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  <p:sldMasterId id="2147483814" r:id="rId2"/>
  </p:sldMasterIdLst>
  <p:notesMasterIdLst>
    <p:notesMasterId r:id="rId32"/>
  </p:notesMasterIdLst>
  <p:handoutMasterIdLst>
    <p:handoutMasterId r:id="rId33"/>
  </p:handoutMasterIdLst>
  <p:sldIdLst>
    <p:sldId id="315" r:id="rId3"/>
    <p:sldId id="554" r:id="rId4"/>
    <p:sldId id="578" r:id="rId5"/>
    <p:sldId id="585" r:id="rId6"/>
    <p:sldId id="549" r:id="rId7"/>
    <p:sldId id="552" r:id="rId8"/>
    <p:sldId id="587" r:id="rId9"/>
    <p:sldId id="586" r:id="rId10"/>
    <p:sldId id="630" r:id="rId11"/>
    <p:sldId id="616" r:id="rId12"/>
    <p:sldId id="555" r:id="rId13"/>
    <p:sldId id="632" r:id="rId14"/>
    <p:sldId id="612" r:id="rId15"/>
    <p:sldId id="615" r:id="rId16"/>
    <p:sldId id="614" r:id="rId17"/>
    <p:sldId id="560" r:id="rId18"/>
    <p:sldId id="561" r:id="rId19"/>
    <p:sldId id="617" r:id="rId20"/>
    <p:sldId id="580" r:id="rId21"/>
    <p:sldId id="471" r:id="rId22"/>
    <p:sldId id="581" r:id="rId23"/>
    <p:sldId id="618" r:id="rId24"/>
    <p:sldId id="619" r:id="rId25"/>
    <p:sldId id="621" r:id="rId26"/>
    <p:sldId id="631" r:id="rId27"/>
    <p:sldId id="624" r:id="rId28"/>
    <p:sldId id="628" r:id="rId29"/>
    <p:sldId id="627" r:id="rId30"/>
    <p:sldId id="547" r:id="rId31"/>
  </p:sldIdLst>
  <p:sldSz cx="9144000" cy="6858000" type="screen4x3"/>
  <p:notesSz cx="6797675" cy="9874250"/>
  <p:defaultTextStyle>
    <a:defPPr>
      <a:defRPr lang="ko-KR"/>
    </a:defPPr>
    <a:lvl1pPr algn="l" rtl="0" fontAlgn="base" latinLnBrk="1">
      <a:spcBef>
        <a:spcPct val="50000"/>
      </a:spcBef>
      <a:spcAft>
        <a:spcPct val="0"/>
      </a:spcAft>
      <a:defRPr kumimoji="1" sz="16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1pPr>
    <a:lvl2pPr marL="457200" algn="l" rtl="0" fontAlgn="base" latinLnBrk="1">
      <a:spcBef>
        <a:spcPct val="50000"/>
      </a:spcBef>
      <a:spcAft>
        <a:spcPct val="0"/>
      </a:spcAft>
      <a:defRPr kumimoji="1" sz="16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2pPr>
    <a:lvl3pPr marL="914400" algn="l" rtl="0" fontAlgn="base" latinLnBrk="1">
      <a:spcBef>
        <a:spcPct val="50000"/>
      </a:spcBef>
      <a:spcAft>
        <a:spcPct val="0"/>
      </a:spcAft>
      <a:defRPr kumimoji="1" sz="16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3pPr>
    <a:lvl4pPr marL="1371600" algn="l" rtl="0" fontAlgn="base" latinLnBrk="1">
      <a:spcBef>
        <a:spcPct val="50000"/>
      </a:spcBef>
      <a:spcAft>
        <a:spcPct val="0"/>
      </a:spcAft>
      <a:defRPr kumimoji="1" sz="16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4pPr>
    <a:lvl5pPr marL="1828800" algn="l" rtl="0" fontAlgn="base" latinLnBrk="1">
      <a:spcBef>
        <a:spcPct val="50000"/>
      </a:spcBef>
      <a:spcAft>
        <a:spcPct val="0"/>
      </a:spcAft>
      <a:defRPr kumimoji="1" sz="16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5pPr>
    <a:lvl6pPr marL="2286000" algn="l" defTabSz="914400" rtl="0" eaLnBrk="1" latinLnBrk="1" hangingPunct="1">
      <a:defRPr kumimoji="1" sz="16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6pPr>
    <a:lvl7pPr marL="2743200" algn="l" defTabSz="914400" rtl="0" eaLnBrk="1" latinLnBrk="1" hangingPunct="1">
      <a:defRPr kumimoji="1" sz="16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7pPr>
    <a:lvl8pPr marL="3200400" algn="l" defTabSz="914400" rtl="0" eaLnBrk="1" latinLnBrk="1" hangingPunct="1">
      <a:defRPr kumimoji="1" sz="16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8pPr>
    <a:lvl9pPr marL="3657600" algn="l" defTabSz="914400" rtl="0" eaLnBrk="1" latinLnBrk="1" hangingPunct="1">
      <a:defRPr kumimoji="1" sz="16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EA8F"/>
    <a:srgbClr val="FFFFCC"/>
    <a:srgbClr val="0066FF"/>
    <a:srgbClr val="FF9900"/>
    <a:srgbClr val="00CCFF"/>
    <a:srgbClr val="FF6600"/>
    <a:srgbClr val="CCFFFF"/>
    <a:srgbClr val="FFAC3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7" autoAdjust="0"/>
    <p:restoredTop sz="94660"/>
  </p:normalViewPr>
  <p:slideViewPr>
    <p:cSldViewPr>
      <p:cViewPr varScale="1">
        <p:scale>
          <a:sx n="108" d="100"/>
          <a:sy n="108" d="100"/>
        </p:scale>
        <p:origin x="-192" y="-96"/>
      </p:cViewPr>
      <p:guideLst>
        <p:guide orient="horz" pos="618"/>
        <p:guide pos="24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868" y="-114"/>
      </p:cViewPr>
      <p:guideLst>
        <p:guide orient="horz" pos="3111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307636036899358"/>
          <c:y val="4.7720449291627103E-2"/>
          <c:w val="0.83166149017783253"/>
          <c:h val="0.84598861244580847"/>
        </c:manualLayout>
      </c:layout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전산업</c:v>
                </c:pt>
              </c:strCache>
            </c:strRef>
          </c:tx>
          <c:marker>
            <c:symbol val="circle"/>
            <c:size val="7"/>
            <c:spPr>
              <a:solidFill>
                <a:schemeClr val="bg1"/>
              </a:solidFill>
            </c:spPr>
          </c:marker>
          <c:dLbls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Sheet1!$B$2:$F$2</c:f>
              <c:numCache>
                <c:formatCode>General</c:formatCode>
                <c:ptCount val="5"/>
                <c:pt idx="0">
                  <c:v>2008</c:v>
                </c:pt>
                <c:pt idx="1">
                  <c:v>2008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Sheet1!$B$3:$F$3</c:f>
              <c:numCache>
                <c:formatCode>General</c:formatCode>
                <c:ptCount val="5"/>
                <c:pt idx="0">
                  <c:v>5.7</c:v>
                </c:pt>
                <c:pt idx="1">
                  <c:v>5.5</c:v>
                </c:pt>
                <c:pt idx="2">
                  <c:v>6.7</c:v>
                </c:pt>
                <c:pt idx="3">
                  <c:v>5.3</c:v>
                </c:pt>
                <c:pt idx="4">
                  <c:v>4.8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제조업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pPr>
              <a:solidFill>
                <a:schemeClr val="accent3">
                  <a:lumMod val="75000"/>
                </a:schemeClr>
              </a:solidFill>
            </c:spPr>
          </c:marker>
          <c:dLbls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Sheet1!$B$2:$F$2</c:f>
              <c:numCache>
                <c:formatCode>General</c:formatCode>
                <c:ptCount val="5"/>
                <c:pt idx="0">
                  <c:v>2008</c:v>
                </c:pt>
                <c:pt idx="1">
                  <c:v>2008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Sheet1!$B$4:$F$4</c:f>
              <c:numCache>
                <c:formatCode>General</c:formatCode>
                <c:ptCount val="5"/>
                <c:pt idx="0">
                  <c:v>6.6</c:v>
                </c:pt>
                <c:pt idx="1">
                  <c:v>6.4</c:v>
                </c:pt>
                <c:pt idx="2">
                  <c:v>7.8</c:v>
                </c:pt>
                <c:pt idx="3">
                  <c:v>6.2</c:v>
                </c:pt>
                <c:pt idx="4">
                  <c:v>5.6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Sheet1!$A$5</c:f>
              <c:strCache>
                <c:ptCount val="1"/>
                <c:pt idx="0">
                  <c:v>건설업</c:v>
                </c:pt>
              </c:strCache>
            </c:strRef>
          </c:tx>
          <c:spPr>
            <a:ln w="34925">
              <a:solidFill>
                <a:srgbClr val="FF0000"/>
              </a:solidFill>
            </a:ln>
          </c:spPr>
          <c:marker>
            <c:symbol val="square"/>
            <c:size val="7"/>
            <c:spPr>
              <a:solidFill>
                <a:srgbClr val="FF0000"/>
              </a:solidFill>
            </c:spPr>
          </c:marker>
          <c:dLbls>
            <c:txPr>
              <a:bodyPr/>
              <a:lstStyle/>
              <a:p>
                <a:pPr>
                  <a:defRPr>
                    <a:solidFill>
                      <a:srgbClr val="0000FF"/>
                    </a:solidFill>
                    <a:latin typeface="HY울릉도M" pitchFamily="18" charset="-127"/>
                    <a:ea typeface="HY울릉도M" pitchFamily="18" charset="-127"/>
                  </a:defRPr>
                </a:pPr>
                <a:endParaRPr lang="ko-KR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Sheet1!$B$2:$F$2</c:f>
              <c:numCache>
                <c:formatCode>General</c:formatCode>
                <c:ptCount val="5"/>
                <c:pt idx="0">
                  <c:v>2008</c:v>
                </c:pt>
                <c:pt idx="1">
                  <c:v>2008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Sheet1!$B$5:$F$5</c:f>
              <c:numCache>
                <c:formatCode>General</c:formatCode>
                <c:ptCount val="5"/>
                <c:pt idx="0">
                  <c:v>5.3</c:v>
                </c:pt>
                <c:pt idx="1">
                  <c:v>4.0999999999999996</c:v>
                </c:pt>
                <c:pt idx="2">
                  <c:v>3</c:v>
                </c:pt>
                <c:pt idx="3">
                  <c:v>1.8</c:v>
                </c:pt>
                <c:pt idx="4">
                  <c:v>0.2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359360"/>
        <c:axId val="207373440"/>
      </c:lineChart>
      <c:catAx>
        <c:axId val="207359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7373440"/>
        <c:crosses val="autoZero"/>
        <c:auto val="1"/>
        <c:lblAlgn val="ctr"/>
        <c:lblOffset val="100"/>
        <c:noMultiLvlLbl val="0"/>
      </c:catAx>
      <c:valAx>
        <c:axId val="207373440"/>
        <c:scaling>
          <c:orientation val="minMax"/>
          <c:max val="10"/>
          <c:min val="0"/>
        </c:scaling>
        <c:delete val="0"/>
        <c:axPos val="l"/>
        <c:majorGridlines/>
        <c:title>
          <c:tx>
            <c:rich>
              <a:bodyPr rot="0" vert="wordArtVertRtl"/>
              <a:lstStyle/>
              <a:p>
                <a:pPr>
                  <a:defRPr/>
                </a:pPr>
                <a:r>
                  <a:rPr lang="ko-KR"/>
                  <a:t>매출액영업이익률</a:t>
                </a:r>
                <a:r>
                  <a:rPr lang="en-US"/>
                  <a:t>(%)</a:t>
                </a:r>
                <a:endParaRPr lang="ko-KR"/>
              </a:p>
            </c:rich>
          </c:tx>
          <c:layout>
            <c:manualLayout>
              <c:xMode val="edge"/>
              <c:yMode val="edge"/>
              <c:x val="2.4253286372326228E-2"/>
              <c:y val="0.1794148701863587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207359360"/>
        <c:crosses val="autoZero"/>
        <c:crossBetween val="between"/>
        <c:majorUnit val="2"/>
      </c:valAx>
      <c:spPr>
        <a:ln w="12700"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7309605966132371"/>
          <c:y val="0.61065167650589658"/>
          <c:w val="0.19122462344466273"/>
          <c:h val="0.23109154486679581"/>
        </c:manualLayout>
      </c:layout>
      <c:overlay val="0"/>
      <c:spPr>
        <a:solidFill>
          <a:schemeClr val="bg1"/>
        </a:solidFill>
      </c:spPr>
    </c:legend>
    <c:plotVisOnly val="1"/>
    <c:dispBlanksAs val="gap"/>
    <c:showDLblsOverMax val="0"/>
  </c:chart>
  <c:spPr>
    <a:solidFill>
      <a:srgbClr val="FFEA8F"/>
    </a:solidFill>
    <a:ln>
      <a:noFill/>
    </a:ln>
  </c:spPr>
  <c:txPr>
    <a:bodyPr/>
    <a:lstStyle/>
    <a:p>
      <a:pPr>
        <a:defRPr b="0">
          <a:solidFill>
            <a:srgbClr val="0000FF"/>
          </a:solidFill>
          <a:latin typeface="HY중고딕" pitchFamily="18" charset="-127"/>
          <a:ea typeface="문체부 제목 돋음체" pitchFamily="49" charset="-127"/>
        </a:defRPr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0989445398653922"/>
          <c:y val="5.1400554097404488E-2"/>
          <c:w val="0.77144509367688385"/>
          <c:h val="0.8196544083530826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제1,2종시설물</c:v>
                </c:pt>
              </c:strCache>
            </c:strRef>
          </c:tx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기타 시설물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7777777777777779E-3"/>
                  <c:y val="-0.1203703703703703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0.3472222222222222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7777777777777779E-3"/>
                  <c:y val="-0.4027777777777777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Sheet1!$A$2:$A$4</c:f>
              <c:numCache>
                <c:formatCode>General</c:formatCode>
                <c:ptCount val="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58</c:v>
                </c:pt>
                <c:pt idx="1">
                  <c:v>220</c:v>
                </c:pt>
                <c:pt idx="2">
                  <c:v>261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9"/>
        <c:overlap val="100"/>
        <c:axId val="102562816"/>
        <c:axId val="139657984"/>
      </c:barChart>
      <c:catAx>
        <c:axId val="102562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9657984"/>
        <c:crosses val="autoZero"/>
        <c:auto val="1"/>
        <c:lblAlgn val="ctr"/>
        <c:lblOffset val="100"/>
        <c:noMultiLvlLbl val="0"/>
      </c:catAx>
      <c:valAx>
        <c:axId val="1396579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ko-KR" altLang="en-US" b="0" dirty="0" smtClean="0"/>
                  <a:t>사고</a:t>
                </a:r>
                <a:r>
                  <a:rPr lang="ko-KR" b="0" dirty="0" smtClean="0"/>
                  <a:t>건수</a:t>
                </a:r>
                <a:r>
                  <a:rPr lang="en-US" b="0" dirty="0"/>
                  <a:t>(</a:t>
                </a:r>
                <a:r>
                  <a:rPr lang="ko-KR" b="0" dirty="0"/>
                  <a:t>건</a:t>
                </a:r>
                <a:r>
                  <a:rPr lang="en-US" b="0" dirty="0"/>
                  <a:t>)</a:t>
                </a:r>
                <a:endParaRPr lang="ko-KR" b="0" dirty="0"/>
              </a:p>
            </c:rich>
          </c:tx>
          <c:layout>
            <c:manualLayout>
              <c:xMode val="edge"/>
              <c:yMode val="edge"/>
              <c:x val="6.4657567846730157E-2"/>
              <c:y val="0.1788063500944121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02562816"/>
        <c:crosses val="autoZero"/>
        <c:crossBetween val="between"/>
      </c:valAx>
      <c:spPr>
        <a:ln>
          <a:solidFill>
            <a:schemeClr val="tx1">
              <a:lumMod val="65000"/>
              <a:lumOff val="35000"/>
            </a:schemeClr>
          </a:solidFill>
        </a:ln>
      </c:spPr>
    </c:plotArea>
    <c:legend>
      <c:legendPos val="r"/>
      <c:layout>
        <c:manualLayout>
          <c:xMode val="edge"/>
          <c:yMode val="edge"/>
          <c:x val="0.14064618988861027"/>
          <c:y val="7.4066717952304351E-2"/>
          <c:w val="0.38542739287553063"/>
          <c:h val="0.2311646700575558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>
          <a:ea typeface="문체부 제목 돋음체" panose="020B0609000101010101" pitchFamily="49" charset="-127"/>
        </a:defRPr>
      </a:pPr>
      <a:endParaRPr lang="ko-KR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4957" cy="49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1100" y="2"/>
            <a:ext cx="2944957" cy="49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77AD6-992B-4A87-893F-604C91700E79}" type="datetimeFigureOut">
              <a:rPr lang="ko-KR" altLang="en-US" smtClean="0"/>
              <a:t>2013-10-10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378487"/>
            <a:ext cx="2944957" cy="4941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1100" y="9378487"/>
            <a:ext cx="2944957" cy="4941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671BAA-0456-411E-A161-05FBF941A4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34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6576" cy="49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484" y="2"/>
            <a:ext cx="2946575" cy="49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06" y="4690823"/>
            <a:ext cx="5438464" cy="4442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487"/>
            <a:ext cx="2946576" cy="49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484" y="9378487"/>
            <a:ext cx="2946575" cy="49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 b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831BE09-E809-4D8A-B590-6A0E0EAA245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702138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7"/>
          <p:cNvSpPr txBox="1">
            <a:spLocks noGrp="1" noChangeArrowheads="1"/>
          </p:cNvSpPr>
          <p:nvPr/>
        </p:nvSpPr>
        <p:spPr bwMode="auto">
          <a:xfrm>
            <a:off x="3849690" y="9378954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6CF9855-AD30-4943-9F62-E6BE62AEBC19}" type="slidenum">
              <a:rPr lang="en-US" altLang="ko-KR" sz="1200">
                <a:latin typeface="굴림" charset="-127"/>
              </a:rPr>
              <a:pPr algn="r"/>
              <a:t>2</a:t>
            </a:fld>
            <a:endParaRPr lang="en-US" altLang="ko-KR" sz="1200">
              <a:latin typeface="굴림" charset="-127"/>
            </a:endParaRPr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1363"/>
            <a:ext cx="4933950" cy="3700462"/>
          </a:xfrm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1863" y="739775"/>
            <a:ext cx="4937125" cy="3703638"/>
          </a:xfrm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B075E4-2004-444B-B99F-AF18A95C2FBE}" type="slidenum">
              <a:rPr lang="en-US" altLang="ko-KR" smtClean="0">
                <a:latin typeface="굴림" charset="-127"/>
                <a:ea typeface="굴림" charset="-127"/>
              </a:rPr>
              <a:pPr/>
              <a:t>3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5200" y="708025"/>
            <a:ext cx="4937125" cy="3703638"/>
          </a:xfrm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4" y="4691066"/>
            <a:ext cx="5438775" cy="4441824"/>
          </a:xfrm>
          <a:noFill/>
          <a:ln/>
        </p:spPr>
        <p:txBody>
          <a:bodyPr/>
          <a:lstStyle/>
          <a:p>
            <a:endParaRPr lang="ko-KR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7"/>
          <p:cNvSpPr txBox="1">
            <a:spLocks noGrp="1" noChangeArrowheads="1"/>
          </p:cNvSpPr>
          <p:nvPr/>
        </p:nvSpPr>
        <p:spPr bwMode="auto">
          <a:xfrm>
            <a:off x="3849690" y="9378954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6CF9855-AD30-4943-9F62-E6BE62AEBC19}" type="slidenum">
              <a:rPr lang="en-US" altLang="ko-KR" sz="1200">
                <a:latin typeface="굴림" charset="-127"/>
              </a:rPr>
              <a:pPr algn="r"/>
              <a:t>4</a:t>
            </a:fld>
            <a:endParaRPr lang="en-US" altLang="ko-KR" sz="1200">
              <a:latin typeface="굴림" charset="-127"/>
            </a:endParaRPr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B075E4-2004-444B-B99F-AF18A95C2FBE}" type="slidenum">
              <a:rPr lang="en-US" altLang="ko-KR" smtClean="0">
                <a:latin typeface="굴림" charset="-127"/>
                <a:ea typeface="굴림" charset="-127"/>
              </a:rPr>
              <a:pPr/>
              <a:t>15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5200" y="708025"/>
            <a:ext cx="4937125" cy="3703638"/>
          </a:xfrm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4" y="4691066"/>
            <a:ext cx="5438775" cy="4441824"/>
          </a:xfrm>
          <a:noFill/>
          <a:ln/>
        </p:spPr>
        <p:txBody>
          <a:bodyPr/>
          <a:lstStyle/>
          <a:p>
            <a:endParaRPr lang="ko-KR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9pPr>
          </a:lstStyle>
          <a:p>
            <a:pPr eaLnBrk="1" hangingPunct="1"/>
            <a:fld id="{77D79C20-3FA6-4981-A98E-113A24CFC7C1}" type="slidenum">
              <a:rPr lang="en-US" altLang="ko-KR" sz="1200" smtClean="0">
                <a:latin typeface="굴림" pitchFamily="50" charset="-127"/>
                <a:ea typeface="굴림" pitchFamily="50" charset="-127"/>
              </a:rPr>
              <a:pPr eaLnBrk="1" hangingPunct="1"/>
              <a:t>16</a:t>
            </a:fld>
            <a:endParaRPr lang="en-US" altLang="ko-KR" sz="1200" smtClean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8050" y="765175"/>
            <a:ext cx="4911725" cy="3683000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8506" y="4676619"/>
            <a:ext cx="4927141" cy="445083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1pPr>
            <a:lvl2pPr marL="742870" indent="-285718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2pPr>
            <a:lvl3pPr marL="1142876" indent="-228576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3pPr>
            <a:lvl4pPr marL="1600026" indent="-228576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4pPr>
            <a:lvl5pPr marL="2057176" indent="-228576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5pPr>
            <a:lvl6pPr marL="2514326" indent="-228576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6pPr>
            <a:lvl7pPr marL="2971476" indent="-228576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7pPr>
            <a:lvl8pPr marL="3428626" indent="-228576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8pPr>
            <a:lvl9pPr marL="3885777" indent="-228576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9pPr>
          </a:lstStyle>
          <a:p>
            <a:pPr eaLnBrk="1" hangingPunct="1"/>
            <a:fld id="{EE4145CB-19F7-4D4D-A6D9-7F735EFEF564}" type="slidenum">
              <a:rPr lang="en-US" altLang="ko-KR" sz="1200">
                <a:latin typeface="굴림" pitchFamily="50" charset="-127"/>
                <a:ea typeface="굴림" pitchFamily="50" charset="-127"/>
              </a:rPr>
              <a:pPr eaLnBrk="1" hangingPunct="1"/>
              <a:t>19</a:t>
            </a:fld>
            <a:endParaRPr lang="en-US" altLang="ko-KR" sz="12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9638" y="765175"/>
            <a:ext cx="4908550" cy="3681413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8504" y="4676616"/>
            <a:ext cx="4927141" cy="445083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B075E4-2004-444B-B99F-AF18A95C2FBE}" type="slidenum">
              <a:rPr lang="en-US" altLang="ko-KR" smtClean="0">
                <a:latin typeface="굴림" charset="-127"/>
                <a:ea typeface="굴림" charset="-127"/>
              </a:rPr>
              <a:pPr/>
              <a:t>22</a:t>
            </a:fld>
            <a:endParaRPr lang="en-US" altLang="ko-KR" smtClean="0">
              <a:latin typeface="굴림" charset="-127"/>
              <a:ea typeface="굴림" charset="-127"/>
            </a:endParaRPr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5200" y="708025"/>
            <a:ext cx="4937125" cy="3703638"/>
          </a:xfrm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4" y="4691066"/>
            <a:ext cx="5438775" cy="4441824"/>
          </a:xfrm>
          <a:noFill/>
          <a:ln/>
        </p:spPr>
        <p:txBody>
          <a:bodyPr/>
          <a:lstStyle/>
          <a:p>
            <a:endParaRPr lang="ko-KR" altLang="ko-KR" smtClean="0">
              <a:latin typeface="굴림" charset="-127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1363"/>
            <a:ext cx="4933950" cy="3700462"/>
          </a:xfrm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1863" y="741363"/>
            <a:ext cx="4937125" cy="3702050"/>
          </a:xfrm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0" y="6478588"/>
            <a:ext cx="360363" cy="261937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lIns="72000" rIns="72000">
            <a:spAutoFit/>
          </a:bodyPr>
          <a:lstStyle/>
          <a:p>
            <a:pPr algn="ctr" latinLnBrk="0">
              <a:spcBef>
                <a:spcPct val="0"/>
              </a:spcBef>
              <a:defRPr/>
            </a:pPr>
            <a:fld id="{2D1D6D0B-C02C-4A72-8638-86B34F3D1ED7}" type="slidenum">
              <a:rPr kumimoji="0" lang="ko-KR" altLang="en-US" sz="110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pPr algn="ctr" latinLnBrk="0">
                <a:spcBef>
                  <a:spcPct val="0"/>
                </a:spcBef>
                <a:defRPr/>
              </a:pPr>
              <a:t>‹#›</a:t>
            </a:fld>
            <a:endParaRPr kumimoji="0" lang="ko-KR" altLang="en-US" sz="1100">
              <a:solidFill>
                <a:srgbClr val="FFFFFF"/>
              </a:soli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5" name="Line 27"/>
          <p:cNvSpPr>
            <a:spLocks noChangeShapeType="1"/>
          </p:cNvSpPr>
          <p:nvPr/>
        </p:nvSpPr>
        <p:spPr bwMode="auto">
          <a:xfrm>
            <a:off x="93663" y="6481763"/>
            <a:ext cx="8972550" cy="0"/>
          </a:xfrm>
          <a:prstGeom prst="line">
            <a:avLst/>
          </a:prstGeom>
          <a:noFill/>
          <a:ln w="12700">
            <a:solidFill>
              <a:srgbClr val="00B0F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120000"/>
              </a:lnSpc>
              <a:buFontTx/>
              <a:buChar char="•"/>
              <a:defRPr/>
            </a:pPr>
            <a:endParaRPr lang="ko-KR" altLang="en-US" sz="1100" b="1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Line 27"/>
          <p:cNvSpPr>
            <a:spLocks noChangeShapeType="1"/>
          </p:cNvSpPr>
          <p:nvPr userDrawn="1"/>
        </p:nvSpPr>
        <p:spPr bwMode="auto">
          <a:xfrm>
            <a:off x="250825" y="765175"/>
            <a:ext cx="8569325" cy="0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defRPr/>
            </a:pPr>
            <a:endParaRPr lang="ko-KR" altLang="en-US"/>
          </a:p>
        </p:txBody>
      </p:sp>
      <p:pic>
        <p:nvPicPr>
          <p:cNvPr id="7" name="Picture 7" descr="cerik-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524625"/>
            <a:ext cx="1600200" cy="3333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7685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442388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971856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537934229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4032688974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8621964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03074" y="109538"/>
            <a:ext cx="2140926" cy="84613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78828" y="109538"/>
            <a:ext cx="6283569" cy="84613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059838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8827" y="109538"/>
            <a:ext cx="7801708" cy="31591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712177" y="498475"/>
            <a:ext cx="4145574" cy="457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998428" y="498475"/>
            <a:ext cx="4145573" cy="1524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998428" y="803275"/>
            <a:ext cx="4145573" cy="1524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3509387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8827" y="109538"/>
            <a:ext cx="7801708" cy="31591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712177" y="498475"/>
            <a:ext cx="4145574" cy="457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98428" y="498475"/>
            <a:ext cx="4145573" cy="4572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2545567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8827" y="109538"/>
            <a:ext cx="7801708" cy="31591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712177" y="498475"/>
            <a:ext cx="8431823" cy="457200"/>
          </a:xfrm>
        </p:spPr>
        <p:txBody>
          <a:bodyPr/>
          <a:lstStyle/>
          <a:p>
            <a:pPr lvl="0"/>
            <a:endParaRPr lang="ko-KR" altLang="en-US" noProof="0" smtClean="0"/>
          </a:p>
        </p:txBody>
      </p:sp>
    </p:spTree>
    <p:extLst>
      <p:ext uri="{BB962C8B-B14F-4D97-AF65-F5344CB8AC3E}">
        <p14:creationId xmlns:p14="http://schemas.microsoft.com/office/powerpoint/2010/main" val="1034559093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4411891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76996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제목 및 다이어그램 또는 조직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8827" y="109538"/>
            <a:ext cx="7801708" cy="31591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SmartArt 개체 틀 2"/>
          <p:cNvSpPr>
            <a:spLocks noGrp="1"/>
          </p:cNvSpPr>
          <p:nvPr>
            <p:ph type="dgm" idx="1"/>
          </p:nvPr>
        </p:nvSpPr>
        <p:spPr>
          <a:xfrm>
            <a:off x="712177" y="498475"/>
            <a:ext cx="8431823" cy="457200"/>
          </a:xfrm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8006764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7019925" y="6605588"/>
            <a:ext cx="2063750" cy="25241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7974B-38E4-4855-9E51-A4C7E4EB009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37874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9925" y="6605588"/>
            <a:ext cx="2063750" cy="2524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E46E7-0CCE-40E1-BD82-0A030E58E61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4116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verBarOutliner" hidden="1"/>
          <p:cNvSpPr>
            <a:spLocks noChangeArrowheads="1"/>
          </p:cNvSpPr>
          <p:nvPr>
            <p:custDataLst>
              <p:tags r:id="rId1"/>
            </p:custDataLst>
          </p:nvPr>
        </p:nvSpPr>
        <p:spPr bwMode="white">
          <a:xfrm>
            <a:off x="0" y="2014539"/>
            <a:ext cx="9144000" cy="28289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 eaLnBrk="0" latinLnBrk="0" hangingPunct="0">
              <a:defRPr/>
            </a:pPr>
            <a:endParaRPr kumimoji="0" lang="ko-KR" altLang="en-US" sz="1200">
              <a:solidFill>
                <a:srgbClr val="000000"/>
              </a:solidFill>
              <a:latin typeface="Arial" pitchFamily="34" charset="0"/>
              <a:ea typeface="윤고딕130" pitchFamily="18" charset="-127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ltGray">
          <a:xfrm>
            <a:off x="2039815" y="2054225"/>
            <a:ext cx="7104185" cy="2741613"/>
          </a:xfrm>
          <a:prstGeom prst="rect">
            <a:avLst/>
          </a:prstGeom>
          <a:solidFill>
            <a:srgbClr val="DD642B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736" tIns="45368" rIns="90736" bIns="45368" anchor="ctr"/>
          <a:lstStyle/>
          <a:p>
            <a:pPr algn="ctr" defTabSz="908050" eaLnBrk="0" latinLnBrk="0" hangingPunct="0">
              <a:spcBef>
                <a:spcPct val="0"/>
              </a:spcBef>
              <a:defRPr/>
            </a:pPr>
            <a:endParaRPr kumimoji="0" lang="ko-KR" altLang="en-US" sz="2000">
              <a:solidFill>
                <a:srgbClr val="000000"/>
              </a:solidFill>
              <a:latin typeface="Arial" pitchFamily="34" charset="0"/>
              <a:ea typeface="윤고딕130" pitchFamily="18" charset="-127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ltGray">
          <a:xfrm>
            <a:off x="0" y="2054225"/>
            <a:ext cx="1406769" cy="2741613"/>
          </a:xfrm>
          <a:prstGeom prst="rect">
            <a:avLst/>
          </a:prstGeom>
          <a:solidFill>
            <a:srgbClr val="FCAE6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736" tIns="45368" rIns="90736" bIns="45368" anchor="ctr"/>
          <a:lstStyle/>
          <a:p>
            <a:pPr algn="ctr" defTabSz="908050" eaLnBrk="0" latinLnBrk="0" hangingPunct="0">
              <a:spcBef>
                <a:spcPct val="0"/>
              </a:spcBef>
              <a:defRPr/>
            </a:pPr>
            <a:endParaRPr kumimoji="0" lang="ko-KR" altLang="en-US" sz="2000">
              <a:solidFill>
                <a:srgbClr val="000000"/>
              </a:solidFill>
              <a:latin typeface="Arial" pitchFamily="34" charset="0"/>
              <a:ea typeface="윤고딕130" pitchFamily="18" charset="-127"/>
            </a:endParaRPr>
          </a:p>
        </p:txBody>
      </p:sp>
      <p:pic>
        <p:nvPicPr>
          <p:cNvPr id="7" name="LogoMainW" descr="MER_FC_w" hidden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04" y="406401"/>
            <a:ext cx="2806211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dditionalLogoW" descr="Pillars_w" hidden="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138" y="304800"/>
            <a:ext cx="391697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 descr="연구원로고(원안)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1" y="425450"/>
            <a:ext cx="310515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51237" name="Date"/>
          <p:cNvSpPr>
            <a:spLocks noGrp="1" noChangeArrowheads="1"/>
          </p:cNvSpPr>
          <p:nvPr>
            <p:ph type="subTitle" idx="1"/>
          </p:nvPr>
        </p:nvSpPr>
        <p:spPr>
          <a:xfrm>
            <a:off x="3008435" y="2689225"/>
            <a:ext cx="3748454" cy="41433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GB" altLang="ko-KR"/>
              <a:t>Click to edit Master subtitle style</a:t>
            </a:r>
          </a:p>
        </p:txBody>
      </p:sp>
      <p:sp>
        <p:nvSpPr>
          <p:cNvPr id="3551238" name="PresentationTitle"/>
          <p:cNvSpPr>
            <a:spLocks noGrp="1" noChangeArrowheads="1"/>
          </p:cNvSpPr>
          <p:nvPr>
            <p:ph type="ctrTitle" sz="quarter"/>
          </p:nvPr>
        </p:nvSpPr>
        <p:spPr>
          <a:xfrm>
            <a:off x="3008435" y="3173414"/>
            <a:ext cx="5638800" cy="839787"/>
          </a:xfrm>
        </p:spPr>
        <p:txBody>
          <a:bodyPr tIns="42351" rIns="84705" bIns="42351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rPr lang="en-GB" altLang="ko-KR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6684085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1317038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123952883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712177" y="498475"/>
            <a:ext cx="4145574" cy="45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98428" y="498475"/>
            <a:ext cx="4145573" cy="45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2469296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9048316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tags" Target="../tags/tag1.xml"/><Relationship Id="rId3" Type="http://schemas.openxmlformats.org/officeDocument/2006/relationships/slideLayout" Target="../slideLayouts/slideLayout7.xml"/><Relationship Id="rId21" Type="http://schemas.openxmlformats.org/officeDocument/2006/relationships/tags" Target="../tags/tag4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tags" Target="../tags/tag3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tags" Target="../tags/tag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09" r:id="rId2"/>
    <p:sldLayoutId id="2147483813" r:id="rId3"/>
    <p:sldLayoutId id="2147483831" r:id="rId4"/>
  </p:sldLayoutIdLst>
  <p:hf sldNum="0"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pitchFamily="34" charset="0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pitchFamily="34" charset="0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pitchFamily="34" charset="0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pitchFamily="34" charset="0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0210" name="BottomBarOutliner" hidden="1"/>
          <p:cNvSpPr>
            <a:spLocks noChangeArrowheads="1"/>
          </p:cNvSpPr>
          <p:nvPr>
            <p:custDataLst>
              <p:tags r:id="rId18"/>
            </p:custDataLst>
          </p:nvPr>
        </p:nvSpPr>
        <p:spPr bwMode="white">
          <a:xfrm>
            <a:off x="0" y="6432550"/>
            <a:ext cx="9144000" cy="425450"/>
          </a:xfrm>
          <a:prstGeom prst="rect">
            <a:avLst/>
          </a:prstGeom>
          <a:solidFill>
            <a:srgbClr val="808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 eaLnBrk="0" latinLnBrk="0" hangingPunct="0">
              <a:defRPr/>
            </a:pPr>
            <a:endParaRPr kumimoji="0" lang="ko-KR" altLang="en-US" sz="1200">
              <a:solidFill>
                <a:srgbClr val="000000"/>
              </a:solidFill>
              <a:latin typeface="Arial" pitchFamily="34" charset="0"/>
              <a:ea typeface="윤고딕130" pitchFamily="18" charset="-127"/>
            </a:endParaRPr>
          </a:p>
        </p:txBody>
      </p:sp>
      <p:sp>
        <p:nvSpPr>
          <p:cNvPr id="8195" name="Title"/>
          <p:cNvSpPr>
            <a:spLocks noGrp="1" noChangeArrowheads="1"/>
          </p:cNvSpPr>
          <p:nvPr>
            <p:ph type="title"/>
            <p:custDataLst>
              <p:tags r:id="rId19"/>
            </p:custDataLst>
          </p:nvPr>
        </p:nvSpPr>
        <p:spPr bwMode="auto">
          <a:xfrm>
            <a:off x="578827" y="109538"/>
            <a:ext cx="7801708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ko-KR" smtClean="0"/>
              <a:t>Click to edit Master title style</a:t>
            </a:r>
          </a:p>
        </p:txBody>
      </p:sp>
      <p:sp>
        <p:nvSpPr>
          <p:cNvPr id="8196" name="BodyText"/>
          <p:cNvSpPr>
            <a:spLocks noGrp="1" noChangeArrowheads="1"/>
          </p:cNvSpPr>
          <p:nvPr>
            <p:ph type="body" idx="1"/>
            <p:custDataLst>
              <p:tags r:id="rId20"/>
            </p:custDataLst>
          </p:nvPr>
        </p:nvSpPr>
        <p:spPr bwMode="auto">
          <a:xfrm>
            <a:off x="712177" y="498475"/>
            <a:ext cx="843182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ko-KR" smtClean="0"/>
              <a:t>First level</a:t>
            </a:r>
          </a:p>
        </p:txBody>
      </p:sp>
      <p:sp>
        <p:nvSpPr>
          <p:cNvPr id="3550215" name="PageRef"/>
          <p:cNvSpPr>
            <a:spLocks noChangeArrowheads="1"/>
          </p:cNvSpPr>
          <p:nvPr/>
        </p:nvSpPr>
        <p:spPr bwMode="auto">
          <a:xfrm>
            <a:off x="8553451" y="6518275"/>
            <a:ext cx="426426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47725" eaLnBrk="0" latinLnBrk="0" hangingPunct="0">
              <a:spcBef>
                <a:spcPct val="0"/>
              </a:spcBef>
              <a:defRPr/>
            </a:pPr>
            <a:fld id="{532AB1A6-A1BD-4297-B830-F46FE8E08810}" type="slidenum">
              <a:rPr kumimoji="0" lang="ko-KR" altLang="en-GB" sz="1000">
                <a:solidFill>
                  <a:srgbClr val="000000"/>
                </a:solidFill>
                <a:latin typeface="Arial" pitchFamily="34" charset="0"/>
                <a:ea typeface="윤고딕130" pitchFamily="18" charset="-127"/>
              </a:rPr>
              <a:pPr algn="ctr" defTabSz="847725" eaLnBrk="0" latinLnBrk="0" hangingPunct="0">
                <a:spcBef>
                  <a:spcPct val="0"/>
                </a:spcBef>
                <a:defRPr/>
              </a:pPr>
              <a:t>‹#›</a:t>
            </a:fld>
            <a:endParaRPr kumimoji="0" lang="en-GB" altLang="ko-KR" sz="1000">
              <a:solidFill>
                <a:srgbClr val="000000"/>
              </a:solidFill>
              <a:latin typeface="Arial" pitchFamily="34" charset="0"/>
              <a:ea typeface="윤고딕130" pitchFamily="18" charset="-127"/>
            </a:endParaRPr>
          </a:p>
        </p:txBody>
      </p:sp>
      <p:sp>
        <p:nvSpPr>
          <p:cNvPr id="3550216" name="TitleAccentSquare"/>
          <p:cNvSpPr>
            <a:spLocks noChangeAspect="1" noChangeArrowheads="1"/>
          </p:cNvSpPr>
          <p:nvPr>
            <p:custDataLst>
              <p:tags r:id="rId21"/>
            </p:custDataLst>
          </p:nvPr>
        </p:nvSpPr>
        <p:spPr bwMode="ltGray">
          <a:xfrm>
            <a:off x="0" y="554038"/>
            <a:ext cx="435220" cy="457200"/>
          </a:xfrm>
          <a:prstGeom prst="rect">
            <a:avLst/>
          </a:prstGeom>
          <a:solidFill>
            <a:srgbClr val="DD642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latinLnBrk="0" hangingPunct="0">
              <a:spcBef>
                <a:spcPct val="0"/>
              </a:spcBef>
              <a:defRPr/>
            </a:pPr>
            <a:endParaRPr kumimoji="0" lang="ko-KR" altLang="en-US" sz="1200" baseline="-25000">
              <a:solidFill>
                <a:srgbClr val="000000"/>
              </a:solidFill>
              <a:latin typeface="Arial" pitchFamily="34" charset="0"/>
              <a:ea typeface="윤고딕130" pitchFamily="18" charset="-127"/>
            </a:endParaRPr>
          </a:p>
        </p:txBody>
      </p:sp>
      <p:sp>
        <p:nvSpPr>
          <p:cNvPr id="3550220" name="CompanyName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199292" y="6573838"/>
            <a:ext cx="3653204" cy="177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39800" eaLnBrk="0" latinLnBrk="0" hangingPunct="0">
              <a:spcBef>
                <a:spcPct val="0"/>
              </a:spcBef>
              <a:defRPr/>
            </a:pPr>
            <a:r>
              <a:rPr kumimoji="0" lang="en-GB" altLang="ko-KR" sz="1000" b="1">
                <a:solidFill>
                  <a:srgbClr val="000000"/>
                </a:solidFill>
                <a:latin typeface="Arial" pitchFamily="34" charset="0"/>
                <a:ea typeface="윤고딕130" pitchFamily="18" charset="-127"/>
              </a:rPr>
              <a:t>CERIK</a:t>
            </a:r>
          </a:p>
        </p:txBody>
      </p:sp>
      <p:sp>
        <p:nvSpPr>
          <p:cNvPr id="3550222" name="Text Box 14"/>
          <p:cNvSpPr txBox="1">
            <a:spLocks noChangeArrowheads="1"/>
          </p:cNvSpPr>
          <p:nvPr/>
        </p:nvSpPr>
        <p:spPr bwMode="gray">
          <a:xfrm>
            <a:off x="439616" y="1063625"/>
            <a:ext cx="8352692" cy="4062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60363" lvl="1" indent="-180975" latinLnBrk="0">
              <a:spcBef>
                <a:spcPct val="20000"/>
              </a:spcBef>
              <a:buFont typeface="Wingdings" pitchFamily="2" charset="2"/>
              <a:buChar char="§"/>
              <a:tabLst>
                <a:tab pos="271463" algn="l"/>
                <a:tab pos="896938" algn="l"/>
              </a:tabLst>
              <a:defRPr/>
            </a:pPr>
            <a:endParaRPr lang="en-US" altLang="ko-KR" sz="1200">
              <a:solidFill>
                <a:srgbClr val="000000"/>
              </a:solidFill>
              <a:latin typeface="윤고딕130" pitchFamily="18" charset="-127"/>
              <a:ea typeface="윤고딕130" pitchFamily="18" charset="-127"/>
            </a:endParaRPr>
          </a:p>
          <a:p>
            <a:pPr marL="715963" lvl="2" indent="-176213" latinLnBrk="0">
              <a:spcBef>
                <a:spcPct val="20000"/>
              </a:spcBef>
              <a:buFont typeface="윤고딕130" pitchFamily="18" charset="-127"/>
              <a:buChar char="-"/>
              <a:tabLst>
                <a:tab pos="271463" algn="l"/>
                <a:tab pos="896938" algn="l"/>
              </a:tabLst>
              <a:defRPr/>
            </a:pPr>
            <a:endParaRPr lang="en-US" altLang="ko-KR" sz="1200">
              <a:solidFill>
                <a:srgbClr val="000000"/>
              </a:solidFill>
              <a:latin typeface="윤고딕130" pitchFamily="18" charset="-127"/>
              <a:ea typeface="윤고딕13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6866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</p:sldLayoutIdLst>
  <p:transition>
    <p:wipe dir="r"/>
  </p:transition>
  <p:txStyles>
    <p:titleStyle>
      <a:lvl1pPr algn="l" defTabSz="939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+mj-lt"/>
          <a:ea typeface="+mj-ea"/>
          <a:cs typeface="+mj-cs"/>
        </a:defRPr>
      </a:lvl1pPr>
      <a:lvl2pPr algn="l" defTabSz="939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Arial" pitchFamily="34" charset="0"/>
          <a:ea typeface="-윤고딕140" pitchFamily="18" charset="-127"/>
        </a:defRPr>
      </a:lvl2pPr>
      <a:lvl3pPr algn="l" defTabSz="939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Arial" pitchFamily="34" charset="0"/>
          <a:ea typeface="-윤고딕140" pitchFamily="18" charset="-127"/>
        </a:defRPr>
      </a:lvl3pPr>
      <a:lvl4pPr algn="l" defTabSz="939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Arial" pitchFamily="34" charset="0"/>
          <a:ea typeface="-윤고딕140" pitchFamily="18" charset="-127"/>
        </a:defRPr>
      </a:lvl4pPr>
      <a:lvl5pPr algn="l" defTabSz="939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Arial" pitchFamily="34" charset="0"/>
          <a:ea typeface="-윤고딕140" pitchFamily="18" charset="-127"/>
        </a:defRPr>
      </a:lvl5pPr>
      <a:lvl6pPr marL="457200" algn="l" defTabSz="939800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Arial" pitchFamily="34" charset="0"/>
          <a:ea typeface="-윤고딕140" pitchFamily="18" charset="-127"/>
        </a:defRPr>
      </a:lvl6pPr>
      <a:lvl7pPr marL="914400" algn="l" defTabSz="939800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Arial" pitchFamily="34" charset="0"/>
          <a:ea typeface="-윤고딕140" pitchFamily="18" charset="-127"/>
        </a:defRPr>
      </a:lvl7pPr>
      <a:lvl8pPr marL="1371600" algn="l" defTabSz="939800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Arial" pitchFamily="34" charset="0"/>
          <a:ea typeface="-윤고딕140" pitchFamily="18" charset="-127"/>
        </a:defRPr>
      </a:lvl8pPr>
      <a:lvl9pPr marL="1828800" algn="l" defTabSz="939800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Arial" pitchFamily="34" charset="0"/>
          <a:ea typeface="-윤고딕140" pitchFamily="18" charset="-127"/>
        </a:defRPr>
      </a:lvl9pPr>
    </p:titleStyle>
    <p:bodyStyle>
      <a:lvl1pPr marL="342900" indent="-342900" algn="l" defTabSz="939800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90000"/>
        <a:buFont typeface="Wingdings" pitchFamily="2" charset="2"/>
        <a:defRPr kumimoji="1" sz="200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8600" algn="l" defTabSz="939800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Font typeface="Arial" pitchFamily="34" charset="0"/>
        <a:buChar char="–"/>
        <a:defRPr kumimoji="1" sz="1200">
          <a:solidFill>
            <a:schemeClr val="tx1"/>
          </a:solidFill>
          <a:latin typeface="+mn-lt"/>
          <a:ea typeface="+mn-ea"/>
        </a:defRPr>
      </a:lvl2pPr>
      <a:lvl3pPr marL="914400" indent="-228600" algn="l" defTabSz="939800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ú"/>
        <a:defRPr kumimoji="1" sz="1200">
          <a:solidFill>
            <a:schemeClr val="tx1"/>
          </a:solidFill>
          <a:latin typeface="+mn-lt"/>
          <a:ea typeface="+mn-ea"/>
        </a:defRPr>
      </a:lvl3pPr>
      <a:lvl4pPr marL="1257300" indent="-228600" algn="l" defTabSz="939800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Font typeface="Arial" pitchFamily="34" charset="0"/>
        <a:buChar char="-"/>
        <a:defRPr kumimoji="1" sz="1200">
          <a:solidFill>
            <a:schemeClr val="tx1"/>
          </a:solidFill>
          <a:latin typeface="+mn-lt"/>
          <a:ea typeface="+mn-ea"/>
        </a:defRPr>
      </a:lvl4pPr>
      <a:lvl5pPr marL="1566863" indent="-195263" algn="l" defTabSz="939800" rtl="0" eaLnBrk="0" fontAlgn="base" latinLnBrk="1" hangingPunct="0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pitchFamily="34" charset="0"/>
        <a:buChar char="-"/>
        <a:defRPr kumimoji="1" sz="2000">
          <a:solidFill>
            <a:schemeClr val="tx1"/>
          </a:solidFill>
          <a:latin typeface="+mn-lt"/>
          <a:ea typeface="+mn-ea"/>
        </a:defRPr>
      </a:lvl5pPr>
      <a:lvl6pPr marL="2024063" indent="-195263" algn="l" defTabSz="939800" rtl="0" fontAlgn="base" latinLnBrk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pitchFamily="34" charset="0"/>
        <a:buChar char="-"/>
        <a:defRPr kumimoji="1" sz="2000">
          <a:solidFill>
            <a:schemeClr val="tx1"/>
          </a:solidFill>
          <a:latin typeface="+mn-lt"/>
          <a:ea typeface="+mn-ea"/>
        </a:defRPr>
      </a:lvl6pPr>
      <a:lvl7pPr marL="2481263" indent="-195263" algn="l" defTabSz="939800" rtl="0" fontAlgn="base" latinLnBrk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pitchFamily="34" charset="0"/>
        <a:buChar char="-"/>
        <a:defRPr kumimoji="1" sz="2000">
          <a:solidFill>
            <a:schemeClr val="tx1"/>
          </a:solidFill>
          <a:latin typeface="+mn-lt"/>
          <a:ea typeface="+mn-ea"/>
        </a:defRPr>
      </a:lvl7pPr>
      <a:lvl8pPr marL="2938463" indent="-195263" algn="l" defTabSz="939800" rtl="0" fontAlgn="base" latinLnBrk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pitchFamily="34" charset="0"/>
        <a:buChar char="-"/>
        <a:defRPr kumimoji="1" sz="2000">
          <a:solidFill>
            <a:schemeClr val="tx1"/>
          </a:solidFill>
          <a:latin typeface="+mn-lt"/>
          <a:ea typeface="+mn-ea"/>
        </a:defRPr>
      </a:lvl8pPr>
      <a:lvl9pPr marL="3395663" indent="-195263" algn="l" defTabSz="939800" rtl="0" fontAlgn="base" latinLnBrk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pitchFamily="34" charset="0"/>
        <a:buChar char="-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chart" Target="../charts/char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8.emf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9.png"/><Relationship Id="rId5" Type="http://schemas.openxmlformats.org/officeDocument/2006/relationships/image" Target="../media/image47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15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image" Target="../media/image57.png"/><Relationship Id="rId9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75.png"/><Relationship Id="rId3" Type="http://schemas.openxmlformats.org/officeDocument/2006/relationships/image" Target="../media/image67.jpeg"/><Relationship Id="rId7" Type="http://schemas.openxmlformats.org/officeDocument/2006/relationships/image" Target="../media/image71.png"/><Relationship Id="rId12" Type="http://schemas.openxmlformats.org/officeDocument/2006/relationships/image" Target="../media/image74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0.jpeg"/><Relationship Id="rId11" Type="http://schemas.openxmlformats.org/officeDocument/2006/relationships/image" Target="../media/image73.jpeg"/><Relationship Id="rId5" Type="http://schemas.openxmlformats.org/officeDocument/2006/relationships/image" Target="../media/image69.wmf"/><Relationship Id="rId10" Type="http://schemas.openxmlformats.org/officeDocument/2006/relationships/image" Target="../media/image72.png"/><Relationship Id="rId4" Type="http://schemas.openxmlformats.org/officeDocument/2006/relationships/image" Target="../media/image68.wmf"/><Relationship Id="rId9" Type="http://schemas.openxmlformats.org/officeDocument/2006/relationships/image" Target="../media/image66.wmf"/><Relationship Id="rId14" Type="http://schemas.openxmlformats.org/officeDocument/2006/relationships/image" Target="../media/image7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Box 19"/>
          <p:cNvSpPr txBox="1">
            <a:spLocks noChangeArrowheads="1"/>
          </p:cNvSpPr>
          <p:nvPr/>
        </p:nvSpPr>
        <p:spPr bwMode="auto">
          <a:xfrm>
            <a:off x="1868215" y="2708920"/>
            <a:ext cx="58080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9pPr>
          </a:lstStyle>
          <a:p>
            <a:pPr algn="ctr" eaLnBrk="1" hangingPunct="1">
              <a:spcBef>
                <a:spcPts val="600"/>
              </a:spcBef>
            </a:pPr>
            <a:r>
              <a:rPr lang="ko-KR" altLang="en-US" sz="32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바람직한 </a:t>
            </a:r>
            <a:r>
              <a:rPr lang="en-US" altLang="ko-KR" sz="32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SOC </a:t>
            </a:r>
            <a:r>
              <a:rPr lang="ko-KR" altLang="en-US" sz="32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투자 정책 방향</a:t>
            </a:r>
            <a:endParaRPr lang="ko-KR" altLang="en-US" sz="3200" dirty="0">
              <a:solidFill>
                <a:srgbClr val="00B0F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Line 24"/>
          <p:cNvSpPr>
            <a:spLocks noChangeShapeType="1"/>
          </p:cNvSpPr>
          <p:nvPr/>
        </p:nvSpPr>
        <p:spPr bwMode="auto">
          <a:xfrm>
            <a:off x="382586" y="3789040"/>
            <a:ext cx="8391525" cy="0"/>
          </a:xfrm>
          <a:prstGeom prst="line">
            <a:avLst/>
          </a:prstGeom>
          <a:ln>
            <a:solidFill>
              <a:srgbClr val="00B0F0"/>
            </a:solidFill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lnSpc>
                <a:spcPct val="120000"/>
              </a:lnSpc>
              <a:buFontTx/>
              <a:buChar char="•"/>
              <a:defRPr/>
            </a:pPr>
            <a:endParaRPr lang="ko-KR" altLang="en-US" b="1"/>
          </a:p>
        </p:txBody>
      </p:sp>
      <p:pic>
        <p:nvPicPr>
          <p:cNvPr id="6149" name="Picture 10" descr="cerik-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106" y="5085184"/>
            <a:ext cx="3983037" cy="9350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7" name="직사각형 6"/>
          <p:cNvSpPr/>
          <p:nvPr/>
        </p:nvSpPr>
        <p:spPr bwMode="auto">
          <a:xfrm>
            <a:off x="7272338" y="6524625"/>
            <a:ext cx="1871662" cy="333375"/>
          </a:xfrm>
          <a:prstGeom prst="rect">
            <a:avLst/>
          </a:prstGeom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90000" tIns="46800" rIns="90000" bIns="46800" anchor="ctr"/>
          <a:lstStyle/>
          <a:p>
            <a:pPr marL="185738" indent="-185738">
              <a:lnSpc>
                <a:spcPct val="120000"/>
              </a:lnSpc>
              <a:buFontTx/>
              <a:buChar char="•"/>
              <a:defRPr/>
            </a:pPr>
            <a:endParaRPr lang="ko-KR" altLang="en-US" b="1"/>
          </a:p>
        </p:txBody>
      </p:sp>
      <p:sp>
        <p:nvSpPr>
          <p:cNvPr id="6151" name="Text Box 19"/>
          <p:cNvSpPr txBox="1">
            <a:spLocks noChangeArrowheads="1"/>
          </p:cNvSpPr>
          <p:nvPr/>
        </p:nvSpPr>
        <p:spPr bwMode="auto">
          <a:xfrm>
            <a:off x="1115616" y="3873111"/>
            <a:ext cx="12239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40000"/>
              </a:spcAft>
            </a:pPr>
            <a:r>
              <a:rPr lang="en-US" altLang="ko-KR" sz="1800" dirty="0" smtClean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rPr>
              <a:t>2013. 10</a:t>
            </a:r>
            <a:endParaRPr lang="en-US" altLang="ko-KR" b="1" dirty="0">
              <a:solidFill>
                <a:srgbClr val="00B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152" name="Text Box 19"/>
          <p:cNvSpPr txBox="1">
            <a:spLocks noChangeArrowheads="1"/>
          </p:cNvSpPr>
          <p:nvPr/>
        </p:nvSpPr>
        <p:spPr bwMode="auto">
          <a:xfrm>
            <a:off x="4211960" y="4684494"/>
            <a:ext cx="42484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40000"/>
              </a:spcAft>
            </a:pPr>
            <a:r>
              <a:rPr lang="ko-KR" altLang="en-US" sz="1800" dirty="0">
                <a:solidFill>
                  <a:srgbClr val="C00000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최 민 </a:t>
            </a:r>
            <a:r>
              <a:rPr lang="ko-KR" altLang="en-US" sz="1800" dirty="0" smtClean="0">
                <a:solidFill>
                  <a:srgbClr val="C00000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수 </a:t>
            </a:r>
            <a:r>
              <a:rPr lang="en-US" altLang="ko-KR" dirty="0" smtClean="0">
                <a:solidFill>
                  <a:srgbClr val="C00000"/>
                </a:solidFill>
                <a:latin typeface="휴먼고딕" panose="02010504000101010101" pitchFamily="2" charset="-127"/>
                <a:ea typeface="문체부 제목 돋음체" panose="020B0609000101010101" pitchFamily="49" charset="-127"/>
              </a:rPr>
              <a:t>(</a:t>
            </a:r>
            <a:r>
              <a:rPr lang="ko-KR" altLang="en-US" dirty="0" smtClean="0">
                <a:solidFill>
                  <a:srgbClr val="C00000"/>
                </a:solidFill>
                <a:latin typeface="휴먼고딕" panose="02010504000101010101" pitchFamily="2" charset="-127"/>
                <a:ea typeface="문체부 제목 돋음체" panose="020B0609000101010101" pitchFamily="49" charset="-127"/>
              </a:rPr>
              <a:t>연구위원 </a:t>
            </a:r>
            <a:r>
              <a:rPr lang="en-US" altLang="ko-KR" dirty="0">
                <a:solidFill>
                  <a:srgbClr val="C00000"/>
                </a:solidFill>
                <a:latin typeface="휴먼고딕" panose="02010504000101010101" pitchFamily="2" charset="-127"/>
                <a:ea typeface="문체부 제목 돋음체" panose="020B0609000101010101" pitchFamily="49" charset="-127"/>
              </a:rPr>
              <a:t>/ </a:t>
            </a:r>
            <a:r>
              <a:rPr lang="en-US" altLang="ko-KR" dirty="0" err="1">
                <a:solidFill>
                  <a:srgbClr val="C00000"/>
                </a:solidFill>
                <a:latin typeface="휴먼고딕" panose="02010504000101010101" pitchFamily="2" charset="-127"/>
                <a:ea typeface="문체부 제목 돋음체" panose="020B0609000101010101" pitchFamily="49" charset="-127"/>
              </a:rPr>
              <a:t>Ph.D</a:t>
            </a:r>
            <a:r>
              <a:rPr lang="en-US" altLang="ko-KR" dirty="0">
                <a:solidFill>
                  <a:srgbClr val="C00000"/>
                </a:solidFill>
                <a:latin typeface="휴먼고딕" panose="02010504000101010101" pitchFamily="2" charset="-127"/>
                <a:ea typeface="문체부 제목 돋음체" panose="020B0609000101010101" pitchFamily="49" charset="-127"/>
              </a:rPr>
              <a:t>, </a:t>
            </a:r>
            <a:r>
              <a:rPr lang="en-US" altLang="ko-KR" dirty="0" smtClean="0">
                <a:solidFill>
                  <a:srgbClr val="C00000"/>
                </a:solidFill>
                <a:latin typeface="휴먼고딕" panose="02010504000101010101" pitchFamily="2" charset="-127"/>
                <a:ea typeface="문체부 제목 돋음체" panose="020B0609000101010101" pitchFamily="49" charset="-127"/>
              </a:rPr>
              <a:t>P.E)</a:t>
            </a:r>
            <a:endParaRPr lang="ko-KR" altLang="en-US" dirty="0">
              <a:solidFill>
                <a:srgbClr val="C00000"/>
              </a:solidFill>
              <a:latin typeface="휴먼고딕" panose="02010504000101010101" pitchFamily="2" charset="-127"/>
              <a:ea typeface="문체부 제목 돋음체" panose="020B0609000101010101" pitchFamily="49" charset="-127"/>
            </a:endParaRPr>
          </a:p>
        </p:txBody>
      </p:sp>
      <p:pic>
        <p:nvPicPr>
          <p:cNvPr id="11" name="_x359660352" descr="EMB000014e401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5" y="999567"/>
            <a:ext cx="1055991" cy="83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_x359661152" descr="EMB000014e401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91629"/>
            <a:ext cx="1102314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_x359661952" descr="EMB000014e4012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001" y="990042"/>
            <a:ext cx="1087992" cy="83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9"/>
          <p:cNvSpPr txBox="1">
            <a:spLocks noChangeArrowheads="1"/>
          </p:cNvSpPr>
          <p:nvPr/>
        </p:nvSpPr>
        <p:spPr bwMode="auto">
          <a:xfrm>
            <a:off x="4788024" y="345885"/>
            <a:ext cx="401744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600"/>
              </a:spcBef>
            </a:pPr>
            <a:r>
              <a:rPr lang="ko-KR" altLang="en-US" smtClean="0">
                <a:solidFill>
                  <a:srgbClr val="FF66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건설산업 발전을 위한</a:t>
            </a:r>
            <a:r>
              <a:rPr lang="ko-KR" altLang="en-US" smtClean="0">
                <a:solidFill>
                  <a:srgbClr val="FF66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dirty="0" smtClean="0">
                <a:solidFill>
                  <a:srgbClr val="FF66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기자단 초청 워크숍</a:t>
            </a:r>
            <a:endParaRPr lang="ko-KR" altLang="en-US" dirty="0">
              <a:solidFill>
                <a:srgbClr val="FF6600"/>
              </a:solidFill>
              <a:latin typeface="HY견고딕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6" name="Picture 7" descr="720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216" y="999567"/>
            <a:ext cx="1151806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_x228512344" descr="EMB000014e4013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013149"/>
            <a:ext cx="1033245" cy="81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581" name="Rectangle 5"/>
          <p:cNvSpPr>
            <a:spLocks noChangeArrowheads="1"/>
          </p:cNvSpPr>
          <p:nvPr/>
        </p:nvSpPr>
        <p:spPr bwMode="auto">
          <a:xfrm>
            <a:off x="0" y="2577098"/>
            <a:ext cx="1847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192068" y="229871"/>
            <a:ext cx="66967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400" dirty="0" smtClean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경기 조절 수단으로서 </a:t>
            </a:r>
            <a:r>
              <a:rPr lang="en-US" altLang="ko-KR" sz="2400" dirty="0" smtClean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SOC </a:t>
            </a:r>
            <a:r>
              <a:rPr lang="ko-KR" altLang="en-US" sz="2400" dirty="0" smtClean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투자의 효용성</a:t>
            </a:r>
            <a:endParaRPr lang="ko-KR" altLang="en-US" sz="2400" dirty="0">
              <a:solidFill>
                <a:srgbClr val="00CC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0481" name="_x179566192" descr="EMB000002c830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13528"/>
            <a:ext cx="8280920" cy="440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718317" y="4960267"/>
            <a:ext cx="6228531" cy="228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양중고딕"/>
                <a:cs typeface="굴림" pitchFamily="50" charset="-127"/>
              </a:rPr>
              <a:t>주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양중고딕"/>
                <a:cs typeface="굴림" pitchFamily="50" charset="-127"/>
              </a:rPr>
              <a:t>: </a:t>
            </a:r>
            <a:r>
              <a:rPr kumimoji="1" lang="ko-KR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양중고딕"/>
                <a:cs typeface="굴림" pitchFamily="50" charset="-127"/>
              </a:rPr>
              <a:t>한국은행 자료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양중고딕"/>
                <a:cs typeface="굴림" pitchFamily="50" charset="-127"/>
              </a:rPr>
              <a:t>(</a:t>
            </a:r>
            <a:r>
              <a:rPr kumimoji="1" lang="ko-KR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양중고딕"/>
                <a:cs typeface="굴림" pitchFamily="50" charset="-127"/>
              </a:rPr>
              <a:t>건설투자 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양중고딕"/>
                <a:cs typeface="굴림" pitchFamily="50" charset="-127"/>
              </a:rPr>
              <a:t>2005</a:t>
            </a:r>
            <a:r>
              <a:rPr kumimoji="1" lang="ko-KR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양중고딕"/>
                <a:cs typeface="굴림" pitchFamily="50" charset="-127"/>
              </a:rPr>
              <a:t>년 연쇄가격 기준 계절조정계열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양중고딕"/>
                <a:cs typeface="굴림" pitchFamily="50" charset="-127"/>
              </a:rPr>
              <a:t>)</a:t>
            </a:r>
            <a:r>
              <a:rPr kumimoji="1" lang="ko-KR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양중고딕"/>
                <a:cs typeface="굴림" pitchFamily="50" charset="-127"/>
              </a:rPr>
              <a:t>를 로그화하여 </a:t>
            </a:r>
            <a:r>
              <a:rPr kumimoji="1" lang="en-US" altLang="ko-KR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양중고딕"/>
                <a:cs typeface="굴림" pitchFamily="50" charset="-127"/>
              </a:rPr>
              <a:t>hp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양중고딕"/>
                <a:cs typeface="굴림" pitchFamily="50" charset="-127"/>
              </a:rPr>
              <a:t> </a:t>
            </a:r>
            <a:r>
              <a:rPr kumimoji="1" lang="ko-KR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양중고딕"/>
                <a:cs typeface="굴림" pitchFamily="50" charset="-127"/>
              </a:rPr>
              <a:t>필터로 </a:t>
            </a:r>
            <a:r>
              <a:rPr kumimoji="1" lang="ko-KR" altLang="en-US" sz="1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양중고딕"/>
                <a:cs typeface="굴림" pitchFamily="50" charset="-127"/>
              </a:rPr>
              <a:t>필터링</a:t>
            </a:r>
            <a:endParaRPr kumimoji="1" lang="en-US" altLang="ko-K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cs typeface="굴림" pitchFamily="50" charset="-127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987824" y="5889145"/>
            <a:ext cx="4041148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1pPr>
            <a:lvl2pPr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2pPr>
            <a:lvl3pPr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3pPr>
            <a:lvl4pPr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4pPr>
            <a:lvl5pPr>
              <a:spcBef>
                <a:spcPct val="0"/>
              </a:spcBef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굴림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400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ea typeface="문체부 제목 돋음체" panose="020B0609000101010101" pitchFamily="49" charset="-127"/>
              </a:rPr>
              <a:t>건설투자의 순환변동 추이</a:t>
            </a:r>
            <a:r>
              <a:rPr kumimoji="1" lang="en-US" altLang="ko-KR" sz="1400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ea typeface="문체부 제목 돋음체" panose="020B0609000101010101" pitchFamily="49" charset="-127"/>
              </a:rPr>
              <a:t>(1994:Ⅰ∼2013:Ⅰ)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2965356" y="1092953"/>
            <a:ext cx="4855773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민간 경기</a:t>
            </a:r>
            <a:r>
              <a:rPr lang="en-US" altLang="ko-KR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err="1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불황시에</a:t>
            </a:r>
            <a:r>
              <a:rPr lang="ko-KR" altLang="en-US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고용 대책으로 역할 </a:t>
            </a:r>
            <a:r>
              <a:rPr lang="ko-KR" altLang="en-US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강화 </a:t>
            </a:r>
            <a:r>
              <a:rPr lang="ko-KR" altLang="en-US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필요</a:t>
            </a:r>
            <a:endParaRPr lang="en-US" altLang="ko-KR" dirty="0" smtClean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30000"/>
              </a:lnSpc>
            </a:pPr>
            <a:r>
              <a:rPr lang="ko-KR" altLang="en-US" u="sng" dirty="0" smtClean="0">
                <a:latin typeface="HY견고딕" pitchFamily="18" charset="-127"/>
                <a:ea typeface="HY견고딕" pitchFamily="18" charset="-127"/>
              </a:rPr>
              <a:t>현실은 </a:t>
            </a:r>
            <a:r>
              <a:rPr lang="en-US" altLang="ko-KR" u="sng" dirty="0" smtClean="0">
                <a:latin typeface="HY견고딕" pitchFamily="18" charset="-127"/>
                <a:ea typeface="HY견고딕" pitchFamily="18" charset="-127"/>
              </a:rPr>
              <a:t>? </a:t>
            </a:r>
            <a:r>
              <a:rPr lang="ko-KR" altLang="en-US" u="sng" dirty="0" smtClean="0">
                <a:latin typeface="HY견고딕" pitchFamily="18" charset="-127"/>
                <a:ea typeface="HY견고딕" pitchFamily="18" charset="-127"/>
              </a:rPr>
              <a:t>민간경기 </a:t>
            </a:r>
            <a:r>
              <a:rPr lang="ko-KR" altLang="en-US" u="sng" dirty="0" err="1" smtClean="0">
                <a:latin typeface="HY견고딕" pitchFamily="18" charset="-127"/>
                <a:ea typeface="HY견고딕" pitchFamily="18" charset="-127"/>
              </a:rPr>
              <a:t>침체시</a:t>
            </a:r>
            <a:r>
              <a:rPr lang="ko-KR" altLang="en-US" u="sng" dirty="0" smtClean="0">
                <a:latin typeface="HY견고딕" pitchFamily="18" charset="-127"/>
                <a:ea typeface="HY견고딕" pitchFamily="18" charset="-127"/>
              </a:rPr>
              <a:t> 공공투자도 감소</a:t>
            </a:r>
            <a:endParaRPr lang="en-US" altLang="ko-KR" u="sng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ts val="0"/>
              </a:spcBef>
            </a:pPr>
            <a:endParaRPr lang="en-US" altLang="ko-KR" sz="800" u="sng" dirty="0" smtClean="0">
              <a:latin typeface="HY견명조" pitchFamily="18" charset="-127"/>
              <a:ea typeface="문체부 제목 돋음체" pitchFamily="49" charset="-127"/>
            </a:endParaRPr>
          </a:p>
        </p:txBody>
      </p:sp>
      <p:pic>
        <p:nvPicPr>
          <p:cNvPr id="11" name="Picture 3" descr="ScreenHunter_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993" y="1052736"/>
            <a:ext cx="360363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363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581" name="Rectangle 5"/>
          <p:cNvSpPr>
            <a:spLocks noChangeArrowheads="1"/>
          </p:cNvSpPr>
          <p:nvPr/>
        </p:nvSpPr>
        <p:spPr bwMode="auto">
          <a:xfrm>
            <a:off x="0" y="2577098"/>
            <a:ext cx="1847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827584" y="229871"/>
            <a:ext cx="74888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SOC </a:t>
            </a:r>
            <a:r>
              <a:rPr lang="ko-KR" altLang="en-US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투자 타당성 </a:t>
            </a:r>
            <a:r>
              <a:rPr lang="en-US" altLang="ko-KR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: B/C</a:t>
            </a:r>
            <a:r>
              <a:rPr lang="ko-KR" altLang="en-US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분석이 과연 효율적인가</a:t>
            </a:r>
            <a:r>
              <a:rPr lang="en-US" altLang="ko-KR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?</a:t>
            </a:r>
            <a:endParaRPr lang="ko-KR" altLang="en-US" sz="2400" dirty="0">
              <a:solidFill>
                <a:srgbClr val="FF66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835011" y="2315488"/>
            <a:ext cx="396937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spcBef>
                <a:spcPts val="9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ko-KR" altLang="en-US" dirty="0" smtClean="0">
                <a:ea typeface="문체부 제목 돋음체" panose="020B0609000101010101" pitchFamily="49" charset="-127"/>
              </a:rPr>
              <a:t>경제성이 없다며 연기되다 민자로 건설</a:t>
            </a:r>
            <a:endParaRPr lang="en-US" altLang="ko-KR" dirty="0" smtClean="0">
              <a:ea typeface="문체부 제목 돋음체" panose="020B0609000101010101" pitchFamily="49" charset="-127"/>
            </a:endParaRP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altLang="ko-KR" dirty="0" smtClean="0">
                <a:ea typeface="문체부 제목 돋음체" panose="020B0609000101010101" pitchFamily="49" charset="-127"/>
              </a:rPr>
              <a:t>1</a:t>
            </a:r>
            <a:r>
              <a:rPr lang="ko-KR" altLang="en-US" dirty="0">
                <a:ea typeface="문체부 제목 돋음체" panose="020B0609000101010101" pitchFamily="49" charset="-127"/>
              </a:rPr>
              <a:t>일 평균 </a:t>
            </a:r>
            <a:r>
              <a:rPr lang="en-US" altLang="ko-KR" dirty="0">
                <a:ea typeface="문체부 제목 돋음체" panose="020B0609000101010101" pitchFamily="49" charset="-127"/>
              </a:rPr>
              <a:t>2</a:t>
            </a:r>
            <a:r>
              <a:rPr lang="ko-KR" altLang="en-US" dirty="0" smtClean="0">
                <a:ea typeface="문체부 제목 돋음체" panose="020B0609000101010101" pitchFamily="49" charset="-127"/>
              </a:rPr>
              <a:t>만대 </a:t>
            </a:r>
            <a:r>
              <a:rPr lang="ko-KR" altLang="en-US" dirty="0">
                <a:ea typeface="문체부 제목 돋음체" panose="020B0609000101010101" pitchFamily="49" charset="-127"/>
              </a:rPr>
              <a:t>신규 </a:t>
            </a:r>
            <a:r>
              <a:rPr lang="ko-KR" altLang="en-US" dirty="0" smtClean="0">
                <a:ea typeface="문체부 제목 돋음체" panose="020B0609000101010101" pitchFamily="49" charset="-127"/>
              </a:rPr>
              <a:t>교통수요 발생</a:t>
            </a:r>
            <a:endParaRPr lang="en-US" altLang="ko-KR" dirty="0" smtClean="0">
              <a:ea typeface="문체부 제목 돋음체" panose="020B0609000101010101" pitchFamily="49" charset="-127"/>
            </a:endParaRP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ko-KR" altLang="en-US" dirty="0" smtClean="0">
                <a:ea typeface="문체부 제목 돋음체" panose="020B0609000101010101" pitchFamily="49" charset="-127"/>
              </a:rPr>
              <a:t>경춘선 </a:t>
            </a:r>
            <a:r>
              <a:rPr lang="ko-KR" altLang="en-US" dirty="0">
                <a:ea typeface="문체부 제목 돋음체" panose="020B0609000101010101" pitchFamily="49" charset="-127"/>
              </a:rPr>
              <a:t>복선전철도 </a:t>
            </a:r>
            <a:r>
              <a:rPr lang="ko-KR" altLang="en-US" dirty="0" smtClean="0">
                <a:ea typeface="문체부 제목 돋음체" panose="020B0609000101010101" pitchFamily="49" charset="-127"/>
              </a:rPr>
              <a:t>개통 </a:t>
            </a:r>
            <a:r>
              <a:rPr lang="en-US" altLang="ko-KR" dirty="0" smtClean="0">
                <a:ea typeface="문체부 제목 돋음체" panose="020B0609000101010101" pitchFamily="49" charset="-127"/>
              </a:rPr>
              <a:t>-&gt;</a:t>
            </a:r>
            <a:r>
              <a:rPr lang="ko-KR" altLang="en-US" dirty="0" smtClean="0">
                <a:ea typeface="문체부 제목 돋음체" panose="020B0609000101010101" pitchFamily="49" charset="-127"/>
              </a:rPr>
              <a:t> </a:t>
            </a:r>
            <a:r>
              <a:rPr lang="ko-KR" altLang="en-US" dirty="0">
                <a:ea typeface="문체부 제목 돋음체" panose="020B0609000101010101" pitchFamily="49" charset="-127"/>
              </a:rPr>
              <a:t>철도 </a:t>
            </a:r>
            <a:r>
              <a:rPr lang="ko-KR" altLang="en-US" dirty="0" smtClean="0">
                <a:ea typeface="문체부 제목 돋음체" panose="020B0609000101010101" pitchFamily="49" charset="-127"/>
              </a:rPr>
              <a:t>이용수요 </a:t>
            </a:r>
            <a:r>
              <a:rPr lang="en-US" altLang="ko-KR" dirty="0">
                <a:ea typeface="문체부 제목 돋음체" panose="020B0609000101010101" pitchFamily="49" charset="-127"/>
              </a:rPr>
              <a:t>4.3</a:t>
            </a:r>
            <a:r>
              <a:rPr lang="ko-KR" altLang="en-US" dirty="0">
                <a:ea typeface="문체부 제목 돋음체" panose="020B0609000101010101" pitchFamily="49" charset="-127"/>
              </a:rPr>
              <a:t>배 </a:t>
            </a:r>
            <a:r>
              <a:rPr lang="ko-KR" altLang="en-US" dirty="0" smtClean="0">
                <a:ea typeface="문체부 제목 돋음체" panose="020B0609000101010101" pitchFamily="49" charset="-127"/>
              </a:rPr>
              <a:t>증가</a:t>
            </a:r>
            <a:endParaRPr lang="en-US" altLang="ko-KR" dirty="0" smtClean="0">
              <a:ea typeface="문체부 제목 돋음체" panose="020B0609000101010101" pitchFamily="49" charset="-127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545" y="3685673"/>
            <a:ext cx="3609336" cy="188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2720499" y="5866403"/>
            <a:ext cx="4099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ko-KR" altLang="en-US" sz="18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교통시설 공급이 교통 수요를 창출</a:t>
            </a:r>
            <a:r>
              <a:rPr lang="en-US" altLang="ko-KR" sz="18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(?)</a:t>
            </a:r>
            <a:endParaRPr lang="ko-KR" altLang="en-US" sz="1800" dirty="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06439" y="2315488"/>
            <a:ext cx="38909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Font typeface="Arial" pitchFamily="34" charset="0"/>
              <a:buChar char="•"/>
            </a:pPr>
            <a:r>
              <a:rPr lang="en-US" altLang="ko-KR" dirty="0" smtClean="0">
                <a:ea typeface="문체부 제목 돋음체" panose="020B0609000101010101" pitchFamily="49" charset="-127"/>
              </a:rPr>
              <a:t>1987</a:t>
            </a:r>
            <a:r>
              <a:rPr lang="ko-KR" altLang="en-US" dirty="0" smtClean="0">
                <a:ea typeface="문체부 제목 돋음체" panose="020B0609000101010101" pitchFamily="49" charset="-127"/>
              </a:rPr>
              <a:t>년 대선 공약 </a:t>
            </a:r>
            <a:r>
              <a:rPr lang="en-US" altLang="ko-KR" dirty="0" smtClean="0">
                <a:ea typeface="문체부 제목 돋음체" panose="020B0609000101010101" pitchFamily="49" charset="-127"/>
              </a:rPr>
              <a:t>-&gt;</a:t>
            </a:r>
            <a:r>
              <a:rPr lang="ko-KR" altLang="en-US" dirty="0" smtClean="0">
                <a:ea typeface="문체부 제목 돋음체" panose="020B0609000101010101" pitchFamily="49" charset="-127"/>
              </a:rPr>
              <a:t> </a:t>
            </a:r>
            <a:r>
              <a:rPr lang="en-US" altLang="ko-KR" dirty="0" smtClean="0">
                <a:ea typeface="문체부 제목 돋음체" panose="020B0609000101010101" pitchFamily="49" charset="-127"/>
              </a:rPr>
              <a:t>25</a:t>
            </a:r>
            <a:r>
              <a:rPr lang="ko-KR" altLang="en-US" dirty="0" smtClean="0">
                <a:ea typeface="문체부 제목 돋음체" panose="020B0609000101010101" pitchFamily="49" charset="-127"/>
              </a:rPr>
              <a:t>년이 지난 </a:t>
            </a:r>
            <a:r>
              <a:rPr lang="en-US" altLang="ko-KR" dirty="0" smtClean="0">
                <a:ea typeface="문체부 제목 돋음체" panose="020B0609000101010101" pitchFamily="49" charset="-127"/>
              </a:rPr>
              <a:t>2012</a:t>
            </a:r>
            <a:r>
              <a:rPr lang="ko-KR" altLang="en-US" dirty="0" smtClean="0">
                <a:ea typeface="문체부 제목 돋음체" panose="020B0609000101010101" pitchFamily="49" charset="-127"/>
              </a:rPr>
              <a:t>년 대선에서도 공약으로 제시</a:t>
            </a:r>
            <a:endParaRPr lang="en-US" altLang="ko-KR" dirty="0" smtClean="0">
              <a:ea typeface="문체부 제목 돋음체" panose="020B0609000101010101" pitchFamily="49" charset="-127"/>
            </a:endParaRPr>
          </a:p>
          <a:p>
            <a:pPr marL="174625" indent="-174625">
              <a:buFont typeface="Arial" pitchFamily="34" charset="0"/>
              <a:buChar char="•"/>
            </a:pPr>
            <a:r>
              <a:rPr lang="ko-KR" altLang="en-US" dirty="0" err="1" smtClean="0">
                <a:ea typeface="문체부 제목 돋음체" panose="020B0609000101010101" pitchFamily="49" charset="-127"/>
              </a:rPr>
              <a:t>그동안</a:t>
            </a:r>
            <a:r>
              <a:rPr lang="ko-KR" altLang="en-US" dirty="0" smtClean="0">
                <a:ea typeface="문체부 제목 돋음체" panose="020B0609000101010101" pitchFamily="49" charset="-127"/>
              </a:rPr>
              <a:t> </a:t>
            </a:r>
            <a:r>
              <a:rPr lang="en-US" altLang="ko-KR" dirty="0" smtClean="0">
                <a:ea typeface="문체부 제목 돋음체" panose="020B0609000101010101" pitchFamily="49" charset="-127"/>
              </a:rPr>
              <a:t>3</a:t>
            </a:r>
            <a:r>
              <a:rPr lang="ko-KR" altLang="en-US" dirty="0" smtClean="0">
                <a:ea typeface="문체부 제목 돋음체" panose="020B0609000101010101" pitchFamily="49" charset="-127"/>
              </a:rPr>
              <a:t>차례 예비타당성 조사</a:t>
            </a:r>
            <a:endParaRPr lang="en-US" altLang="ko-KR" dirty="0" smtClean="0">
              <a:ea typeface="문체부 제목 돋음체" panose="020B0609000101010101" pitchFamily="49" charset="-127"/>
            </a:endParaRPr>
          </a:p>
          <a:p>
            <a:pPr>
              <a:spcBef>
                <a:spcPts val="0"/>
              </a:spcBef>
            </a:pPr>
            <a:r>
              <a:rPr lang="en-US" altLang="ko-KR" dirty="0" smtClean="0">
                <a:ea typeface="문체부 제목 돋음체" panose="020B0609000101010101" pitchFamily="49" charset="-127"/>
              </a:rPr>
              <a:t>   - </a:t>
            </a:r>
            <a:r>
              <a:rPr lang="ko-KR" altLang="en-US" dirty="0" smtClean="0">
                <a:ea typeface="문체부 제목 돋음체" panose="020B0609000101010101" pitchFamily="49" charset="-127"/>
              </a:rPr>
              <a:t>경제성이 없는 것으로 판정</a:t>
            </a:r>
            <a:endParaRPr lang="ko-KR" altLang="en-US" dirty="0">
              <a:ea typeface="문체부 제목 돋음체" panose="020B0609000101010101" pitchFamily="49" charset="-127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0501" r="-179" b="841"/>
          <a:stretch/>
        </p:blipFill>
        <p:spPr bwMode="auto">
          <a:xfrm>
            <a:off x="506369" y="3613666"/>
            <a:ext cx="3784668" cy="195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4935615" y="1770943"/>
            <a:ext cx="3609336" cy="429991"/>
          </a:xfrm>
          <a:prstGeom prst="roundRect">
            <a:avLst>
              <a:gd name="adj" fmla="val 50000"/>
            </a:avLst>
          </a:prstGeom>
          <a:solidFill>
            <a:srgbClr val="FFEA8F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ko-KR" altLang="en-US" dirty="0" smtClean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서울</a:t>
            </a:r>
            <a:r>
              <a:rPr lang="en-US" altLang="ko-KR" dirty="0" smtClean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dirty="0" smtClean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춘천 고속도로</a:t>
            </a:r>
            <a:r>
              <a:rPr lang="en-US" altLang="ko-KR" dirty="0" smtClean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(2009</a:t>
            </a:r>
            <a:r>
              <a:rPr lang="ko-KR" altLang="en-US" dirty="0" smtClean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년 개통</a:t>
            </a:r>
            <a:r>
              <a:rPr lang="en-US" altLang="ko-KR" dirty="0" smtClean="0">
                <a:solidFill>
                  <a:srgbClr val="0070C0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dirty="0">
              <a:solidFill>
                <a:srgbClr val="0070C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506439" y="1796917"/>
            <a:ext cx="3784668" cy="409989"/>
          </a:xfrm>
          <a:prstGeom prst="roundRect">
            <a:avLst>
              <a:gd name="adj" fmla="val 50000"/>
            </a:avLst>
          </a:prstGeom>
          <a:solidFill>
            <a:schemeClr val="bg2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춘천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속초 동서고속철도 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" name="이등변 삼각형 58"/>
          <p:cNvSpPr>
            <a:spLocks noChangeArrowheads="1"/>
          </p:cNvSpPr>
          <p:nvPr/>
        </p:nvSpPr>
        <p:spPr bwMode="auto">
          <a:xfrm rot="10800000">
            <a:off x="2054061" y="5608648"/>
            <a:ext cx="4947886" cy="257754"/>
          </a:xfrm>
          <a:prstGeom prst="triangle">
            <a:avLst>
              <a:gd name="adj" fmla="val 50000"/>
            </a:avLst>
          </a:prstGeom>
          <a:gradFill flip="none" rotWithShape="1">
            <a:gsLst>
              <a:gs pos="0">
                <a:srgbClr val="0070C0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xtLst/>
        </p:spPr>
        <p:txBody>
          <a:bodyPr bIns="0"/>
          <a:lstStyle/>
          <a:p>
            <a:pPr latinLnBrk="0">
              <a:buSzPct val="120000"/>
            </a:pPr>
            <a:endParaRPr kumimoji="0" lang="ko-KR" altLang="en-US" sz="1600"/>
          </a:p>
        </p:txBody>
      </p:sp>
      <p:pic>
        <p:nvPicPr>
          <p:cNvPr id="16" name="Picture 541" descr="face_2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705" y="1085793"/>
            <a:ext cx="584332" cy="624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43" descr="face_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615" y="1093049"/>
            <a:ext cx="627419" cy="616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064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581" name="Rectangle 5"/>
          <p:cNvSpPr>
            <a:spLocks noChangeArrowheads="1"/>
          </p:cNvSpPr>
          <p:nvPr/>
        </p:nvSpPr>
        <p:spPr bwMode="auto">
          <a:xfrm>
            <a:off x="0" y="2577098"/>
            <a:ext cx="1847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2031820" y="4293096"/>
            <a:ext cx="52639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0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SOC </a:t>
            </a:r>
            <a:r>
              <a:rPr lang="ko-KR" altLang="en-US" sz="20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투자는 미래에 대한 투자</a:t>
            </a:r>
            <a:endParaRPr lang="ko-KR" altLang="en-US" sz="2000" dirty="0">
              <a:solidFill>
                <a:srgbClr val="00B0F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594" y="4976501"/>
            <a:ext cx="1593575" cy="869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626884" y="4941404"/>
            <a:ext cx="4023035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ko-KR" altLang="en-US" sz="1200" dirty="0">
                <a:solidFill>
                  <a:srgbClr val="000000"/>
                </a:solidFill>
              </a:rPr>
              <a:t>과학적 </a:t>
            </a:r>
            <a:r>
              <a:rPr lang="ko-KR" altLang="en-US" sz="1200" dirty="0" err="1">
                <a:solidFill>
                  <a:srgbClr val="000000"/>
                </a:solidFill>
              </a:rPr>
              <a:t>근거없는</a:t>
            </a:r>
            <a:r>
              <a:rPr lang="ko-KR" altLang="en-US" sz="1200" dirty="0">
                <a:solidFill>
                  <a:srgbClr val="000000"/>
                </a:solidFill>
              </a:rPr>
              <a:t> 억측 난무</a:t>
            </a:r>
          </a:p>
          <a:p>
            <a:pPr marL="171450" indent="-17145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ko-KR" altLang="en-US" sz="1200" dirty="0" smtClean="0"/>
              <a:t>갯벌 </a:t>
            </a:r>
            <a:r>
              <a:rPr lang="ko-KR" altLang="en-US" sz="1200" dirty="0"/>
              <a:t>매립한 </a:t>
            </a:r>
            <a:r>
              <a:rPr lang="ko-KR" altLang="en-US" sz="1200" dirty="0" smtClean="0"/>
              <a:t>공항</a:t>
            </a:r>
            <a:r>
              <a:rPr lang="en-US" altLang="ko-KR" sz="1200" dirty="0"/>
              <a:t>, </a:t>
            </a:r>
            <a:r>
              <a:rPr lang="ko-KR" altLang="en-US" sz="1200" dirty="0"/>
              <a:t>비행기 </a:t>
            </a:r>
            <a:r>
              <a:rPr lang="ko-KR" altLang="en-US" sz="1200" dirty="0" err="1"/>
              <a:t>착륙때</a:t>
            </a:r>
            <a:r>
              <a:rPr lang="ko-KR" altLang="en-US" sz="1200" dirty="0"/>
              <a:t> 활주로 </a:t>
            </a:r>
            <a:r>
              <a:rPr lang="ko-KR" altLang="en-US" sz="1200" dirty="0" smtClean="0"/>
              <a:t>주저앉는다</a:t>
            </a:r>
            <a:r>
              <a:rPr lang="en-US" altLang="ko-KR" sz="1200" dirty="0" smtClean="0"/>
              <a:t>.</a:t>
            </a:r>
          </a:p>
          <a:p>
            <a:pPr marL="171450" indent="-17145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ko-KR" altLang="en-US" sz="1200" dirty="0" smtClean="0"/>
              <a:t>새와 충돌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해일 </a:t>
            </a:r>
            <a:r>
              <a:rPr lang="ko-KR" altLang="en-US" sz="1200" dirty="0"/>
              <a:t>위험에 </a:t>
            </a:r>
            <a:r>
              <a:rPr lang="ko-KR" altLang="en-US" sz="1200" dirty="0" smtClean="0"/>
              <a:t>노출</a:t>
            </a:r>
            <a:r>
              <a:rPr lang="en-US" altLang="ko-KR" sz="1200" dirty="0" smtClean="0"/>
              <a:t> </a:t>
            </a:r>
          </a:p>
          <a:p>
            <a:pPr marL="171450" indent="-17145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ko-KR" altLang="en-US" sz="1200" dirty="0" smtClean="0"/>
              <a:t>허브공항 불가능하다 </a:t>
            </a:r>
            <a:endParaRPr lang="en-US" altLang="ko-KR" sz="1200" dirty="0" smtClean="0"/>
          </a:p>
        </p:txBody>
      </p:sp>
      <p:sp>
        <p:nvSpPr>
          <p:cNvPr id="5" name="직사각형 4"/>
          <p:cNvSpPr/>
          <p:nvPr/>
        </p:nvSpPr>
        <p:spPr>
          <a:xfrm>
            <a:off x="613062" y="1124744"/>
            <a:ext cx="37896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ko-KR" altLang="en-US" sz="1200" dirty="0" smtClean="0"/>
              <a:t>부유층의 </a:t>
            </a:r>
            <a:r>
              <a:rPr lang="ko-KR" altLang="en-US" sz="1200" dirty="0"/>
              <a:t>전유물인 경부고속도로 </a:t>
            </a:r>
            <a:r>
              <a:rPr lang="ko-KR" altLang="en-US" sz="1200" dirty="0" smtClean="0"/>
              <a:t>결사 반대</a:t>
            </a:r>
            <a:r>
              <a:rPr lang="en-US" altLang="ko-KR" sz="1200" dirty="0"/>
              <a:t>! </a:t>
            </a:r>
            <a:endParaRPr lang="ko-KR" altLang="en-US" sz="1200" dirty="0"/>
          </a:p>
          <a:p>
            <a:pPr>
              <a:spcBef>
                <a:spcPts val="0"/>
              </a:spcBef>
            </a:pPr>
            <a:r>
              <a:rPr lang="ko-KR" altLang="en-US" sz="1200" dirty="0" smtClean="0"/>
              <a:t>차 </a:t>
            </a:r>
            <a:r>
              <a:rPr lang="ko-KR" altLang="en-US" sz="1200" dirty="0"/>
              <a:t>있는 사람들만 팔도 유람하고 다닐 것 아닌가</a:t>
            </a:r>
            <a:r>
              <a:rPr lang="en-US" altLang="ko-KR" sz="1200" dirty="0"/>
              <a:t>? </a:t>
            </a:r>
            <a:endParaRPr lang="ko-KR" altLang="en-US" sz="1200" dirty="0"/>
          </a:p>
          <a:p>
            <a:pPr>
              <a:spcBef>
                <a:spcPts val="0"/>
              </a:spcBef>
            </a:pPr>
            <a:r>
              <a:rPr lang="ko-KR" altLang="en-US" sz="1200" dirty="0" smtClean="0"/>
              <a:t>경제부처도 </a:t>
            </a:r>
            <a:r>
              <a:rPr lang="ko-KR" altLang="en-US" sz="1200" dirty="0"/>
              <a:t>재정 파탄을 들어 </a:t>
            </a:r>
            <a:r>
              <a:rPr lang="ko-KR" altLang="en-US" sz="1200" dirty="0" smtClean="0"/>
              <a:t>반대</a:t>
            </a:r>
            <a:endParaRPr lang="ko-KR" altLang="en-US" sz="1200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71"/>
          <a:stretch/>
        </p:blipFill>
        <p:spPr bwMode="auto">
          <a:xfrm>
            <a:off x="659824" y="1853785"/>
            <a:ext cx="3742915" cy="20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4628594" y="1137357"/>
            <a:ext cx="38477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ko-KR" altLang="en-US" sz="1200" dirty="0" smtClean="0"/>
              <a:t>경부고속철도 </a:t>
            </a:r>
            <a:r>
              <a:rPr lang="en-US" altLang="ko-KR" sz="1200" dirty="0" smtClean="0"/>
              <a:t>– </a:t>
            </a:r>
            <a:r>
              <a:rPr lang="ko-KR" altLang="en-US" sz="1200" dirty="0" err="1" smtClean="0"/>
              <a:t>천성산</a:t>
            </a:r>
            <a:r>
              <a:rPr lang="ko-KR" altLang="en-US" sz="1200" dirty="0" smtClean="0"/>
              <a:t> </a:t>
            </a:r>
            <a:r>
              <a:rPr lang="ko-KR" altLang="en-US" sz="1200" dirty="0" err="1" smtClean="0"/>
              <a:t>도룡뇽</a:t>
            </a:r>
            <a:r>
              <a:rPr lang="ko-KR" altLang="en-US" sz="1200" dirty="0" smtClean="0"/>
              <a:t> 소송 </a:t>
            </a:r>
            <a:r>
              <a:rPr lang="en-US" altLang="ko-KR" sz="1200" dirty="0" smtClean="0"/>
              <a:t>3</a:t>
            </a:r>
            <a:r>
              <a:rPr lang="ko-KR" altLang="en-US" sz="1200" dirty="0" smtClean="0"/>
              <a:t>년</a:t>
            </a:r>
            <a:endParaRPr lang="en-US" altLang="ko-KR" sz="1200" dirty="0" smtClean="0"/>
          </a:p>
          <a:p>
            <a:pPr>
              <a:spcBef>
                <a:spcPts val="0"/>
              </a:spcBef>
            </a:pPr>
            <a:r>
              <a:rPr lang="ko-KR" altLang="en-US" sz="1200" dirty="0" smtClean="0"/>
              <a:t>터널 </a:t>
            </a:r>
            <a:r>
              <a:rPr lang="ko-KR" altLang="en-US" sz="1200" dirty="0"/>
              <a:t>공사를 하면 </a:t>
            </a:r>
            <a:r>
              <a:rPr lang="ko-KR" altLang="en-US" sz="1200" dirty="0" smtClean="0"/>
              <a:t>산정상 </a:t>
            </a:r>
            <a:r>
              <a:rPr lang="ko-KR" altLang="en-US" sz="1200" dirty="0"/>
              <a:t>인근의 늪이 말라 생태계가 </a:t>
            </a:r>
            <a:r>
              <a:rPr lang="ko-KR" altLang="en-US" sz="1200" dirty="0" smtClean="0"/>
              <a:t>파괴된다며 공사 </a:t>
            </a:r>
            <a:r>
              <a:rPr lang="ko-KR" altLang="en-US" sz="1200" dirty="0"/>
              <a:t>착공 금지 </a:t>
            </a:r>
            <a:r>
              <a:rPr lang="ko-KR" altLang="en-US" sz="1200" dirty="0" smtClean="0"/>
              <a:t>가처분 소송</a:t>
            </a:r>
            <a:endParaRPr lang="ko-KR" altLang="en-US" sz="12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594" y="1858269"/>
            <a:ext cx="3713686" cy="208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160254" y="188640"/>
            <a:ext cx="7007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2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국책 사업은 반대의 </a:t>
            </a:r>
            <a:r>
              <a:rPr lang="ko-KR" altLang="en-US" sz="2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역사 </a:t>
            </a:r>
            <a:r>
              <a:rPr lang="en-US" altLang="ko-KR" sz="2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– </a:t>
            </a:r>
            <a:r>
              <a:rPr lang="ko-KR" altLang="en-US" sz="2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미래에 대한 인식 부족</a:t>
            </a:r>
            <a:endParaRPr lang="ko-KR" altLang="en-US" sz="24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331631" y="4945997"/>
            <a:ext cx="209223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dirty="0" smtClean="0">
                <a:ea typeface="문체부 제목 돋음체" panose="020B0609000101010101" pitchFamily="49" charset="-127"/>
              </a:rPr>
              <a:t>인천 신공항 </a:t>
            </a:r>
            <a:r>
              <a:rPr lang="en-US" altLang="ko-KR" sz="1400" dirty="0" smtClean="0">
                <a:ea typeface="문체부 제목 돋음체" panose="020B0609000101010101" pitchFamily="49" charset="-127"/>
              </a:rPr>
              <a:t>: </a:t>
            </a:r>
            <a:r>
              <a:rPr lang="ko-KR" altLang="en-US" sz="1400" dirty="0" smtClean="0">
                <a:ea typeface="문체부 제목 돋음체" panose="020B0609000101010101" pitchFamily="49" charset="-127"/>
              </a:rPr>
              <a:t>현실은</a:t>
            </a:r>
            <a:r>
              <a:rPr lang="en-US" altLang="ko-KR" sz="1400" dirty="0" smtClean="0">
                <a:ea typeface="문체부 제목 돋음체" panose="020B0609000101010101" pitchFamily="49" charset="-127"/>
              </a:rPr>
              <a:t>?</a:t>
            </a:r>
          </a:p>
          <a:p>
            <a:r>
              <a:rPr lang="en-US" altLang="ko-KR" sz="1400" dirty="0" smtClean="0">
                <a:solidFill>
                  <a:srgbClr val="FF6600"/>
                </a:solidFill>
                <a:ea typeface="문체부 제목 돋음체" panose="020B0609000101010101" pitchFamily="49" charset="-127"/>
              </a:rPr>
              <a:t>5</a:t>
            </a:r>
            <a:r>
              <a:rPr lang="ko-KR" altLang="en-US" sz="1400" dirty="0">
                <a:solidFill>
                  <a:srgbClr val="FF6600"/>
                </a:solidFill>
                <a:ea typeface="문체부 제목 돋음체" panose="020B0609000101010101" pitchFamily="49" charset="-127"/>
              </a:rPr>
              <a:t>년 연속 세계 </a:t>
            </a:r>
            <a:r>
              <a:rPr lang="en-US" altLang="ko-KR" sz="1400" dirty="0">
                <a:solidFill>
                  <a:srgbClr val="FF6600"/>
                </a:solidFill>
                <a:ea typeface="문체부 제목 돋음체" panose="020B0609000101010101" pitchFamily="49" charset="-127"/>
              </a:rPr>
              <a:t>1</a:t>
            </a:r>
            <a:r>
              <a:rPr lang="ko-KR" altLang="en-US" sz="1400" dirty="0">
                <a:solidFill>
                  <a:srgbClr val="FF6600"/>
                </a:solidFill>
                <a:ea typeface="문체부 제목 돋음체" panose="020B0609000101010101" pitchFamily="49" charset="-127"/>
              </a:rPr>
              <a:t>위 </a:t>
            </a:r>
            <a:r>
              <a:rPr lang="ko-KR" altLang="en-US" sz="1400" dirty="0" smtClean="0">
                <a:solidFill>
                  <a:srgbClr val="FF6600"/>
                </a:solidFill>
                <a:ea typeface="문체부 제목 돋음체" panose="020B0609000101010101" pitchFamily="49" charset="-127"/>
              </a:rPr>
              <a:t>공항</a:t>
            </a:r>
            <a:endParaRPr lang="en-US" altLang="ko-KR" sz="1400" dirty="0" smtClean="0">
              <a:solidFill>
                <a:srgbClr val="FF6600"/>
              </a:solidFill>
              <a:ea typeface="문체부 제목 돋음체" panose="020B0609000101010101" pitchFamily="49" charset="-127"/>
            </a:endParaRPr>
          </a:p>
          <a:p>
            <a:r>
              <a:rPr lang="en-US" altLang="ko-KR" sz="1400" dirty="0" smtClean="0">
                <a:solidFill>
                  <a:srgbClr val="FF6600"/>
                </a:solidFill>
                <a:ea typeface="문체부 제목 돋음체" panose="020B0609000101010101" pitchFamily="49" charset="-127"/>
              </a:rPr>
              <a:t>3</a:t>
            </a:r>
            <a:r>
              <a:rPr lang="ko-KR" altLang="en-US" sz="1400" dirty="0" smtClean="0">
                <a:solidFill>
                  <a:srgbClr val="FF6600"/>
                </a:solidFill>
                <a:ea typeface="문체부 제목 돋음체" panose="020B0609000101010101" pitchFamily="49" charset="-127"/>
              </a:rPr>
              <a:t>단계 확장 사업 불가피</a:t>
            </a:r>
            <a:endParaRPr lang="ko-KR" altLang="en-US" sz="1400" dirty="0">
              <a:solidFill>
                <a:srgbClr val="FF6600"/>
              </a:solidFill>
              <a:ea typeface="문체부 제목 돋음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133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581" name="Rectangle 5"/>
          <p:cNvSpPr>
            <a:spLocks noChangeArrowheads="1"/>
          </p:cNvSpPr>
          <p:nvPr/>
        </p:nvSpPr>
        <p:spPr bwMode="auto">
          <a:xfrm>
            <a:off x="0" y="2577098"/>
            <a:ext cx="1847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847230" y="214482"/>
            <a:ext cx="74691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SOC </a:t>
            </a:r>
            <a:r>
              <a:rPr lang="ko-KR" altLang="en-US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투자의 목적 </a:t>
            </a:r>
            <a:r>
              <a:rPr lang="en-US" altLang="ko-KR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– </a:t>
            </a:r>
            <a:r>
              <a:rPr lang="ko-KR" altLang="en-US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미래 경쟁력의 확보</a:t>
            </a:r>
            <a:endParaRPr lang="ko-KR" altLang="en-US" sz="2400" dirty="0">
              <a:solidFill>
                <a:srgbClr val="FF66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944310" y="1073135"/>
            <a:ext cx="552587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ko-KR" dirty="0" smtClean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GDP </a:t>
            </a:r>
            <a:r>
              <a:rPr lang="ko-KR" altLang="en-US" dirty="0" smtClean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대비 </a:t>
            </a:r>
            <a:r>
              <a:rPr lang="ko-KR" altLang="en-US" dirty="0" err="1" smtClean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물류비</a:t>
            </a:r>
            <a:r>
              <a:rPr lang="ko-KR" altLang="en-US" dirty="0" smtClean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 비중</a:t>
            </a:r>
            <a:r>
              <a:rPr lang="en-US" altLang="ko-KR" dirty="0" smtClean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(%, 2010</a:t>
            </a:r>
            <a:r>
              <a:rPr lang="ko-KR" altLang="en-US" dirty="0" smtClean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년 기준</a:t>
            </a:r>
            <a:r>
              <a:rPr lang="en-US" altLang="ko-KR" dirty="0" smtClean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>
              <a:spcBef>
                <a:spcPts val="0"/>
              </a:spcBef>
            </a:pPr>
            <a:r>
              <a:rPr lang="ko-KR" altLang="en-US" dirty="0" smtClean="0">
                <a:solidFill>
                  <a:srgbClr val="FF0000"/>
                </a:solidFill>
                <a:ea typeface="문체부 제목 돋음체" pitchFamily="49" charset="-127"/>
              </a:rPr>
              <a:t>한국 </a:t>
            </a:r>
            <a:r>
              <a:rPr lang="en-US" altLang="ko-KR" dirty="0" smtClean="0">
                <a:solidFill>
                  <a:srgbClr val="FF0000"/>
                </a:solidFill>
                <a:ea typeface="문체부 제목 돋음체" pitchFamily="49" charset="-127"/>
              </a:rPr>
              <a:t>11.1%, </a:t>
            </a:r>
            <a:r>
              <a:rPr lang="ko-KR" altLang="en-US" dirty="0" smtClean="0">
                <a:ea typeface="문체부 제목 돋음체" pitchFamily="49" charset="-127"/>
              </a:rPr>
              <a:t>미국 </a:t>
            </a:r>
            <a:r>
              <a:rPr lang="en-US" altLang="ko-KR" dirty="0" smtClean="0">
                <a:ea typeface="문체부 제목 돋음체" pitchFamily="49" charset="-127"/>
              </a:rPr>
              <a:t>8.0%, </a:t>
            </a:r>
            <a:r>
              <a:rPr lang="ko-KR" altLang="en-US" dirty="0" smtClean="0">
                <a:ea typeface="문체부 제목 돋음체" pitchFamily="49" charset="-127"/>
              </a:rPr>
              <a:t>일본 </a:t>
            </a:r>
            <a:r>
              <a:rPr lang="en-US" altLang="ko-KR" dirty="0" smtClean="0">
                <a:ea typeface="문체부 제목 돋음체" pitchFamily="49" charset="-127"/>
              </a:rPr>
              <a:t>8.9%, </a:t>
            </a:r>
            <a:r>
              <a:rPr lang="ko-KR" altLang="en-US" dirty="0" smtClean="0">
                <a:ea typeface="문체부 제목 돋음체" pitchFamily="49" charset="-127"/>
              </a:rPr>
              <a:t>중국 </a:t>
            </a:r>
            <a:r>
              <a:rPr lang="en-US" altLang="ko-KR" dirty="0" smtClean="0">
                <a:ea typeface="문체부 제목 돋음체" pitchFamily="49" charset="-127"/>
              </a:rPr>
              <a:t>17.7%</a:t>
            </a:r>
          </a:p>
          <a:p>
            <a:pPr>
              <a:spcBef>
                <a:spcPts val="0"/>
              </a:spcBef>
            </a:pPr>
            <a:endParaRPr lang="en-US" altLang="ko-KR" dirty="0">
              <a:ea typeface="문체부 제목 돋음체" pitchFamily="49" charset="-127"/>
            </a:endParaRPr>
          </a:p>
          <a:p>
            <a:pPr>
              <a:spcBef>
                <a:spcPts val="0"/>
              </a:spcBef>
            </a:pPr>
            <a:r>
              <a:rPr lang="ko-KR" altLang="en-US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교통혼잡비용</a:t>
            </a:r>
            <a:r>
              <a:rPr lang="en-US" altLang="ko-KR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dirty="0" err="1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국토해양부</a:t>
            </a:r>
            <a:r>
              <a:rPr lang="en-US" altLang="ko-KR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altLang="ko-KR" dirty="0" smtClean="0">
                <a:ea typeface="문체부 제목 돋음체" pitchFamily="49" charset="-127"/>
              </a:rPr>
              <a:t>2000</a:t>
            </a:r>
            <a:r>
              <a:rPr lang="ko-KR" altLang="en-US" dirty="0" smtClean="0">
                <a:ea typeface="문체부 제목 돋음체" pitchFamily="49" charset="-127"/>
              </a:rPr>
              <a:t>년 </a:t>
            </a:r>
            <a:r>
              <a:rPr lang="en-US" altLang="ko-KR" dirty="0" smtClean="0">
                <a:ea typeface="문체부 제목 돋음체" pitchFamily="49" charset="-127"/>
              </a:rPr>
              <a:t>19</a:t>
            </a:r>
            <a:r>
              <a:rPr lang="ko-KR" altLang="en-US" dirty="0" smtClean="0">
                <a:ea typeface="문체부 제목 돋음체" pitchFamily="49" charset="-127"/>
              </a:rPr>
              <a:t>조 </a:t>
            </a:r>
            <a:r>
              <a:rPr lang="en-US" altLang="ko-KR" dirty="0" smtClean="0">
                <a:ea typeface="문체부 제목 돋음체" pitchFamily="49" charset="-127"/>
              </a:rPr>
              <a:t>4,482</a:t>
            </a:r>
            <a:r>
              <a:rPr lang="ko-KR" altLang="en-US" dirty="0" err="1" smtClean="0">
                <a:ea typeface="문체부 제목 돋음체" pitchFamily="49" charset="-127"/>
              </a:rPr>
              <a:t>억원</a:t>
            </a:r>
            <a:r>
              <a:rPr lang="ko-KR" altLang="en-US" dirty="0" smtClean="0">
                <a:ea typeface="문체부 제목 돋음체" pitchFamily="49" charset="-127"/>
              </a:rPr>
              <a:t> </a:t>
            </a:r>
            <a:r>
              <a:rPr lang="en-US" altLang="ko-KR" dirty="0" smtClean="0">
                <a:ea typeface="문체부 제목 돋음체" pitchFamily="49" charset="-127"/>
              </a:rPr>
              <a:t>-&gt; 2009</a:t>
            </a:r>
            <a:r>
              <a:rPr lang="ko-KR" altLang="en-US" dirty="0" smtClean="0">
                <a:ea typeface="문체부 제목 돋음체" pitchFamily="49" charset="-127"/>
              </a:rPr>
              <a:t>년 </a:t>
            </a:r>
            <a:r>
              <a:rPr lang="en-US" altLang="ko-KR" dirty="0" smtClean="0">
                <a:ea typeface="문체부 제목 돋음체" pitchFamily="49" charset="-127"/>
              </a:rPr>
              <a:t>27</a:t>
            </a:r>
            <a:r>
              <a:rPr lang="ko-KR" altLang="en-US" dirty="0" smtClean="0">
                <a:ea typeface="문체부 제목 돋음체" pitchFamily="49" charset="-127"/>
              </a:rPr>
              <a:t>조 </a:t>
            </a:r>
            <a:r>
              <a:rPr lang="en-US" altLang="ko-KR" dirty="0" smtClean="0">
                <a:ea typeface="문체부 제목 돋음체" pitchFamily="49" charset="-127"/>
              </a:rPr>
              <a:t>9,089</a:t>
            </a:r>
            <a:r>
              <a:rPr lang="ko-KR" altLang="en-US" dirty="0" err="1" smtClean="0">
                <a:ea typeface="문체부 제목 돋음체" pitchFamily="49" charset="-127"/>
              </a:rPr>
              <a:t>억원</a:t>
            </a:r>
            <a:endParaRPr lang="ko-KR" altLang="en-US" dirty="0">
              <a:ea typeface="문체부 제목 돋음체" pitchFamily="49" charset="-127"/>
            </a:endParaRPr>
          </a:p>
        </p:txBody>
      </p:sp>
      <p:pic>
        <p:nvPicPr>
          <p:cNvPr id="11" name="Picture 3" descr="ScreenHunter_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34" y="1046696"/>
            <a:ext cx="360363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973" y="1073135"/>
            <a:ext cx="2009443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38"/>
          <p:cNvSpPr>
            <a:spLocks noChangeArrowheads="1"/>
          </p:cNvSpPr>
          <p:nvPr/>
        </p:nvSpPr>
        <p:spPr bwMode="auto">
          <a:xfrm>
            <a:off x="926832" y="5054400"/>
            <a:ext cx="3789184" cy="100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176213" indent="-176213" algn="just">
              <a:spcBef>
                <a:spcPct val="0"/>
              </a:spcBef>
              <a:spcAft>
                <a:spcPts val="600"/>
              </a:spcAft>
              <a:buClr>
                <a:srgbClr val="FF3300"/>
              </a:buClr>
              <a:buFontTx/>
              <a:buChar char="•"/>
            </a:pPr>
            <a:r>
              <a:rPr lang="ko-KR" altLang="en-US" sz="1800" dirty="0" smtClean="0">
                <a:solidFill>
                  <a:srgbClr val="0066FF"/>
                </a:solidFill>
                <a:latin typeface="HY견명조" pitchFamily="18" charset="-127"/>
                <a:ea typeface="문체부 제목 돋음체" pitchFamily="49" charset="-127"/>
              </a:rPr>
              <a:t>계획에서 완공까지</a:t>
            </a:r>
            <a:r>
              <a:rPr lang="en-US" altLang="ko-KR" sz="1800" dirty="0" smtClean="0">
                <a:solidFill>
                  <a:srgbClr val="0066FF"/>
                </a:solidFill>
                <a:latin typeface="HY견명조" pitchFamily="18" charset="-127"/>
                <a:ea typeface="문체부 제목 돋음체" pitchFamily="49" charset="-127"/>
              </a:rPr>
              <a:t> </a:t>
            </a:r>
            <a:r>
              <a:rPr lang="ko-KR" altLang="en-US" sz="1800" dirty="0" smtClean="0">
                <a:solidFill>
                  <a:srgbClr val="0066FF"/>
                </a:solidFill>
                <a:latin typeface="HY견명조" pitchFamily="18" charset="-127"/>
                <a:ea typeface="문체부 제목 돋음체" pitchFamily="49" charset="-127"/>
              </a:rPr>
              <a:t>장기간 소요</a:t>
            </a:r>
            <a:endParaRPr lang="en-US" altLang="ko-KR" sz="1800" dirty="0" smtClean="0">
              <a:solidFill>
                <a:srgbClr val="0066FF"/>
              </a:solidFill>
              <a:latin typeface="HY견명조" pitchFamily="18" charset="-127"/>
              <a:ea typeface="문체부 제목 돋음체" pitchFamily="49" charset="-127"/>
            </a:endParaRPr>
          </a:p>
          <a:p>
            <a:pPr marL="176213" indent="-176213" algn="just">
              <a:spcBef>
                <a:spcPct val="0"/>
              </a:spcBef>
              <a:spcAft>
                <a:spcPts val="0"/>
              </a:spcAft>
              <a:buClr>
                <a:srgbClr val="FF3300"/>
              </a:buClr>
              <a:buFontTx/>
              <a:buChar char="•"/>
            </a:pPr>
            <a:r>
              <a:rPr lang="ko-KR" altLang="en-US" sz="1800" dirty="0" smtClean="0">
                <a:solidFill>
                  <a:srgbClr val="0066FF"/>
                </a:solidFill>
                <a:latin typeface="HY견명조" pitchFamily="18" charset="-127"/>
                <a:ea typeface="문체부 제목 돋음체" pitchFamily="49" charset="-127"/>
              </a:rPr>
              <a:t>투자 비용을 최소화할 수 있음  </a:t>
            </a:r>
            <a:endParaRPr lang="en-US" altLang="ko-KR" sz="1800" dirty="0" smtClean="0">
              <a:solidFill>
                <a:srgbClr val="0066FF"/>
              </a:solidFill>
              <a:latin typeface="HY견명조" pitchFamily="18" charset="-127"/>
              <a:ea typeface="문체부 제목 돋음체" pitchFamily="49" charset="-127"/>
            </a:endParaRPr>
          </a:p>
          <a:p>
            <a:pPr algn="just">
              <a:spcBef>
                <a:spcPct val="0"/>
              </a:spcBef>
              <a:spcAft>
                <a:spcPts val="600"/>
              </a:spcAft>
              <a:buClr>
                <a:srgbClr val="FF3300"/>
              </a:buClr>
            </a:pPr>
            <a:r>
              <a:rPr lang="en-US" altLang="ko-KR" sz="1800" dirty="0">
                <a:solidFill>
                  <a:srgbClr val="0066FF"/>
                </a:solidFill>
                <a:latin typeface="HY견명조" pitchFamily="18" charset="-127"/>
                <a:ea typeface="문체부 제목 돋음체" pitchFamily="49" charset="-127"/>
              </a:rPr>
              <a:t> </a:t>
            </a:r>
            <a:r>
              <a:rPr lang="en-US" altLang="ko-KR" sz="1800" dirty="0" smtClean="0">
                <a:solidFill>
                  <a:srgbClr val="0066FF"/>
                </a:solidFill>
                <a:latin typeface="HY견명조" pitchFamily="18" charset="-127"/>
                <a:ea typeface="문체부 제목 돋음체" pitchFamily="49" charset="-127"/>
              </a:rPr>
              <a:t> (</a:t>
            </a:r>
            <a:r>
              <a:rPr lang="ko-KR" altLang="en-US" sz="1800" dirty="0" smtClean="0">
                <a:solidFill>
                  <a:srgbClr val="0066FF"/>
                </a:solidFill>
                <a:latin typeface="HY견명조" pitchFamily="18" charset="-127"/>
                <a:ea typeface="문체부 제목 돋음체" pitchFamily="49" charset="-127"/>
              </a:rPr>
              <a:t>보상 비용</a:t>
            </a:r>
            <a:r>
              <a:rPr lang="en-US" altLang="ko-KR" sz="1800" dirty="0" smtClean="0">
                <a:solidFill>
                  <a:srgbClr val="0066FF"/>
                </a:solidFill>
                <a:latin typeface="HY견명조" pitchFamily="18" charset="-127"/>
                <a:ea typeface="문체부 제목 돋음체" pitchFamily="49" charset="-127"/>
              </a:rPr>
              <a:t>, </a:t>
            </a:r>
            <a:r>
              <a:rPr lang="ko-KR" altLang="en-US" sz="1800" dirty="0" smtClean="0">
                <a:solidFill>
                  <a:srgbClr val="0066FF"/>
                </a:solidFill>
                <a:latin typeface="HY견명조" pitchFamily="18" charset="-127"/>
                <a:ea typeface="문체부 제목 돋음체" pitchFamily="49" charset="-127"/>
              </a:rPr>
              <a:t>건설 비용 등</a:t>
            </a:r>
            <a:r>
              <a:rPr lang="en-US" altLang="ko-KR" sz="1800" dirty="0" smtClean="0">
                <a:solidFill>
                  <a:srgbClr val="0066FF"/>
                </a:solidFill>
                <a:latin typeface="HY견명조" pitchFamily="18" charset="-127"/>
                <a:ea typeface="문체부 제목 돋음체" pitchFamily="49" charset="-127"/>
              </a:rPr>
              <a:t>)</a:t>
            </a:r>
          </a:p>
        </p:txBody>
      </p:sp>
      <p:pic>
        <p:nvPicPr>
          <p:cNvPr id="12" name="Picture 3" descr="ScreenHunter_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82" y="4499976"/>
            <a:ext cx="360363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577099"/>
            <a:ext cx="3168352" cy="345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382" y="2766774"/>
            <a:ext cx="3667634" cy="1565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AutoShape 6"/>
          <p:cNvSpPr>
            <a:spLocks noChangeArrowheads="1"/>
          </p:cNvSpPr>
          <p:nvPr/>
        </p:nvSpPr>
        <p:spPr bwMode="auto">
          <a:xfrm>
            <a:off x="1048382" y="4598909"/>
            <a:ext cx="3667634" cy="362658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altLang="ko-KR" sz="1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SOC </a:t>
            </a:r>
            <a:r>
              <a:rPr lang="ko-KR" altLang="en-US" sz="1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투자</a:t>
            </a:r>
            <a:r>
              <a:rPr lang="en-US" altLang="ko-KR" sz="1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1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선행적</a:t>
            </a:r>
            <a:r>
              <a:rPr lang="en-US" altLang="ko-KR" sz="1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8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투자가 중요</a:t>
            </a:r>
            <a:endParaRPr lang="ko-KR" altLang="en-US" sz="18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269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/>
          <p:cNvSpPr>
            <a:spLocks noChangeShapeType="1"/>
          </p:cNvSpPr>
          <p:nvPr/>
        </p:nvSpPr>
        <p:spPr bwMode="auto">
          <a:xfrm>
            <a:off x="1468019" y="4506936"/>
            <a:ext cx="0" cy="0"/>
          </a:xfrm>
          <a:prstGeom prst="line">
            <a:avLst/>
          </a:prstGeom>
          <a:noFill/>
          <a:ln w="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" name="Text Box 81"/>
          <p:cNvSpPr txBox="1">
            <a:spLocks noChangeArrowheads="1"/>
          </p:cNvSpPr>
          <p:nvPr/>
        </p:nvSpPr>
        <p:spPr bwMode="auto">
          <a:xfrm>
            <a:off x="711005" y="214482"/>
            <a:ext cx="76774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9pPr>
          </a:lstStyle>
          <a:p>
            <a:pPr algn="ctr" eaLnBrk="1" hangingPunct="1"/>
            <a:r>
              <a:rPr lang="ko-KR" altLang="en-US" sz="24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정부 재정 부족 </a:t>
            </a:r>
            <a:r>
              <a:rPr lang="en-US" altLang="ko-KR" sz="24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4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민간투자사업 활성화 촉진</a:t>
            </a:r>
            <a:endParaRPr lang="ko-KR" altLang="en-US" sz="2400" dirty="0">
              <a:solidFill>
                <a:srgbClr val="00B0F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80258"/>
              </p:ext>
            </p:extLst>
          </p:nvPr>
        </p:nvGraphicFramePr>
        <p:xfrm>
          <a:off x="718946" y="4330273"/>
          <a:ext cx="2933582" cy="1673572"/>
        </p:xfrm>
        <a:graphic>
          <a:graphicData uri="http://schemas.openxmlformats.org/drawingml/2006/table">
            <a:tbl>
              <a:tblPr/>
              <a:tblGrid>
                <a:gridCol w="2933582"/>
              </a:tblGrid>
              <a:tr h="1673572">
                <a:tc>
                  <a:txBody>
                    <a:bodyPr/>
                    <a:lstStyle/>
                    <a:p>
                      <a:pPr marL="171450" marR="0" indent="-17145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정부고시사업 → 민간제안사업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중심</a:t>
                      </a:r>
                    </a:p>
                    <a:p>
                      <a:pPr marL="171450" marR="0" indent="-17145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최소운영수입보장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MRG)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제도 폐지</a:t>
                      </a:r>
                    </a:p>
                    <a:p>
                      <a:pPr marL="171450" marR="0" indent="-17145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건설보조금 축소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(30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% →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10%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이하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171450" marR="0" indent="-17145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통행료 하락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도공대비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 1.8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배→ 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1.1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배</a:t>
                      </a:r>
                    </a:p>
                    <a:p>
                      <a:pPr marL="171450" marR="0" indent="-17145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부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負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의 재정 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지원 제도 도입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grpSp>
        <p:nvGrpSpPr>
          <p:cNvPr id="5" name="그룹 4"/>
          <p:cNvGrpSpPr/>
          <p:nvPr/>
        </p:nvGrpSpPr>
        <p:grpSpPr>
          <a:xfrm>
            <a:off x="5796136" y="3931418"/>
            <a:ext cx="2721092" cy="2067583"/>
            <a:chOff x="5496187" y="4323095"/>
            <a:chExt cx="3168352" cy="2067583"/>
          </a:xfrm>
        </p:grpSpPr>
        <p:sp>
          <p:nvSpPr>
            <p:cNvPr id="23" name="Text Box 15"/>
            <p:cNvSpPr txBox="1">
              <a:spLocks noChangeArrowheads="1"/>
            </p:cNvSpPr>
            <p:nvPr/>
          </p:nvSpPr>
          <p:spPr bwMode="auto">
            <a:xfrm>
              <a:off x="5496187" y="4725144"/>
              <a:ext cx="3168352" cy="16655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176213" indent="-176213"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FF9900"/>
                </a:buClr>
                <a:buSzPct val="80000"/>
                <a:buFont typeface="Wingdings" pitchFamily="2" charset="2"/>
                <a:buChar char="l"/>
              </a:pPr>
              <a:endParaRPr lang="en-US" altLang="ko-KR" sz="200" dirty="0" smtClean="0">
                <a:latin typeface="HY견고딕" pitchFamily="18" charset="-127"/>
                <a:ea typeface="HY견고딕" pitchFamily="18" charset="-127"/>
              </a:endParaRPr>
            </a:p>
            <a:p>
              <a:pPr marL="176213" indent="-176213">
                <a:spcBef>
                  <a:spcPts val="0"/>
                </a:spcBef>
                <a:spcAft>
                  <a:spcPts val="600"/>
                </a:spcAft>
                <a:buClr>
                  <a:srgbClr val="FF9900"/>
                </a:buClr>
                <a:buSzPct val="80000"/>
                <a:buFont typeface="Wingdings" pitchFamily="2" charset="2"/>
                <a:buChar char="l"/>
              </a:pPr>
              <a:r>
                <a:rPr lang="ko-KR" altLang="en-US" sz="1200" dirty="0" smtClean="0">
                  <a:latin typeface="HY견고딕" pitchFamily="18" charset="-127"/>
                  <a:ea typeface="HY견고딕" pitchFamily="18" charset="-127"/>
                </a:rPr>
                <a:t>정부고시사업 </a:t>
              </a:r>
              <a:r>
                <a:rPr lang="ko-KR" altLang="en-US" sz="1200" dirty="0">
                  <a:latin typeface="HY견고딕" pitchFamily="18" charset="-127"/>
                  <a:ea typeface="HY견고딕" pitchFamily="18" charset="-127"/>
                </a:rPr>
                <a:t>활성화 </a:t>
              </a:r>
              <a:r>
                <a:rPr lang="en-US" altLang="ko-KR" sz="1200" dirty="0">
                  <a:latin typeface="HY견고딕" pitchFamily="18" charset="-127"/>
                  <a:ea typeface="HY견고딕" pitchFamily="18" charset="-127"/>
                </a:rPr>
                <a:t>-&gt; </a:t>
              </a:r>
              <a:r>
                <a:rPr lang="ko-KR" altLang="en-US" sz="1200" dirty="0">
                  <a:latin typeface="HY견고딕" pitchFamily="18" charset="-127"/>
                  <a:ea typeface="HY견고딕" pitchFamily="18" charset="-127"/>
                </a:rPr>
                <a:t>투자위험분담 제도 활용</a:t>
              </a:r>
            </a:p>
            <a:p>
              <a:pPr marL="176213" indent="-176213">
                <a:spcBef>
                  <a:spcPts val="0"/>
                </a:spcBef>
                <a:spcAft>
                  <a:spcPts val="300"/>
                </a:spcAft>
                <a:buClr>
                  <a:srgbClr val="FF9900"/>
                </a:buClr>
                <a:buSzPct val="80000"/>
                <a:buFont typeface="Wingdings" pitchFamily="2" charset="2"/>
                <a:buChar char="l"/>
              </a:pPr>
              <a:r>
                <a:rPr lang="ko-KR" altLang="en-US" sz="1200" dirty="0" smtClean="0"/>
                <a:t>민자투자 대상 </a:t>
              </a:r>
              <a:r>
                <a:rPr lang="ko-KR" altLang="en-US" sz="1200" dirty="0"/>
                <a:t>사업 </a:t>
              </a:r>
              <a:r>
                <a:rPr lang="en-US" altLang="ko-KR" sz="1200" dirty="0"/>
                <a:t>49</a:t>
              </a:r>
              <a:r>
                <a:rPr lang="ko-KR" altLang="en-US" sz="1200" dirty="0"/>
                <a:t>개로 한정 </a:t>
              </a:r>
              <a:r>
                <a:rPr lang="en-US" altLang="ko-KR" sz="1200" dirty="0" smtClean="0"/>
                <a:t> → </a:t>
              </a:r>
              <a:r>
                <a:rPr lang="ko-KR" altLang="en-US" sz="1200" dirty="0" smtClean="0"/>
                <a:t>네거티브방식</a:t>
              </a:r>
              <a:r>
                <a:rPr lang="en-US" altLang="ko-KR" sz="1200" dirty="0" smtClean="0"/>
                <a:t>(</a:t>
              </a:r>
              <a:r>
                <a:rPr lang="en-US" altLang="ko-KR" sz="1200" i="1" dirty="0" smtClean="0"/>
                <a:t>Negative listings)</a:t>
              </a:r>
              <a:r>
                <a:rPr lang="ko-KR" altLang="en-US" sz="1200" i="1" dirty="0" smtClean="0"/>
                <a:t>으로</a:t>
              </a:r>
              <a:r>
                <a:rPr lang="en-US" altLang="ko-KR" sz="1200" i="1" dirty="0" smtClean="0"/>
                <a:t> </a:t>
              </a:r>
              <a:r>
                <a:rPr lang="ko-KR" altLang="en-US" sz="1200" i="1" dirty="0" smtClean="0"/>
                <a:t>전환</a:t>
              </a:r>
              <a:endParaRPr lang="en-US" altLang="ko-KR" sz="1200" dirty="0" smtClean="0"/>
            </a:p>
            <a:p>
              <a:pPr marL="176213" indent="-176213">
                <a:spcBef>
                  <a:spcPts val="0"/>
                </a:spcBef>
                <a:spcAft>
                  <a:spcPts val="300"/>
                </a:spcAft>
                <a:buClr>
                  <a:srgbClr val="FF9900"/>
                </a:buClr>
                <a:buSzPct val="80000"/>
                <a:buFont typeface="Wingdings" pitchFamily="2" charset="2"/>
                <a:buChar char="l"/>
              </a:pPr>
              <a:r>
                <a:rPr lang="ko-KR" altLang="en-US" sz="1200" dirty="0" smtClean="0"/>
                <a:t>각종 </a:t>
              </a:r>
              <a:r>
                <a:rPr lang="ko-KR" altLang="en-US" sz="1200" dirty="0"/>
                <a:t>복지시설이나 도서관</a:t>
              </a:r>
              <a:r>
                <a:rPr lang="en-US" altLang="ko-KR" sz="1200" dirty="0"/>
                <a:t>, </a:t>
              </a:r>
              <a:r>
                <a:rPr lang="ko-KR" altLang="en-US" sz="1200" dirty="0"/>
                <a:t>박물관</a:t>
              </a:r>
              <a:r>
                <a:rPr lang="en-US" altLang="ko-KR" sz="1200" dirty="0"/>
                <a:t>, </a:t>
              </a:r>
              <a:r>
                <a:rPr lang="ko-KR" altLang="en-US" sz="1200" dirty="0"/>
                <a:t>환경시설</a:t>
              </a:r>
              <a:r>
                <a:rPr lang="en-US" altLang="ko-KR" sz="1200" dirty="0"/>
                <a:t>, </a:t>
              </a:r>
              <a:r>
                <a:rPr lang="ko-KR" altLang="en-US" sz="1200" dirty="0"/>
                <a:t>교도소</a:t>
              </a:r>
              <a:r>
                <a:rPr lang="en-US" altLang="ko-KR" sz="1200" dirty="0"/>
                <a:t>, </a:t>
              </a:r>
              <a:r>
                <a:rPr lang="ko-KR" altLang="en-US" sz="1200" dirty="0"/>
                <a:t>화장장 </a:t>
              </a:r>
              <a:r>
                <a:rPr lang="ko-KR" altLang="en-US" sz="1200" dirty="0" smtClean="0"/>
                <a:t>등</a:t>
              </a:r>
              <a:endParaRPr lang="ko-KR" altLang="en-US" sz="12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" name="AutoShape 6"/>
            <p:cNvSpPr>
              <a:spLocks noChangeArrowheads="1"/>
            </p:cNvSpPr>
            <p:nvPr/>
          </p:nvSpPr>
          <p:spPr bwMode="auto">
            <a:xfrm>
              <a:off x="5496187" y="4323095"/>
              <a:ext cx="3168351" cy="316992"/>
            </a:xfrm>
            <a:prstGeom prst="roundRect">
              <a:avLst>
                <a:gd name="adj" fmla="val 50000"/>
              </a:avLst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ko-KR" altLang="en-US" dirty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민간투자 확대 방안</a:t>
              </a:r>
            </a:p>
          </p:txBody>
        </p:sp>
      </p:grpSp>
      <p:sp>
        <p:nvSpPr>
          <p:cNvPr id="9" name="직사각형 8"/>
          <p:cNvSpPr/>
          <p:nvPr/>
        </p:nvSpPr>
        <p:spPr>
          <a:xfrm>
            <a:off x="3724536" y="4331759"/>
            <a:ext cx="20715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>
                <a:solidFill>
                  <a:srgbClr val="FF0000"/>
                </a:solidFill>
              </a:rPr>
              <a:t>투자자에게 </a:t>
            </a:r>
            <a:r>
              <a:rPr lang="ko-KR" altLang="en-US" sz="1200" dirty="0">
                <a:solidFill>
                  <a:srgbClr val="FF0000"/>
                </a:solidFill>
              </a:rPr>
              <a:t>모든 </a:t>
            </a:r>
            <a:r>
              <a:rPr lang="ko-KR" altLang="en-US" sz="1200" dirty="0" smtClean="0">
                <a:solidFill>
                  <a:srgbClr val="FF0000"/>
                </a:solidFill>
              </a:rPr>
              <a:t>위험 전가</a:t>
            </a:r>
            <a:endParaRPr lang="en-US" altLang="ko-KR" sz="1200" dirty="0" smtClean="0">
              <a:solidFill>
                <a:srgbClr val="FF0000"/>
              </a:solidFill>
            </a:endParaRPr>
          </a:p>
          <a:p>
            <a:r>
              <a:rPr lang="ko-KR" altLang="en-US" sz="1200" dirty="0" smtClean="0"/>
              <a:t>민자사업에 </a:t>
            </a:r>
            <a:r>
              <a:rPr lang="ko-KR" altLang="en-US" sz="1200" dirty="0"/>
              <a:t>대한 </a:t>
            </a:r>
            <a:r>
              <a:rPr lang="ko-KR" altLang="en-US" sz="1200" dirty="0" smtClean="0"/>
              <a:t>투자심리 회복 불가능</a:t>
            </a:r>
            <a:endParaRPr lang="en-US" altLang="ko-KR" sz="1200" dirty="0" smtClean="0"/>
          </a:p>
          <a:p>
            <a:endParaRPr lang="en-US" altLang="ko-KR" sz="1200" dirty="0"/>
          </a:p>
          <a:p>
            <a:endParaRPr lang="en-US" altLang="ko-KR" sz="800" dirty="0" smtClean="0"/>
          </a:p>
          <a:p>
            <a:endParaRPr lang="en-US" altLang="ko-KR" sz="8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05" y="1251337"/>
            <a:ext cx="5605820" cy="2402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AutoShape 46"/>
          <p:cNvSpPr>
            <a:spLocks noChangeArrowheads="1"/>
          </p:cNvSpPr>
          <p:nvPr/>
        </p:nvSpPr>
        <p:spPr bwMode="auto">
          <a:xfrm>
            <a:off x="3796543" y="5052729"/>
            <a:ext cx="1872208" cy="824543"/>
          </a:xfrm>
          <a:prstGeom prst="rightArrow">
            <a:avLst>
              <a:gd name="adj1" fmla="val 65315"/>
              <a:gd name="adj2" fmla="val 40204"/>
            </a:avLst>
          </a:prstGeom>
          <a:gradFill rotWithShape="0">
            <a:gsLst>
              <a:gs pos="0">
                <a:srgbClr val="FC0128"/>
              </a:gs>
              <a:gs pos="100000">
                <a:srgbClr val="FC0128">
                  <a:gamma/>
                  <a:tint val="30196"/>
                  <a:invGamma/>
                </a:srgbClr>
              </a:gs>
            </a:gsLst>
            <a:lin ang="0" scaled="1"/>
          </a:gradFill>
          <a:ln w="12700" cap="rnd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endParaRPr lang="ko-KR" altLang="en-US" sz="1200">
              <a:latin typeface="Arial" pitchFamily="34" charset="0"/>
              <a:ea typeface="돋움" pitchFamily="50" charset="-127"/>
            </a:endParaRPr>
          </a:p>
        </p:txBody>
      </p:sp>
      <p:sp>
        <p:nvSpPr>
          <p:cNvPr id="33" name="AutoShape 6"/>
          <p:cNvSpPr>
            <a:spLocks noChangeArrowheads="1"/>
          </p:cNvSpPr>
          <p:nvPr/>
        </p:nvSpPr>
        <p:spPr bwMode="auto">
          <a:xfrm>
            <a:off x="700201" y="3904325"/>
            <a:ext cx="2952327" cy="316992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ko-KR" altLang="en-US" sz="14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재정방어적 민간투자 정책 추진</a:t>
            </a:r>
            <a:endParaRPr lang="ko-KR" altLang="en-US" sz="14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730" y="1275710"/>
            <a:ext cx="1932624" cy="1092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856" y="2412707"/>
            <a:ext cx="1912372" cy="1037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직사각형 33"/>
          <p:cNvSpPr/>
          <p:nvPr/>
        </p:nvSpPr>
        <p:spPr>
          <a:xfrm>
            <a:off x="6485637" y="3418501"/>
            <a:ext cx="20882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ko-KR" sz="1000" dirty="0" smtClean="0">
                <a:solidFill>
                  <a:srgbClr val="FF0000"/>
                </a:solidFill>
              </a:rPr>
              <a:t>(</a:t>
            </a:r>
            <a:r>
              <a:rPr lang="ko-KR" altLang="en-US" sz="1000" dirty="0" smtClean="0">
                <a:solidFill>
                  <a:srgbClr val="FF0000"/>
                </a:solidFill>
              </a:rPr>
              <a:t>오스트리아 </a:t>
            </a:r>
            <a:r>
              <a:rPr lang="ko-KR" altLang="en-US" sz="1000" dirty="0" err="1" smtClean="0">
                <a:solidFill>
                  <a:srgbClr val="FF0000"/>
                </a:solidFill>
              </a:rPr>
              <a:t>레오벤</a:t>
            </a:r>
            <a:r>
              <a:rPr lang="ko-KR" altLang="en-US" sz="1000" dirty="0" smtClean="0">
                <a:solidFill>
                  <a:srgbClr val="FF0000"/>
                </a:solidFill>
              </a:rPr>
              <a:t> 교도소의</a:t>
            </a:r>
            <a:r>
              <a:rPr lang="en-US" altLang="ko-KR" sz="1000" dirty="0" smtClean="0">
                <a:solidFill>
                  <a:srgbClr val="FF0000"/>
                </a:solidFill>
              </a:rPr>
              <a:t> </a:t>
            </a:r>
            <a:r>
              <a:rPr lang="ko-KR" altLang="en-US" sz="1000" dirty="0" smtClean="0">
                <a:solidFill>
                  <a:srgbClr val="FF0000"/>
                </a:solidFill>
              </a:rPr>
              <a:t>예</a:t>
            </a:r>
            <a:r>
              <a:rPr lang="en-US" altLang="ko-KR" sz="1000" dirty="0" smtClean="0">
                <a:solidFill>
                  <a:srgbClr val="FF0000"/>
                </a:solidFill>
              </a:rPr>
              <a:t>)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7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Line 3"/>
          <p:cNvSpPr>
            <a:spLocks noChangeShapeType="1"/>
          </p:cNvSpPr>
          <p:nvPr/>
        </p:nvSpPr>
        <p:spPr bwMode="auto">
          <a:xfrm>
            <a:off x="323850" y="2492375"/>
            <a:ext cx="0" cy="380365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57346" name="Line 4"/>
          <p:cNvSpPr>
            <a:spLocks noChangeShapeType="1"/>
          </p:cNvSpPr>
          <p:nvPr/>
        </p:nvSpPr>
        <p:spPr bwMode="auto">
          <a:xfrm>
            <a:off x="8831263" y="2492375"/>
            <a:ext cx="0" cy="380365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3276600" y="2212181"/>
            <a:ext cx="5867400" cy="135255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marL="622300" indent="-622300">
              <a:defRPr/>
            </a:pPr>
            <a:r>
              <a:rPr lang="en-US" altLang="ko-KR" sz="2800" i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i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기존 스톡 관리와 </a:t>
            </a:r>
            <a:r>
              <a:rPr lang="en-US" altLang="ko-KR" sz="2800" i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SOC </a:t>
            </a:r>
            <a:r>
              <a:rPr lang="ko-KR" altLang="en-US" sz="2800" i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투자 </a:t>
            </a:r>
            <a:endParaRPr lang="en-US" altLang="ko-KR" sz="2800" i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57348" name="Picture 6" descr="ScreenHunter_0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268413"/>
            <a:ext cx="298291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0" y="0"/>
            <a:ext cx="9144000" cy="11255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ko-KR" altLang="en-US" sz="2800" 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i="1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581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Box 81"/>
          <p:cNvSpPr txBox="1">
            <a:spLocks noChangeArrowheads="1"/>
          </p:cNvSpPr>
          <p:nvPr/>
        </p:nvSpPr>
        <p:spPr bwMode="auto">
          <a:xfrm>
            <a:off x="1835696" y="234394"/>
            <a:ext cx="55446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9pPr>
          </a:lstStyle>
          <a:p>
            <a:pPr algn="ctr" eaLnBrk="1" hangingPunct="1"/>
            <a:r>
              <a:rPr lang="ko-KR" altLang="en-US" sz="2400" dirty="0" smtClean="0">
                <a:solidFill>
                  <a:srgbClr val="FF9900"/>
                </a:solidFill>
                <a:latin typeface="HY견고딕" pitchFamily="18" charset="-127"/>
                <a:ea typeface="HY견고딕" pitchFamily="18" charset="-127"/>
              </a:rPr>
              <a:t>시설물 유지관리 </a:t>
            </a:r>
            <a:r>
              <a:rPr lang="en-US" altLang="ko-KR" sz="2400" dirty="0" smtClean="0">
                <a:solidFill>
                  <a:srgbClr val="FF9900"/>
                </a:solidFill>
                <a:latin typeface="HY견고딕" pitchFamily="18" charset="-127"/>
                <a:ea typeface="HY견고딕" pitchFamily="18" charset="-127"/>
              </a:rPr>
              <a:t>/ </a:t>
            </a:r>
            <a:r>
              <a:rPr lang="ko-KR" altLang="en-US" sz="2400" dirty="0" err="1" smtClean="0">
                <a:solidFill>
                  <a:srgbClr val="FF9900"/>
                </a:solidFill>
                <a:latin typeface="HY견고딕" pitchFamily="18" charset="-127"/>
                <a:ea typeface="HY견고딕" pitchFamily="18" charset="-127"/>
              </a:rPr>
              <a:t>개보수</a:t>
            </a:r>
            <a:r>
              <a:rPr lang="ko-KR" altLang="en-US" sz="2400" dirty="0" smtClean="0">
                <a:solidFill>
                  <a:srgbClr val="FF9900"/>
                </a:solidFill>
                <a:latin typeface="HY견고딕" pitchFamily="18" charset="-127"/>
                <a:ea typeface="HY견고딕" pitchFamily="18" charset="-127"/>
              </a:rPr>
              <a:t> 중요</a:t>
            </a:r>
            <a:endParaRPr lang="ko-KR" altLang="en-US" sz="2400" dirty="0">
              <a:solidFill>
                <a:srgbClr val="FF99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40" name="Picture 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05" y="2104311"/>
            <a:ext cx="2906062" cy="1671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AutoShape 6"/>
          <p:cNvSpPr>
            <a:spLocks noChangeArrowheads="1"/>
          </p:cNvSpPr>
          <p:nvPr/>
        </p:nvSpPr>
        <p:spPr bwMode="auto">
          <a:xfrm>
            <a:off x="979410" y="1094142"/>
            <a:ext cx="4816726" cy="319867"/>
          </a:xfrm>
          <a:prstGeom prst="roundRect">
            <a:avLst>
              <a:gd name="adj" fmla="val 50000"/>
            </a:avLst>
          </a:prstGeom>
          <a:solidFill>
            <a:srgbClr val="C0D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ko-KR" altLang="en-US" dirty="0" smtClean="0">
                <a:latin typeface="Arial" pitchFamily="34" charset="0"/>
                <a:ea typeface="HY헤드라인M" pitchFamily="18" charset="-127"/>
              </a:rPr>
              <a:t>중소형 시설물</a:t>
            </a:r>
            <a:r>
              <a:rPr lang="en-US" altLang="ko-KR" dirty="0" smtClean="0">
                <a:latin typeface="Arial" pitchFamily="34" charset="0"/>
                <a:ea typeface="HY헤드라인M" pitchFamily="18" charset="-127"/>
              </a:rPr>
              <a:t>,</a:t>
            </a:r>
            <a:r>
              <a:rPr lang="ko-KR" altLang="en-US" dirty="0" smtClean="0">
                <a:latin typeface="Arial" pitchFamily="34" charset="0"/>
                <a:ea typeface="HY헤드라인M" pitchFamily="18" charset="-127"/>
              </a:rPr>
              <a:t> 안전진단 </a:t>
            </a:r>
            <a:r>
              <a:rPr lang="en-US" altLang="ko-KR" dirty="0" smtClean="0">
                <a:latin typeface="Arial" pitchFamily="34" charset="0"/>
                <a:ea typeface="HY헤드라인M" pitchFamily="18" charset="-127"/>
              </a:rPr>
              <a:t>/ </a:t>
            </a:r>
            <a:r>
              <a:rPr lang="ko-KR" altLang="en-US" dirty="0" smtClean="0">
                <a:latin typeface="Arial" pitchFamily="34" charset="0"/>
                <a:ea typeface="HY헤드라인M" pitchFamily="18" charset="-127"/>
              </a:rPr>
              <a:t>유지보수 강화 필요</a:t>
            </a:r>
            <a:endParaRPr lang="ko-KR" altLang="en-US" dirty="0">
              <a:latin typeface="Arial" pitchFamily="34" charset="0"/>
              <a:ea typeface="HY헤드라인M" pitchFamily="18" charset="-127"/>
            </a:endParaRPr>
          </a:p>
        </p:txBody>
      </p:sp>
      <p:pic>
        <p:nvPicPr>
          <p:cNvPr id="16" name="Picture 3" descr="ScreenHunter_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36" y="1046114"/>
            <a:ext cx="390074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8" name="차트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0206857"/>
              </p:ext>
            </p:extLst>
          </p:nvPr>
        </p:nvGraphicFramePr>
        <p:xfrm>
          <a:off x="3592628" y="2060848"/>
          <a:ext cx="4924961" cy="1787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75" y="4232376"/>
            <a:ext cx="7765251" cy="1935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직사각형 20"/>
          <p:cNvSpPr/>
          <p:nvPr/>
        </p:nvSpPr>
        <p:spPr>
          <a:xfrm>
            <a:off x="3259161" y="4099648"/>
            <a:ext cx="2818903" cy="348752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algn="ctr"/>
            <a:r>
              <a:rPr lang="ko-KR" altLang="en-US" sz="1400" dirty="0" smtClean="0">
                <a:solidFill>
                  <a:srgbClr val="FF0000"/>
                </a:solidFill>
                <a:latin typeface="Arial" pitchFamily="34" charset="0"/>
                <a:ea typeface="HY헤드라인M" pitchFamily="18" charset="-127"/>
              </a:rPr>
              <a:t>→ 내진 </a:t>
            </a:r>
            <a:r>
              <a:rPr lang="ko-KR" altLang="en-US" sz="1400" dirty="0">
                <a:solidFill>
                  <a:srgbClr val="FF0000"/>
                </a:solidFill>
                <a:latin typeface="Arial" pitchFamily="34" charset="0"/>
                <a:ea typeface="HY헤드라인M" pitchFamily="18" charset="-127"/>
              </a:rPr>
              <a:t>보강 </a:t>
            </a:r>
            <a:r>
              <a:rPr lang="en-US" altLang="ko-KR" sz="1400" dirty="0">
                <a:solidFill>
                  <a:srgbClr val="FF0000"/>
                </a:solidFill>
                <a:latin typeface="Arial" pitchFamily="34" charset="0"/>
                <a:ea typeface="HY헤드라인M" pitchFamily="18" charset="-127"/>
              </a:rPr>
              <a:t>/ </a:t>
            </a:r>
            <a:r>
              <a:rPr lang="ko-KR" altLang="en-US" sz="1400" dirty="0" err="1">
                <a:solidFill>
                  <a:srgbClr val="FF0000"/>
                </a:solidFill>
                <a:latin typeface="Arial" pitchFamily="34" charset="0"/>
                <a:ea typeface="HY헤드라인M" pitchFamily="18" charset="-127"/>
              </a:rPr>
              <a:t>개보수</a:t>
            </a:r>
            <a:r>
              <a:rPr lang="ko-KR" altLang="en-US" sz="1400" dirty="0">
                <a:solidFill>
                  <a:srgbClr val="FF0000"/>
                </a:solidFill>
                <a:latin typeface="Arial" pitchFamily="34" charset="0"/>
                <a:ea typeface="HY헤드라인M" pitchFamily="18" charset="-127"/>
              </a:rPr>
              <a:t> 강화 필요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685638" y="1477383"/>
            <a:ext cx="78057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0"/>
              </a:spcBef>
              <a:spcAft>
                <a:spcPts val="300"/>
              </a:spcAft>
              <a:buClr>
                <a:srgbClr val="FFC000"/>
              </a:buClr>
              <a:buFont typeface="Wingdings" pitchFamily="2" charset="2"/>
              <a:buChar char="ü"/>
            </a:pPr>
            <a:r>
              <a:rPr lang="ko-KR" altLang="en-US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국토부가 관리하는 </a:t>
            </a:r>
            <a:r>
              <a:rPr lang="en-US" altLang="ko-KR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11,148</a:t>
            </a:r>
            <a:r>
              <a:rPr lang="ko-KR" altLang="en-US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개 </a:t>
            </a:r>
            <a:r>
              <a:rPr lang="ko-KR" altLang="en-US" dirty="0" err="1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교량중</a:t>
            </a:r>
            <a:r>
              <a:rPr lang="ko-KR" altLang="en-US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 </a:t>
            </a:r>
            <a:r>
              <a:rPr lang="en-US" altLang="ko-KR" dirty="0">
                <a:solidFill>
                  <a:srgbClr val="C00000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20</a:t>
            </a:r>
            <a:r>
              <a:rPr lang="ko-KR" altLang="en-US" dirty="0">
                <a:solidFill>
                  <a:srgbClr val="C00000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년 경과 </a:t>
            </a:r>
            <a:r>
              <a:rPr lang="en-US" altLang="ko-KR" dirty="0">
                <a:solidFill>
                  <a:srgbClr val="C00000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1,000</a:t>
            </a:r>
            <a:r>
              <a:rPr lang="ko-KR" altLang="en-US" dirty="0">
                <a:solidFill>
                  <a:srgbClr val="C00000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개 수준</a:t>
            </a:r>
            <a:r>
              <a:rPr lang="en-US" altLang="ko-KR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, </a:t>
            </a:r>
            <a:r>
              <a:rPr lang="ko-KR" altLang="en-US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향후 급증 예상</a:t>
            </a:r>
            <a:endParaRPr lang="en-US" altLang="ko-KR" dirty="0">
              <a:latin typeface="HY견고딕" panose="02030600000101010101" pitchFamily="18" charset="-127"/>
              <a:ea typeface="문체부 제목 돋음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931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/>
          <p:cNvSpPr>
            <a:spLocks noChangeShapeType="1"/>
          </p:cNvSpPr>
          <p:nvPr/>
        </p:nvSpPr>
        <p:spPr bwMode="auto">
          <a:xfrm>
            <a:off x="1229296" y="2708151"/>
            <a:ext cx="0" cy="0"/>
          </a:xfrm>
          <a:prstGeom prst="line">
            <a:avLst/>
          </a:prstGeom>
          <a:noFill/>
          <a:ln w="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" name="Text Box 81"/>
          <p:cNvSpPr txBox="1">
            <a:spLocks noChangeArrowheads="1"/>
          </p:cNvSpPr>
          <p:nvPr/>
        </p:nvSpPr>
        <p:spPr bwMode="auto">
          <a:xfrm>
            <a:off x="2915816" y="214482"/>
            <a:ext cx="34563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9pPr>
          </a:lstStyle>
          <a:p>
            <a:pPr algn="ctr" eaLnBrk="1" hangingPunct="1"/>
            <a:r>
              <a:rPr lang="ko-KR" altLang="en-US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방재 시설 투자 확대</a:t>
            </a:r>
            <a:endParaRPr lang="ko-KR" altLang="en-US" sz="2400" dirty="0">
              <a:solidFill>
                <a:srgbClr val="FF66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5583579" y="1390841"/>
            <a:ext cx="3024336" cy="19602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marL="171450" indent="-171450">
              <a:spcBef>
                <a:spcPts val="300"/>
              </a:spcBef>
              <a:spcAft>
                <a:spcPts val="0"/>
              </a:spcAft>
              <a:buClr>
                <a:srgbClr val="FF9900"/>
              </a:buClr>
              <a:buSzPct val="80000"/>
              <a:buFont typeface="Wingdings" pitchFamily="2" charset="2"/>
              <a:buChar char="l"/>
            </a:pPr>
            <a:r>
              <a:rPr lang="ko-KR" altLang="en-US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사전예방적  </a:t>
            </a:r>
            <a:r>
              <a:rPr lang="ko-KR" altLang="en-US" dirty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장치 마련 </a:t>
            </a:r>
            <a:endParaRPr lang="en-US" altLang="ko-KR" dirty="0" smtClean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  <a:p>
            <a:pPr marL="171450" indent="-171450">
              <a:spcBef>
                <a:spcPts val="300"/>
              </a:spcBef>
              <a:spcAft>
                <a:spcPts val="0"/>
              </a:spcAft>
              <a:buClr>
                <a:srgbClr val="FF9900"/>
              </a:buClr>
              <a:buSzPct val="80000"/>
              <a:buFont typeface="Wingdings" pitchFamily="2" charset="2"/>
              <a:buChar char="l"/>
            </a:pPr>
            <a:endParaRPr lang="en-US" altLang="ko-KR" dirty="0" smtClean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  <a:p>
            <a:pPr marL="171450" indent="-171450">
              <a:spcBef>
                <a:spcPts val="0"/>
              </a:spcBef>
              <a:spcAft>
                <a:spcPts val="600"/>
              </a:spcAft>
              <a:buClr>
                <a:srgbClr val="FF9900"/>
              </a:buClr>
              <a:buSzPct val="80000"/>
              <a:buFont typeface="Wingdings" pitchFamily="2" charset="2"/>
              <a:buChar char="l"/>
            </a:pPr>
            <a:r>
              <a:rPr lang="ko-KR" altLang="en-US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방재시설 투자 강화</a:t>
            </a:r>
            <a:endParaRPr lang="ko-KR" altLang="en-US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  <a:p>
            <a:pPr>
              <a:spcBef>
                <a:spcPts val="300"/>
              </a:spcBef>
              <a:spcAft>
                <a:spcPts val="0"/>
              </a:spcAft>
              <a:buClr>
                <a:srgbClr val="FF9900"/>
              </a:buClr>
              <a:buSzPct val="80000"/>
            </a:pP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    </a:t>
            </a:r>
            <a:r>
              <a:rPr lang="en-US" altLang="ko-KR" sz="1400" dirty="0" smtClean="0">
                <a:latin typeface="HY견고딕" pitchFamily="18" charset="-127"/>
                <a:ea typeface="문체부 제목 돋음체" panose="020B0609000101010101" pitchFamily="49" charset="-127"/>
              </a:rPr>
              <a:t>- </a:t>
            </a:r>
            <a:r>
              <a:rPr lang="ko-KR" altLang="en-US" sz="1400" dirty="0" smtClean="0">
                <a:latin typeface="HY견고딕" pitchFamily="18" charset="-127"/>
                <a:ea typeface="문체부 제목 돋음체" panose="020B0609000101010101" pitchFamily="49" charset="-127"/>
              </a:rPr>
              <a:t>하폭 확대</a:t>
            </a:r>
            <a:endParaRPr lang="en-US" altLang="ko-KR" sz="1400" dirty="0" smtClean="0">
              <a:latin typeface="HY견고딕" pitchFamily="18" charset="-127"/>
              <a:ea typeface="문체부 제목 돋음체" panose="020B0609000101010101" pitchFamily="49" charset="-127"/>
            </a:endParaRPr>
          </a:p>
          <a:p>
            <a:pPr>
              <a:spcBef>
                <a:spcPts val="300"/>
              </a:spcBef>
              <a:spcAft>
                <a:spcPts val="0"/>
              </a:spcAft>
              <a:buClr>
                <a:srgbClr val="FF9900"/>
              </a:buClr>
              <a:buSzPct val="80000"/>
            </a:pPr>
            <a:r>
              <a:rPr lang="en-US" altLang="ko-KR" sz="1400" dirty="0">
                <a:latin typeface="HY견고딕" pitchFamily="18" charset="-127"/>
                <a:ea typeface="문체부 제목 돋음체" panose="020B0609000101010101" pitchFamily="49" charset="-127"/>
              </a:rPr>
              <a:t> </a:t>
            </a:r>
            <a:r>
              <a:rPr lang="en-US" altLang="ko-KR" sz="1400" dirty="0" smtClean="0">
                <a:latin typeface="HY견고딕" pitchFamily="18" charset="-127"/>
                <a:ea typeface="문체부 제목 돋음체" panose="020B0609000101010101" pitchFamily="49" charset="-127"/>
              </a:rPr>
              <a:t>      (</a:t>
            </a:r>
            <a:r>
              <a:rPr lang="ko-KR" altLang="en-US" sz="1400" dirty="0" smtClean="0">
                <a:latin typeface="HY견고딕" pitchFamily="18" charset="-127"/>
                <a:ea typeface="문체부 제목 돋음체" panose="020B0609000101010101" pitchFamily="49" charset="-127"/>
              </a:rPr>
              <a:t>제방 단면 </a:t>
            </a:r>
            <a:r>
              <a:rPr lang="ko-KR" altLang="en-US" sz="1400" dirty="0">
                <a:latin typeface="HY견고딕" pitchFamily="18" charset="-127"/>
                <a:ea typeface="문체부 제목 돋음체" panose="020B0609000101010101" pitchFamily="49" charset="-127"/>
              </a:rPr>
              <a:t>및 상습 </a:t>
            </a:r>
            <a:r>
              <a:rPr lang="ko-KR" altLang="en-US" sz="1400" dirty="0" smtClean="0">
                <a:latin typeface="HY견고딕" pitchFamily="18" charset="-127"/>
                <a:ea typeface="문체부 제목 돋음체" panose="020B0609000101010101" pitchFamily="49" charset="-127"/>
              </a:rPr>
              <a:t>범람구간</a:t>
            </a:r>
            <a:r>
              <a:rPr lang="en-US" altLang="ko-KR" sz="1400" dirty="0" smtClean="0">
                <a:latin typeface="HY견고딕" pitchFamily="18" charset="-127"/>
                <a:ea typeface="문체부 제목 돋음체" panose="020B0609000101010101" pitchFamily="49" charset="-127"/>
              </a:rPr>
              <a:t>)</a:t>
            </a:r>
          </a:p>
          <a:p>
            <a:pPr>
              <a:spcBef>
                <a:spcPts val="300"/>
              </a:spcBef>
              <a:spcAft>
                <a:spcPts val="0"/>
              </a:spcAft>
              <a:buClr>
                <a:srgbClr val="FF9900"/>
              </a:buClr>
              <a:buSzPct val="80000"/>
            </a:pPr>
            <a:r>
              <a:rPr lang="ko-KR" altLang="en-US" sz="1400" dirty="0" smtClean="0">
                <a:latin typeface="HY견고딕" pitchFamily="18" charset="-127"/>
                <a:ea typeface="문체부 제목 돋음체" panose="020B0609000101010101" pitchFamily="49" charset="-127"/>
              </a:rPr>
              <a:t>    </a:t>
            </a:r>
            <a:r>
              <a:rPr lang="en-US" altLang="ko-KR" sz="1400" dirty="0" smtClean="0">
                <a:latin typeface="HY견고딕" pitchFamily="18" charset="-127"/>
                <a:ea typeface="문체부 제목 돋음체" panose="020B0609000101010101" pitchFamily="49" charset="-127"/>
              </a:rPr>
              <a:t>- </a:t>
            </a:r>
            <a:r>
              <a:rPr lang="ko-KR" altLang="en-US" sz="1400" dirty="0" smtClean="0">
                <a:latin typeface="HY견고딕" pitchFamily="18" charset="-127"/>
                <a:ea typeface="문체부 제목 돋음체" panose="020B0609000101010101" pitchFamily="49" charset="-127"/>
              </a:rPr>
              <a:t>하도 굴착</a:t>
            </a:r>
            <a:endParaRPr lang="en-US" altLang="ko-KR" sz="1400" dirty="0" smtClean="0">
              <a:latin typeface="HY견고딕" pitchFamily="18" charset="-127"/>
              <a:ea typeface="문체부 제목 돋음체" panose="020B0609000101010101" pitchFamily="49" charset="-127"/>
            </a:endParaRPr>
          </a:p>
          <a:p>
            <a:pPr>
              <a:spcBef>
                <a:spcPts val="300"/>
              </a:spcBef>
              <a:spcAft>
                <a:spcPts val="0"/>
              </a:spcAft>
              <a:buClr>
                <a:srgbClr val="FF9900"/>
              </a:buClr>
              <a:buSzPct val="80000"/>
            </a:pPr>
            <a:r>
              <a:rPr lang="ko-KR" altLang="en-US" sz="1400" dirty="0" smtClean="0">
                <a:latin typeface="HY견고딕" pitchFamily="18" charset="-127"/>
                <a:ea typeface="문체부 제목 돋음체" panose="020B0609000101010101" pitchFamily="49" charset="-127"/>
              </a:rPr>
              <a:t>    </a:t>
            </a:r>
            <a:r>
              <a:rPr lang="en-US" altLang="ko-KR" sz="1400" dirty="0" smtClean="0">
                <a:latin typeface="HY견고딕" pitchFamily="18" charset="-127"/>
                <a:ea typeface="문체부 제목 돋음체" panose="020B0609000101010101" pitchFamily="49" charset="-127"/>
              </a:rPr>
              <a:t>- </a:t>
            </a:r>
            <a:r>
              <a:rPr lang="ko-KR" altLang="en-US" sz="1400" dirty="0" smtClean="0">
                <a:latin typeface="HY견고딕" pitchFamily="18" charset="-127"/>
                <a:ea typeface="문체부 제목 돋음체" panose="020B0609000101010101" pitchFamily="49" charset="-127"/>
              </a:rPr>
              <a:t>지하 방수로 </a:t>
            </a:r>
            <a:r>
              <a:rPr lang="ko-KR" altLang="en-US" sz="1400" dirty="0">
                <a:latin typeface="HY견고딕" pitchFamily="18" charset="-127"/>
                <a:ea typeface="문체부 제목 돋음체" panose="020B0609000101010101" pitchFamily="49" charset="-127"/>
              </a:rPr>
              <a:t>건설 등 </a:t>
            </a: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651223" y="1195717"/>
            <a:ext cx="4424833" cy="2305291"/>
          </a:xfrm>
          <a:prstGeom prst="rect">
            <a:avLst/>
          </a:prstGeom>
          <a:solidFill>
            <a:srgbClr val="CC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marL="176213" indent="-176213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Clr>
                <a:srgbClr val="FF9900"/>
              </a:buClr>
              <a:buSzPct val="80000"/>
              <a:buFont typeface="Wingdings" pitchFamily="2" charset="2"/>
              <a:buChar char="l"/>
            </a:pPr>
            <a:r>
              <a:rPr lang="ko-KR" altLang="en-US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최근 </a:t>
            </a:r>
            <a:r>
              <a:rPr lang="en-US" altLang="ko-KR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10</a:t>
            </a:r>
            <a:r>
              <a:rPr lang="ko-KR" altLang="en-US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년간 풍수해로 연평균 </a:t>
            </a:r>
            <a:r>
              <a:rPr lang="en-US" altLang="ko-KR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228</a:t>
            </a:r>
            <a:r>
              <a:rPr lang="ko-KR" altLang="en-US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명 인명 피해와 </a:t>
            </a:r>
            <a:r>
              <a:rPr lang="en-US" altLang="ko-KR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r>
              <a:rPr lang="ko-KR" altLang="en-US" sz="1400" dirty="0" smtClean="0">
                <a:solidFill>
                  <a:srgbClr val="0000FF"/>
                </a:solidFill>
                <a:latin typeface="HY견고딕" pitchFamily="18" charset="-127"/>
                <a:ea typeface="HY견고딕" pitchFamily="18" charset="-127"/>
              </a:rPr>
              <a:t>조원 재산 피해 발생</a:t>
            </a:r>
          </a:p>
          <a:p>
            <a:pPr marL="176213" indent="-176213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Clr>
                <a:srgbClr val="FF9900"/>
              </a:buClr>
              <a:buSzPct val="80000"/>
              <a:buFont typeface="Wingdings" pitchFamily="2" charset="2"/>
              <a:buChar char="ü"/>
            </a:pP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기후변화에 의한 하천 유역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도심지 등 홍수 빈번</a:t>
            </a:r>
          </a:p>
          <a:p>
            <a:pPr marL="176213" indent="-176213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Clr>
                <a:srgbClr val="FF9900"/>
              </a:buClr>
              <a:buSzPct val="80000"/>
              <a:buFont typeface="Wingdings" pitchFamily="2" charset="2"/>
              <a:buChar char="ü"/>
            </a:pP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서울 도심 배수시설 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: 75㎜/h,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10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년 빈도로 설계 </a:t>
            </a:r>
            <a:endParaRPr lang="en-US" altLang="ko-KR" sz="1400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Clr>
                <a:srgbClr val="FF9900"/>
              </a:buClr>
              <a:buSzPct val="80000"/>
            </a:pPr>
            <a:r>
              <a:rPr lang="en-US" altLang="ko-KR" sz="14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   -&gt; 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집중 </a:t>
            </a:r>
            <a:r>
              <a:rPr lang="ko-KR" altLang="en-US" sz="1400" dirty="0" err="1" smtClean="0">
                <a:latin typeface="HY견고딕" pitchFamily="18" charset="-127"/>
                <a:ea typeface="HY견고딕" pitchFamily="18" charset="-127"/>
              </a:rPr>
              <a:t>호우시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 도시 기능 마비</a:t>
            </a:r>
            <a:endParaRPr lang="en-US" altLang="ko-KR" sz="1400" dirty="0" smtClean="0">
              <a:latin typeface="HY견고딕" pitchFamily="18" charset="-127"/>
              <a:ea typeface="HY견고딕" pitchFamily="18" charset="-127"/>
            </a:endParaRPr>
          </a:p>
          <a:p>
            <a:pPr marL="176213" indent="-176213">
              <a:lnSpc>
                <a:spcPct val="130000"/>
              </a:lnSpc>
              <a:spcBef>
                <a:spcPts val="0"/>
              </a:spcBef>
              <a:spcAft>
                <a:spcPts val="300"/>
              </a:spcAft>
              <a:buClr>
                <a:srgbClr val="FF9900"/>
              </a:buClr>
              <a:buSzPct val="80000"/>
              <a:buFont typeface="Wingdings" pitchFamily="2" charset="2"/>
              <a:buChar char="ü"/>
            </a:pP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서울시 </a:t>
            </a:r>
            <a:r>
              <a:rPr lang="ko-KR" altLang="en-US" sz="1400" dirty="0" err="1" smtClean="0">
                <a:latin typeface="HY견고딕" pitchFamily="18" charset="-127"/>
                <a:ea typeface="HY견고딕" pitchFamily="18" charset="-127"/>
              </a:rPr>
              <a:t>불투수성</a:t>
            </a:r>
            <a:r>
              <a:rPr lang="ko-KR" altLang="en-US" sz="1400" dirty="0" smtClean="0">
                <a:latin typeface="HY견고딕" pitchFamily="18" charset="-127"/>
                <a:ea typeface="HY견고딕" pitchFamily="18" charset="-127"/>
              </a:rPr>
              <a:t> 포장 비율 </a:t>
            </a:r>
            <a:r>
              <a:rPr lang="en-US" altLang="ko-KR" sz="1400" dirty="0" smtClean="0">
                <a:latin typeface="HY견고딕" pitchFamily="18" charset="-127"/>
                <a:ea typeface="HY견고딕" pitchFamily="18" charset="-127"/>
              </a:rPr>
              <a:t>: 80%</a:t>
            </a:r>
          </a:p>
          <a:p>
            <a:pPr marL="176213" indent="-176213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rgbClr val="FF9900"/>
              </a:buClr>
              <a:buSzPct val="80000"/>
              <a:buFont typeface="Wingdings" pitchFamily="2" charset="2"/>
              <a:buChar char="l"/>
            </a:pPr>
            <a:r>
              <a:rPr lang="ko-KR" altLang="en-US" sz="1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방재 예산에서 복구예산 비율 </a:t>
            </a:r>
            <a:r>
              <a:rPr lang="en-US" altLang="ko-KR" sz="1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60%(</a:t>
            </a:r>
            <a:r>
              <a:rPr lang="ko-KR" altLang="en-US" sz="1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일본 </a:t>
            </a:r>
            <a:r>
              <a:rPr lang="en-US" altLang="ko-KR" sz="1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12%)</a:t>
            </a:r>
            <a:endParaRPr lang="ko-KR" altLang="en-US" sz="14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3553" name="_x43846120" descr="EMB00000ccc032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707" y="3800404"/>
            <a:ext cx="4299725" cy="225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5004048" y="6043446"/>
            <a:ext cx="2884370" cy="24622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  <a:extLst/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1000" dirty="0">
                <a:latin typeface="HY견고딕" pitchFamily="18" charset="-127"/>
                <a:ea typeface="HY견고딕" pitchFamily="18" charset="-127"/>
              </a:rPr>
              <a:t>일본 도쿄의 지하 빗물 방수터널 </a:t>
            </a:r>
            <a:r>
              <a:rPr lang="en-US" altLang="ko-KR" sz="1000" dirty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000" dirty="0" err="1">
                <a:latin typeface="HY견고딕" pitchFamily="18" charset="-127"/>
                <a:ea typeface="HY견고딕" pitchFamily="18" charset="-127"/>
              </a:rPr>
              <a:t>수압조</a:t>
            </a:r>
            <a:r>
              <a:rPr lang="en-US" altLang="ko-KR" sz="1000" dirty="0"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1000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" name="_x34305488" descr="EMB00000ea42bd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9893"/>
          <a:stretch/>
        </p:blipFill>
        <p:spPr bwMode="auto">
          <a:xfrm>
            <a:off x="651223" y="3767866"/>
            <a:ext cx="3434018" cy="228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849346" y="6051158"/>
            <a:ext cx="32758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일본 </a:t>
            </a:r>
            <a:r>
              <a:rPr lang="ko-KR" altLang="en-US" sz="10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사이타마현</a:t>
            </a:r>
            <a:r>
              <a:rPr lang="ko-KR" altLang="en-US" sz="10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지하 </a:t>
            </a:r>
            <a:r>
              <a:rPr lang="en-US" altLang="ko-KR" sz="10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50m</a:t>
            </a:r>
            <a:r>
              <a:rPr lang="ko-KR" altLang="en-US" sz="10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의 </a:t>
            </a:r>
            <a:r>
              <a:rPr lang="ko-KR" altLang="en-US" sz="1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지름 </a:t>
            </a:r>
            <a:r>
              <a:rPr lang="en-US" altLang="ko-KR" sz="10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10m</a:t>
            </a:r>
            <a:r>
              <a:rPr lang="ko-KR" altLang="en-US" sz="10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1000" dirty="0">
                <a:latin typeface="HY견고딕" panose="02030600000101010101" pitchFamily="18" charset="-127"/>
                <a:ea typeface="HY견고딕" panose="02030600000101010101" pitchFamily="18" charset="-127"/>
              </a:rPr>
              <a:t>지하방수로</a:t>
            </a:r>
          </a:p>
        </p:txBody>
      </p:sp>
      <p:sp>
        <p:nvSpPr>
          <p:cNvPr id="14" name="AutoShape 46"/>
          <p:cNvSpPr>
            <a:spLocks noChangeArrowheads="1"/>
          </p:cNvSpPr>
          <p:nvPr/>
        </p:nvSpPr>
        <p:spPr bwMode="auto">
          <a:xfrm>
            <a:off x="5148065" y="1195717"/>
            <a:ext cx="397333" cy="2305291"/>
          </a:xfrm>
          <a:prstGeom prst="rightArrow">
            <a:avLst>
              <a:gd name="adj1" fmla="val 65315"/>
              <a:gd name="adj2" fmla="val 40204"/>
            </a:avLst>
          </a:prstGeom>
          <a:gradFill rotWithShape="0">
            <a:gsLst>
              <a:gs pos="0">
                <a:srgbClr val="FC0128"/>
              </a:gs>
              <a:gs pos="100000">
                <a:srgbClr val="FC0128">
                  <a:gamma/>
                  <a:tint val="30196"/>
                  <a:invGamma/>
                </a:srgbClr>
              </a:gs>
            </a:gsLst>
            <a:lin ang="0" scaled="1"/>
          </a:gradFill>
          <a:ln w="12700" cap="rnd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endParaRPr lang="ko-KR" altLang="en-US" sz="1200">
              <a:latin typeface="Arial" pitchFamily="34" charset="0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416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/>
          <p:cNvSpPr>
            <a:spLocks noChangeShapeType="1"/>
          </p:cNvSpPr>
          <p:nvPr/>
        </p:nvSpPr>
        <p:spPr bwMode="auto">
          <a:xfrm>
            <a:off x="1229296" y="2708151"/>
            <a:ext cx="0" cy="0"/>
          </a:xfrm>
          <a:prstGeom prst="line">
            <a:avLst/>
          </a:prstGeom>
          <a:noFill/>
          <a:ln w="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" name="Text Box 81"/>
          <p:cNvSpPr txBox="1">
            <a:spLocks noChangeArrowheads="1"/>
          </p:cNvSpPr>
          <p:nvPr/>
        </p:nvSpPr>
        <p:spPr bwMode="auto">
          <a:xfrm>
            <a:off x="1547664" y="214482"/>
            <a:ext cx="58326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1pPr>
            <a:lvl2pPr marL="742950" indent="-28575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2pPr>
            <a:lvl3pPr marL="11430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3pPr>
            <a:lvl4pPr marL="16002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4pPr>
            <a:lvl5pPr marL="2057400" indent="-228600" eaLnBrk="0" hangingPunct="0"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9pPr>
          </a:lstStyle>
          <a:p>
            <a:pPr algn="ctr" eaLnBrk="1" hangingPunct="1"/>
            <a:r>
              <a:rPr lang="ko-KR" altLang="en-US" sz="2400" dirty="0" smtClean="0">
                <a:solidFill>
                  <a:srgbClr val="FF9900"/>
                </a:solidFill>
                <a:latin typeface="HY견고딕" pitchFamily="18" charset="-127"/>
                <a:ea typeface="HY견고딕" pitchFamily="18" charset="-127"/>
              </a:rPr>
              <a:t>생활환경 개선 투자 확대</a:t>
            </a:r>
            <a:endParaRPr lang="ko-KR" altLang="en-US" sz="2400" dirty="0">
              <a:solidFill>
                <a:srgbClr val="FF99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Rectangle 61"/>
          <p:cNvSpPr>
            <a:spLocks noChangeArrowheads="1"/>
          </p:cNvSpPr>
          <p:nvPr/>
        </p:nvSpPr>
        <p:spPr bwMode="auto">
          <a:xfrm>
            <a:off x="749787" y="1193591"/>
            <a:ext cx="4477936" cy="338554"/>
          </a:xfrm>
          <a:prstGeom prst="rect">
            <a:avLst/>
          </a:prstGeom>
          <a:solidFill>
            <a:srgbClr val="FFEA8F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just" latinLnBrk="0">
              <a:spcBef>
                <a:spcPct val="0"/>
              </a:spcBef>
              <a:spcAft>
                <a:spcPts val="200"/>
              </a:spcAft>
            </a:pPr>
            <a:r>
              <a:rPr lang="ko-KR" altLang="en-US" dirty="0" smtClean="0"/>
              <a:t>신도시 확대보다 도시재생사업 중점 추진 필요</a:t>
            </a:r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691202" y="1555514"/>
            <a:ext cx="3672408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z="1400" dirty="0" smtClean="0">
                <a:latin typeface="HY목각파임B" panose="02030600000101010101" pitchFamily="18" charset="-127"/>
                <a:ea typeface="HY목각파임B" panose="02030600000101010101" pitchFamily="18" charset="-127"/>
              </a:rPr>
              <a:t>복개구간 철거</a:t>
            </a:r>
            <a:endParaRPr lang="en-US" altLang="ko-KR" sz="1400" dirty="0" smtClean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  <a:p>
            <a:pPr marL="176213" indent="-176213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z="1400" dirty="0" smtClean="0">
                <a:latin typeface="HY목각파임B" panose="02030600000101010101" pitchFamily="18" charset="-127"/>
                <a:ea typeface="HY목각파임B" panose="02030600000101010101" pitchFamily="18" charset="-127"/>
              </a:rPr>
              <a:t>생태하천 복원</a:t>
            </a:r>
            <a:endParaRPr lang="en-US" altLang="ko-KR" sz="1400" dirty="0" smtClean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  <a:p>
            <a:pPr marL="176213" indent="-176213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전통음식 및 한옥게스트 하우스 </a:t>
            </a:r>
            <a:r>
              <a:rPr lang="ko-KR" altLang="en-US" sz="1400" dirty="0" smtClean="0">
                <a:latin typeface="HY목각파임B" panose="02030600000101010101" pitchFamily="18" charset="-127"/>
                <a:ea typeface="HY목각파임B" panose="02030600000101010101" pitchFamily="18" charset="-127"/>
              </a:rPr>
              <a:t>조성</a:t>
            </a:r>
            <a:endParaRPr lang="en-US" altLang="ko-KR" sz="1400" dirty="0" smtClean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  <a:p>
            <a:pPr marL="176213" indent="-176213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z="1400" dirty="0" smtClean="0">
                <a:latin typeface="HY목각파임B" panose="02030600000101010101" pitchFamily="18" charset="-127"/>
                <a:ea typeface="HY목각파임B" panose="02030600000101010101" pitchFamily="18" charset="-127"/>
              </a:rPr>
              <a:t>혐오 시설 </a:t>
            </a:r>
            <a:r>
              <a:rPr lang="ko-KR" altLang="en-US" sz="1400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외곽 이전 </a:t>
            </a:r>
          </a:p>
          <a:p>
            <a:pPr marL="176213" indent="-176213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z="1400" dirty="0" smtClean="0">
                <a:latin typeface="HY목각파임B" panose="02030600000101010101" pitchFamily="18" charset="-127"/>
                <a:ea typeface="HY목각파임B" panose="02030600000101010101" pitchFamily="18" charset="-127"/>
              </a:rPr>
              <a:t>전통문화관광지구 </a:t>
            </a:r>
            <a:r>
              <a:rPr lang="ko-KR" altLang="en-US" sz="1400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개발</a:t>
            </a:r>
          </a:p>
          <a:p>
            <a:pPr marL="176213" indent="-176213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z="1400" dirty="0" err="1" smtClean="0">
                <a:latin typeface="HY목각파임B" panose="02030600000101010101" pitchFamily="18" charset="-127"/>
                <a:ea typeface="HY목각파임B" panose="02030600000101010101" pitchFamily="18" charset="-127"/>
              </a:rPr>
              <a:t>역세권</a:t>
            </a:r>
            <a:r>
              <a:rPr lang="ko-KR" altLang="en-US" sz="1400" dirty="0" smtClean="0">
                <a:latin typeface="HY목각파임B" panose="02030600000101010101" pitchFamily="18" charset="-127"/>
                <a:ea typeface="HY목각파임B" panose="02030600000101010101" pitchFamily="18" charset="-127"/>
              </a:rPr>
              <a:t> 활성화 사업</a:t>
            </a:r>
            <a:endParaRPr lang="ko-KR" altLang="en-US" sz="1400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  <a:p>
            <a:pPr marL="176213" indent="-176213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z="1400" dirty="0" smtClean="0">
                <a:latin typeface="HY목각파임B" panose="02030600000101010101" pitchFamily="18" charset="-127"/>
                <a:ea typeface="HY목각파임B" panose="02030600000101010101" pitchFamily="18" charset="-127"/>
              </a:rPr>
              <a:t>도심 </a:t>
            </a:r>
            <a:r>
              <a:rPr lang="ko-KR" altLang="en-US" sz="1400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속 작은 </a:t>
            </a:r>
            <a:r>
              <a:rPr lang="ko-KR" altLang="en-US" sz="1400" dirty="0" smtClean="0">
                <a:latin typeface="HY목각파임B" panose="02030600000101010101" pitchFamily="18" charset="-127"/>
                <a:ea typeface="HY목각파임B" panose="02030600000101010101" pitchFamily="18" charset="-127"/>
              </a:rPr>
              <a:t>테마공원</a:t>
            </a:r>
            <a:endParaRPr lang="en-US" altLang="ko-KR" sz="1400" dirty="0" smtClean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  <a:p>
            <a:pPr marL="176213" indent="-176213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z="1400" dirty="0" smtClean="0">
                <a:latin typeface="HY목각파임B" panose="02030600000101010101" pitchFamily="18" charset="-127"/>
                <a:ea typeface="HY목각파임B" panose="02030600000101010101" pitchFamily="18" charset="-127"/>
              </a:rPr>
              <a:t>특화 거리</a:t>
            </a:r>
            <a:endParaRPr lang="ko-KR" altLang="en-US" sz="1400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  <a:p>
            <a:pPr marL="176213" indent="-176213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z="1400" dirty="0" smtClean="0">
                <a:latin typeface="HY목각파임B" panose="02030600000101010101" pitchFamily="18" charset="-127"/>
                <a:ea typeface="HY목각파임B" panose="02030600000101010101" pitchFamily="18" charset="-127"/>
              </a:rPr>
              <a:t>역사문화 </a:t>
            </a:r>
            <a:r>
              <a:rPr lang="ko-KR" altLang="en-US" sz="1400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탐방 재생 </a:t>
            </a:r>
          </a:p>
          <a:p>
            <a:pPr marL="176213" indent="-176213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z="1400" dirty="0" smtClean="0">
                <a:latin typeface="HY목각파임B" panose="02030600000101010101" pitchFamily="18" charset="-127"/>
                <a:ea typeface="HY목각파임B" panose="02030600000101010101" pitchFamily="18" charset="-127"/>
              </a:rPr>
              <a:t>문화교육종합지원센터 </a:t>
            </a:r>
            <a:r>
              <a:rPr lang="ko-KR" altLang="en-US" sz="1400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건립 </a:t>
            </a:r>
          </a:p>
          <a:p>
            <a:pPr marL="176213" indent="-176213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z="1400" dirty="0" smtClean="0">
                <a:latin typeface="HY목각파임B" panose="02030600000101010101" pitchFamily="18" charset="-127"/>
                <a:ea typeface="HY목각파임B" panose="02030600000101010101" pitchFamily="18" charset="-127"/>
              </a:rPr>
              <a:t>다목적 체육관</a:t>
            </a:r>
            <a:endParaRPr lang="en-US" altLang="ko-KR" sz="1400" dirty="0" smtClean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  <a:p>
            <a:pPr marL="176213" indent="-176213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z="1400" dirty="0" smtClean="0">
                <a:latin typeface="HY목각파임B" panose="02030600000101010101" pitchFamily="18" charset="-127"/>
                <a:ea typeface="HY목각파임B" panose="02030600000101010101" pitchFamily="18" charset="-127"/>
              </a:rPr>
              <a:t>공영 주차장 확보</a:t>
            </a:r>
            <a:endParaRPr lang="ko-KR" altLang="en-US" sz="1400" dirty="0">
              <a:latin typeface="HY목각파임B" panose="02030600000101010101" pitchFamily="18" charset="-127"/>
              <a:ea typeface="HY목각파임B" panose="02030600000101010101" pitchFamily="18" charset="-127"/>
            </a:endParaRPr>
          </a:p>
          <a:p>
            <a:pPr marL="176213" indent="-176213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ko-KR" altLang="en-US" sz="1400" dirty="0" smtClean="0">
                <a:latin typeface="HY목각파임B" panose="02030600000101010101" pitchFamily="18" charset="-127"/>
                <a:ea typeface="HY목각파임B" panose="02030600000101010101" pitchFamily="18" charset="-127"/>
              </a:rPr>
              <a:t>친환경 </a:t>
            </a:r>
            <a:r>
              <a:rPr lang="ko-KR" altLang="en-US" sz="1400" dirty="0">
                <a:latin typeface="HY목각파임B" panose="02030600000101010101" pitchFamily="18" charset="-127"/>
                <a:ea typeface="HY목각파임B" panose="02030600000101010101" pitchFamily="18" charset="-127"/>
              </a:rPr>
              <a:t>마을 조성 등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652120" y="1844488"/>
            <a:ext cx="2880320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dirty="0" err="1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국토부</a:t>
            </a:r>
            <a:r>
              <a:rPr lang="ko-KR" altLang="en-US" sz="12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도시재생 </a:t>
            </a:r>
            <a:r>
              <a:rPr lang="ko-KR" altLang="en-US" sz="1200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예산 </a:t>
            </a:r>
            <a:r>
              <a:rPr lang="en-US" altLang="ko-KR" sz="1200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10</a:t>
            </a:r>
            <a:r>
              <a:rPr lang="ko-KR" altLang="en-US" sz="1200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분의 </a:t>
            </a:r>
            <a:r>
              <a:rPr lang="en-US" altLang="ko-KR" sz="1200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ko-KR" altLang="en-US" sz="1200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토막</a:t>
            </a:r>
            <a:r>
              <a:rPr lang="en-US" altLang="ko-KR" sz="12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.. </a:t>
            </a:r>
            <a:r>
              <a:rPr lang="ko-KR" altLang="en-US" sz="12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개점 </a:t>
            </a:r>
            <a:r>
              <a:rPr lang="ko-KR" altLang="en-US" sz="1200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휴업 </a:t>
            </a:r>
            <a:r>
              <a:rPr lang="ko-KR" altLang="en-US" sz="1200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예상</a:t>
            </a:r>
            <a:endParaRPr lang="en-US" altLang="ko-KR" sz="1200" dirty="0" smtClean="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ko-KR" sz="1200" dirty="0" smtClean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17145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ko-KR" sz="1200" dirty="0" smtClean="0">
                <a:ea typeface="문체부 제목 돋음체" panose="020B0609000101010101" pitchFamily="49" charset="-127"/>
              </a:rPr>
              <a:t>2013</a:t>
            </a:r>
            <a:r>
              <a:rPr lang="ko-KR" altLang="en-US" sz="1200" dirty="0" smtClean="0">
                <a:ea typeface="문체부 제목 돋음체" panose="020B0609000101010101" pitchFamily="49" charset="-127"/>
              </a:rPr>
              <a:t>년 </a:t>
            </a:r>
            <a:r>
              <a:rPr lang="ko-KR" altLang="en-US" sz="1200" dirty="0">
                <a:ea typeface="문체부 제목 돋음체" panose="020B0609000101010101" pitchFamily="49" charset="-127"/>
              </a:rPr>
              <a:t>예산은 </a:t>
            </a:r>
            <a:r>
              <a:rPr lang="en-US" altLang="ko-KR" sz="1200" dirty="0">
                <a:ea typeface="문체부 제목 돋음체" panose="020B0609000101010101" pitchFamily="49" charset="-127"/>
              </a:rPr>
              <a:t>10</a:t>
            </a:r>
            <a:r>
              <a:rPr lang="ko-KR" altLang="en-US" sz="1200" dirty="0" err="1" smtClean="0">
                <a:ea typeface="문체부 제목 돋음체" panose="020B0609000101010101" pitchFamily="49" charset="-127"/>
              </a:rPr>
              <a:t>억원</a:t>
            </a:r>
            <a:r>
              <a:rPr lang="ko-KR" altLang="en-US" sz="1200" dirty="0" smtClean="0">
                <a:ea typeface="문체부 제목 돋음체" panose="020B0609000101010101" pitchFamily="49" charset="-127"/>
              </a:rPr>
              <a:t> 배정</a:t>
            </a:r>
            <a:endParaRPr lang="en-US" altLang="ko-KR" sz="1200" dirty="0" smtClean="0">
              <a:ea typeface="문체부 제목 돋음체" panose="020B0609000101010101" pitchFamily="49" charset="-127"/>
            </a:endParaRPr>
          </a:p>
          <a:p>
            <a:pPr marL="17145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ko-KR" sz="1200" dirty="0" smtClean="0">
                <a:ea typeface="문체부 제목 돋음체" panose="020B0609000101010101" pitchFamily="49" charset="-127"/>
              </a:rPr>
              <a:t>2014</a:t>
            </a:r>
            <a:r>
              <a:rPr lang="ko-KR" altLang="en-US" sz="1200" dirty="0" smtClean="0">
                <a:ea typeface="문체부 제목 돋음체" panose="020B0609000101010101" pitchFamily="49" charset="-127"/>
              </a:rPr>
              <a:t>년 </a:t>
            </a:r>
            <a:r>
              <a:rPr lang="en-US" altLang="ko-KR" sz="1200" dirty="0">
                <a:ea typeface="문체부 제목 돋음체" panose="020B0609000101010101" pitchFamily="49" charset="-127"/>
              </a:rPr>
              <a:t>243</a:t>
            </a:r>
            <a:r>
              <a:rPr lang="ko-KR" altLang="en-US" sz="1200" dirty="0" err="1" smtClean="0">
                <a:ea typeface="문체부 제목 돋음체" panose="020B0609000101010101" pitchFamily="49" charset="-127"/>
              </a:rPr>
              <a:t>억원</a:t>
            </a:r>
            <a:r>
              <a:rPr lang="ko-KR" altLang="en-US" sz="1200" dirty="0" smtClean="0">
                <a:ea typeface="문체부 제목 돋음체" panose="020B0609000101010101" pitchFamily="49" charset="-127"/>
              </a:rPr>
              <a:t> 편성</a:t>
            </a:r>
            <a:r>
              <a:rPr lang="en-US" altLang="ko-KR" sz="1200" dirty="0" smtClean="0">
                <a:ea typeface="문체부 제목 돋음체" panose="020B0609000101010101" pitchFamily="49" charset="-127"/>
              </a:rPr>
              <a:t> </a:t>
            </a:r>
          </a:p>
          <a:p>
            <a:pPr marL="171450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ea typeface="문체부 제목 돋음체" panose="020B0609000101010101" pitchFamily="49" charset="-127"/>
              </a:rPr>
              <a:t>당초 </a:t>
            </a:r>
            <a:r>
              <a:rPr lang="ko-KR" altLang="en-US" sz="1200" dirty="0" err="1" smtClean="0">
                <a:ea typeface="문체부 제목 돋음체" panose="020B0609000101010101" pitchFamily="49" charset="-127"/>
              </a:rPr>
              <a:t>국토부</a:t>
            </a:r>
            <a:r>
              <a:rPr lang="ko-KR" altLang="en-US" sz="1200" dirty="0" smtClean="0">
                <a:ea typeface="문체부 제목 돋음체" panose="020B0609000101010101" pitchFamily="49" charset="-127"/>
              </a:rPr>
              <a:t> 요청 </a:t>
            </a:r>
            <a:r>
              <a:rPr lang="ko-KR" altLang="en-US" sz="1200" dirty="0">
                <a:ea typeface="문체부 제목 돋음체" panose="020B0609000101010101" pitchFamily="49" charset="-127"/>
              </a:rPr>
              <a:t>예산의 </a:t>
            </a:r>
            <a:r>
              <a:rPr lang="en-US" altLang="ko-KR" sz="1200" dirty="0" smtClean="0">
                <a:ea typeface="문체부 제목 돋음체" panose="020B0609000101010101" pitchFamily="49" charset="-127"/>
              </a:rPr>
              <a:t>1/10 </a:t>
            </a:r>
            <a:r>
              <a:rPr lang="ko-KR" altLang="en-US" sz="1200" dirty="0" smtClean="0">
                <a:ea typeface="문체부 제목 돋음체" panose="020B0609000101010101" pitchFamily="49" charset="-127"/>
              </a:rPr>
              <a:t>수준</a:t>
            </a:r>
            <a:endParaRPr lang="ko-KR" altLang="en-US" sz="1200" dirty="0">
              <a:ea typeface="문체부 제목 돋음체" panose="020B0609000101010101" pitchFamily="49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779912" y="4988646"/>
            <a:ext cx="4645402" cy="307777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Mixed-use Development  : 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일본 </a:t>
            </a:r>
            <a:r>
              <a:rPr lang="en-US" altLang="ko-KR" sz="1400" dirty="0" err="1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Roppongi</a:t>
            </a:r>
            <a:r>
              <a:rPr lang="en-US" altLang="ko-KR" sz="1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Hills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endParaRPr lang="ko-KR" altLang="en-US" sz="14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1" name="Picture 356" descr="MCj031177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014" y="1248777"/>
            <a:ext cx="62230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0139772"/>
              </p:ext>
            </p:extLst>
          </p:nvPr>
        </p:nvGraphicFramePr>
        <p:xfrm>
          <a:off x="7092280" y="1241527"/>
          <a:ext cx="710734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Clip" r:id="rId4" imgW="1180800" imgH="1200240" progId="MS_ClipArt_Gallery.2">
                  <p:embed/>
                </p:oleObj>
              </mc:Choice>
              <mc:Fallback>
                <p:oleObj name="Clip" r:id="rId4" imgW="1180800" imgH="120024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280" y="1241527"/>
                        <a:ext cx="710734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65" name="Picture 2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278294"/>
            <a:ext cx="2256488" cy="1374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6" name="Picture 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37" y="3278294"/>
            <a:ext cx="2318177" cy="1374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7" name="Picture 2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79" y="4988646"/>
            <a:ext cx="2857985" cy="1100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3707904" y="5354933"/>
            <a:ext cx="4896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ea typeface="문체부 제목 돋음체" panose="020B0609000101010101" pitchFamily="49" charset="-127"/>
              </a:rPr>
              <a:t>20</a:t>
            </a:r>
            <a:r>
              <a:rPr lang="ko-KR" altLang="en-US" sz="1400" dirty="0">
                <a:ea typeface="문체부 제목 돋음체" panose="020B0609000101010101" pitchFamily="49" charset="-127"/>
              </a:rPr>
              <a:t>년 전만해도 노후 주거지였던 </a:t>
            </a:r>
            <a:r>
              <a:rPr lang="ko-KR" altLang="en-US" sz="1400" dirty="0" err="1">
                <a:ea typeface="문체부 제목 돋음체" panose="020B0609000101010101" pitchFamily="49" charset="-127"/>
              </a:rPr>
              <a:t>록본기역</a:t>
            </a:r>
            <a:r>
              <a:rPr lang="ko-KR" altLang="en-US" sz="1400" dirty="0">
                <a:ea typeface="문체부 제목 돋음체" panose="020B0609000101010101" pitchFamily="49" charset="-127"/>
              </a:rPr>
              <a:t> </a:t>
            </a:r>
            <a:r>
              <a:rPr lang="ko-KR" altLang="en-US" sz="1400" dirty="0" smtClean="0">
                <a:ea typeface="문체부 제목 돋음체" panose="020B0609000101010101" pitchFamily="49" charset="-127"/>
              </a:rPr>
              <a:t>일대를 복합용도로 개발하여 </a:t>
            </a:r>
            <a:r>
              <a:rPr lang="ko-KR" altLang="en-US" sz="1400" dirty="0">
                <a:ea typeface="문체부 제목 돋음체" panose="020B0609000101010101" pitchFamily="49" charset="-127"/>
              </a:rPr>
              <a:t>하루 </a:t>
            </a:r>
            <a:r>
              <a:rPr lang="en-US" altLang="ko-KR" sz="1400" dirty="0" smtClean="0">
                <a:ea typeface="문체부 제목 돋음체" panose="020B0609000101010101" pitchFamily="49" charset="-127"/>
              </a:rPr>
              <a:t>10</a:t>
            </a:r>
            <a:r>
              <a:rPr lang="ko-KR" altLang="en-US" sz="1400" dirty="0" err="1" smtClean="0">
                <a:ea typeface="문체부 제목 돋음체" panose="020B0609000101010101" pitchFamily="49" charset="-127"/>
              </a:rPr>
              <a:t>만명</a:t>
            </a:r>
            <a:r>
              <a:rPr lang="ko-KR" altLang="en-US" sz="1400" dirty="0" smtClean="0">
                <a:ea typeface="문체부 제목 돋음체" panose="020B0609000101010101" pitchFamily="49" charset="-127"/>
              </a:rPr>
              <a:t> 이상의 </a:t>
            </a:r>
            <a:r>
              <a:rPr lang="ko-KR" altLang="en-US" sz="1400" dirty="0">
                <a:ea typeface="문체부 제목 돋음체" panose="020B0609000101010101" pitchFamily="49" charset="-127"/>
              </a:rPr>
              <a:t>관광객이 </a:t>
            </a:r>
            <a:r>
              <a:rPr lang="ko-KR" altLang="en-US" sz="1400" dirty="0" smtClean="0">
                <a:ea typeface="문체부 제목 돋음체" panose="020B0609000101010101" pitchFamily="49" charset="-127"/>
              </a:rPr>
              <a:t>방문하는 명소로 탈바꿈</a:t>
            </a:r>
            <a:endParaRPr lang="ko-KR" altLang="en-US" sz="1400" dirty="0">
              <a:ea typeface="문체부 제목 돋음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90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9"/>
          <p:cNvSpPr>
            <a:spLocks noChangeArrowheads="1"/>
          </p:cNvSpPr>
          <p:nvPr/>
        </p:nvSpPr>
        <p:spPr bwMode="auto">
          <a:xfrm>
            <a:off x="480846" y="214691"/>
            <a:ext cx="81369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ko-KR" altLang="en-US" sz="2400" dirty="0" smtClean="0">
                <a:solidFill>
                  <a:srgbClr val="00CCFF"/>
                </a:solidFill>
                <a:latin typeface="HY헤드라인M" pitchFamily="18" charset="-127"/>
                <a:ea typeface="HY헤드라인M" pitchFamily="18" charset="-127"/>
                <a:cs typeface="산돌북M"/>
              </a:rPr>
              <a:t>주거 패러다임 변화 </a:t>
            </a:r>
            <a:r>
              <a:rPr lang="en-US" altLang="ko-KR" sz="2400" dirty="0" smtClean="0">
                <a:solidFill>
                  <a:srgbClr val="00CCFF"/>
                </a:solidFill>
                <a:latin typeface="HY헤드라인M" pitchFamily="18" charset="-127"/>
                <a:ea typeface="HY헤드라인M" pitchFamily="18" charset="-127"/>
                <a:cs typeface="산돌북M"/>
              </a:rPr>
              <a:t>– </a:t>
            </a:r>
            <a:r>
              <a:rPr lang="ko-KR" altLang="en-US" sz="2400" dirty="0" smtClean="0">
                <a:solidFill>
                  <a:srgbClr val="00CCFF"/>
                </a:solidFill>
                <a:latin typeface="HY헤드라인M" pitchFamily="18" charset="-127"/>
                <a:ea typeface="HY헤드라인M" pitchFamily="18" charset="-127"/>
                <a:cs typeface="산돌북M"/>
              </a:rPr>
              <a:t>재건축 </a:t>
            </a:r>
            <a:r>
              <a:rPr lang="en-US" altLang="ko-KR" sz="2400" dirty="0" smtClean="0">
                <a:solidFill>
                  <a:srgbClr val="00CCFF"/>
                </a:solidFill>
                <a:latin typeface="HY헤드라인M" pitchFamily="18" charset="-127"/>
                <a:ea typeface="HY헤드라인M" pitchFamily="18" charset="-127"/>
                <a:cs typeface="산돌북M"/>
              </a:rPr>
              <a:t>/ </a:t>
            </a:r>
            <a:r>
              <a:rPr lang="ko-KR" altLang="en-US" sz="2400" dirty="0" err="1" smtClean="0">
                <a:solidFill>
                  <a:srgbClr val="00CCFF"/>
                </a:solidFill>
                <a:latin typeface="HY헤드라인M" pitchFamily="18" charset="-127"/>
                <a:ea typeface="HY헤드라인M" pitchFamily="18" charset="-127"/>
                <a:cs typeface="산돌북M"/>
              </a:rPr>
              <a:t>리모델링</a:t>
            </a:r>
            <a:r>
              <a:rPr lang="ko-KR" altLang="en-US" sz="2400" dirty="0" smtClean="0">
                <a:solidFill>
                  <a:srgbClr val="00CCFF"/>
                </a:solidFill>
                <a:latin typeface="HY헤드라인M" pitchFamily="18" charset="-127"/>
                <a:ea typeface="HY헤드라인M" pitchFamily="18" charset="-127"/>
                <a:cs typeface="산돌북M"/>
              </a:rPr>
              <a:t> 장려해야</a:t>
            </a:r>
            <a:endParaRPr lang="ko-KR" altLang="en-US" sz="2400" dirty="0">
              <a:solidFill>
                <a:srgbClr val="00CCFF"/>
              </a:solidFill>
              <a:latin typeface="HY헤드라인M" pitchFamily="18" charset="-127"/>
              <a:ea typeface="HY헤드라인M" pitchFamily="18" charset="-127"/>
              <a:cs typeface="산돌북M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00" y="4084799"/>
            <a:ext cx="3816424" cy="1864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3" name="Rectangle 11"/>
          <p:cNvSpPr>
            <a:spLocks noChangeArrowheads="1"/>
          </p:cNvSpPr>
          <p:nvPr/>
        </p:nvSpPr>
        <p:spPr bwMode="auto">
          <a:xfrm rot="21183019">
            <a:off x="5149797" y="3579679"/>
            <a:ext cx="3039615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ko-KR" altLang="en-US" sz="1400" dirty="0" smtClean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주택 </a:t>
            </a:r>
            <a:r>
              <a:rPr lang="en-US" altLang="ko-KR" sz="1400" dirty="0" smtClean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200</a:t>
            </a:r>
            <a:r>
              <a:rPr lang="ko-KR" altLang="en-US" sz="1400" dirty="0" smtClean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만호 </a:t>
            </a:r>
            <a:r>
              <a:rPr lang="ko-KR" altLang="en-US" sz="1400" dirty="0" err="1" smtClean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리모델링</a:t>
            </a:r>
            <a:r>
              <a:rPr lang="ko-KR" altLang="en-US" sz="1400" dirty="0" smtClean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 필요 시점</a:t>
            </a:r>
            <a:r>
              <a:rPr lang="en-US" altLang="ko-KR" sz="1400" dirty="0" smtClean="0">
                <a:solidFill>
                  <a:srgbClr val="FF00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?</a:t>
            </a:r>
            <a:endParaRPr lang="en-US" altLang="ko-KR" sz="1400" dirty="0">
              <a:solidFill>
                <a:srgbClr val="FF0000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</p:txBody>
      </p:sp>
      <p:sp>
        <p:nvSpPr>
          <p:cNvPr id="13" name="AutoShape 78"/>
          <p:cNvSpPr>
            <a:spLocks noChangeArrowheads="1"/>
          </p:cNvSpPr>
          <p:nvPr/>
        </p:nvSpPr>
        <p:spPr bwMode="auto">
          <a:xfrm>
            <a:off x="692251" y="1236384"/>
            <a:ext cx="6125689" cy="954567"/>
          </a:xfrm>
          <a:prstGeom prst="homePlate">
            <a:avLst>
              <a:gd name="adj" fmla="val 27576"/>
            </a:avLst>
          </a:prstGeom>
          <a:gradFill rotWithShape="0">
            <a:gsLst>
              <a:gs pos="0">
                <a:srgbClr val="FFFFFF"/>
              </a:gs>
              <a:gs pos="60000">
                <a:srgbClr val="CFB070"/>
              </a:gs>
            </a:gsLst>
            <a:lin ang="0" scaled="1"/>
          </a:gradFill>
          <a:ln>
            <a:noFill/>
          </a:ln>
          <a:extLst/>
        </p:spPr>
        <p:txBody>
          <a:bodyPr anchor="ctr"/>
          <a:lstStyle/>
          <a:p>
            <a:pPr>
              <a:spcBef>
                <a:spcPct val="20000"/>
              </a:spcBef>
            </a:pPr>
            <a:r>
              <a:rPr lang="en-US" altLang="ko-KR" sz="1400" dirty="0" smtClean="0">
                <a:latin typeface="Arial" pitchFamily="34" charset="0"/>
              </a:rPr>
              <a:t>               </a:t>
            </a:r>
            <a:endParaRPr lang="en-US" altLang="ko-KR" sz="1400" dirty="0">
              <a:latin typeface="Arial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10" y="4070219"/>
            <a:ext cx="3697988" cy="187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직사각형 14"/>
          <p:cNvSpPr/>
          <p:nvPr/>
        </p:nvSpPr>
        <p:spPr>
          <a:xfrm>
            <a:off x="851310" y="3628298"/>
            <a:ext cx="3697988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ko-KR" altLang="en-US" sz="14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재건축을 투기 대상으로만 보아서는 곤란 </a:t>
            </a:r>
            <a:r>
              <a:rPr lang="en-US" altLang="ko-KR" sz="14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endParaRPr lang="ko-KR" altLang="en-US" sz="1400" dirty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203065" y="1359724"/>
            <a:ext cx="5742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2016</a:t>
            </a:r>
            <a:r>
              <a:rPr lang="ko-KR" altLang="en-US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년</a:t>
            </a:r>
            <a:r>
              <a:rPr lang="en-US" altLang="ko-KR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dirty="0" err="1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준공후</a:t>
            </a:r>
            <a:r>
              <a:rPr lang="ko-KR" altLang="en-US" dirty="0" smtClean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</a:t>
            </a:r>
            <a:r>
              <a:rPr lang="ko-KR" altLang="en-US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년 </a:t>
            </a:r>
            <a:r>
              <a:rPr lang="ko-KR" altLang="en-US" dirty="0" err="1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이상된</a:t>
            </a:r>
            <a:r>
              <a:rPr lang="ko-KR" altLang="en-US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아파트 </a:t>
            </a:r>
            <a:r>
              <a:rPr lang="en-US" altLang="ko-KR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500</a:t>
            </a:r>
            <a:r>
              <a:rPr lang="ko-KR" altLang="en-US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만호 초과 전망</a:t>
            </a:r>
            <a:endParaRPr lang="en-US" altLang="ko-KR" dirty="0">
              <a:solidFill>
                <a:srgbClr val="C0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1990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년대에 준공된 주택이 전체 재고주택의 </a:t>
            </a:r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60%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 차지  </a:t>
            </a:r>
            <a:endParaRPr lang="en-US" altLang="ko-KR" dirty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968948" y="2266010"/>
            <a:ext cx="54006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ko-KR" altLang="en-US" sz="1400" dirty="0" smtClean="0"/>
              <a:t>과거 </a:t>
            </a:r>
            <a:r>
              <a:rPr lang="en-US" altLang="ko-KR" sz="1400" dirty="0"/>
              <a:t>20</a:t>
            </a:r>
            <a:r>
              <a:rPr lang="ko-KR" altLang="en-US" sz="1400" dirty="0" smtClean="0"/>
              <a:t>여 </a:t>
            </a:r>
            <a:r>
              <a:rPr lang="ko-KR" altLang="en-US" sz="1400" dirty="0" err="1" smtClean="0"/>
              <a:t>년전</a:t>
            </a:r>
            <a:r>
              <a:rPr lang="ko-KR" altLang="en-US" sz="1400" dirty="0" smtClean="0"/>
              <a:t> </a:t>
            </a:r>
            <a:r>
              <a:rPr lang="ko-KR" altLang="en-US" sz="1400" dirty="0"/>
              <a:t>정부에서 </a:t>
            </a:r>
            <a:r>
              <a:rPr lang="ko-KR" altLang="en-US" sz="1400" dirty="0" smtClean="0"/>
              <a:t>분양가 규제 →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최저 품질로 시공</a:t>
            </a:r>
            <a:endParaRPr lang="en-US" altLang="ko-KR" sz="1400" dirty="0" smtClean="0"/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400" dirty="0" smtClean="0"/>
              <a:t>1990</a:t>
            </a:r>
            <a:r>
              <a:rPr lang="ko-KR" altLang="en-US" sz="1400" dirty="0" smtClean="0"/>
              <a:t>년대 이전 계획된 건물은 대부분 내진설계 </a:t>
            </a:r>
            <a:r>
              <a:rPr lang="ko-KR" altLang="en-US" sz="1400" dirty="0" err="1" smtClean="0"/>
              <a:t>미적용</a:t>
            </a:r>
            <a:endParaRPr lang="ko-KR" altLang="en-US" sz="1400" dirty="0"/>
          </a:p>
          <a:p>
            <a:pPr marL="171450" indent="-171450">
              <a:buFont typeface="Wingdings" pitchFamily="2" charset="2"/>
              <a:buChar char="ü"/>
            </a:pPr>
            <a:r>
              <a:rPr lang="ko-KR" altLang="en-US" sz="1400" dirty="0"/>
              <a:t>수도권 신도시 </a:t>
            </a:r>
            <a:r>
              <a:rPr lang="ko-KR" altLang="en-US" sz="1400" dirty="0" smtClean="0"/>
              <a:t>건설에 염분 </a:t>
            </a:r>
            <a:r>
              <a:rPr lang="ko-KR" altLang="en-US" sz="1400" dirty="0"/>
              <a:t>함유된 </a:t>
            </a:r>
            <a:r>
              <a:rPr lang="ko-KR" altLang="en-US" sz="1400" dirty="0" smtClean="0"/>
              <a:t>바다모래 대량 사용</a:t>
            </a:r>
            <a:endParaRPr lang="ko-KR" altLang="en-US" sz="1400" dirty="0"/>
          </a:p>
        </p:txBody>
      </p:sp>
      <p:pic>
        <p:nvPicPr>
          <p:cNvPr id="17" name="Picture 3" descr="ScreenHunter_0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28" y="1251277"/>
            <a:ext cx="390074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449" y="1236384"/>
            <a:ext cx="1528675" cy="1983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09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14"/>
          <p:cNvSpPr>
            <a:spLocks noChangeArrowheads="1"/>
          </p:cNvSpPr>
          <p:nvPr/>
        </p:nvSpPr>
        <p:spPr bwMode="auto">
          <a:xfrm>
            <a:off x="4521890" y="1102704"/>
            <a:ext cx="4112629" cy="385207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3. 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건설업의 매출액 영업이익률 </a:t>
            </a:r>
            <a:r>
              <a:rPr lang="en-US" altLang="ko-KR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5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년 연속 감소</a:t>
            </a:r>
            <a:endParaRPr lang="ko-KR" altLang="en-US" sz="14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7" name="Rectangle 14"/>
          <p:cNvSpPr>
            <a:spLocks noChangeArrowheads="1"/>
          </p:cNvSpPr>
          <p:nvPr/>
        </p:nvSpPr>
        <p:spPr bwMode="auto">
          <a:xfrm>
            <a:off x="4535857" y="5877272"/>
            <a:ext cx="4072058" cy="331477"/>
          </a:xfrm>
          <a:prstGeom prst="rect">
            <a:avLst/>
          </a:prstGeom>
          <a:solidFill>
            <a:srgbClr val="C00000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100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대 건설사의 </a:t>
            </a:r>
            <a:r>
              <a:rPr lang="en-US" altLang="ko-KR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30%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가 워크아웃</a:t>
            </a:r>
            <a:r>
              <a:rPr lang="en-US" altLang="ko-KR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/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법정관리 상태</a:t>
            </a:r>
            <a:endParaRPr lang="ko-KR" altLang="en-US" sz="14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1" name="Rectangle 29"/>
          <p:cNvSpPr>
            <a:spLocks noChangeArrowheads="1"/>
          </p:cNvSpPr>
          <p:nvPr/>
        </p:nvSpPr>
        <p:spPr bwMode="auto">
          <a:xfrm>
            <a:off x="1697365" y="192642"/>
            <a:ext cx="59766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ko-KR" altLang="en-US" sz="2400" dirty="0" smtClean="0">
                <a:solidFill>
                  <a:srgbClr val="FF6600"/>
                </a:solidFill>
                <a:latin typeface="HY헤드라인M" pitchFamily="18" charset="-127"/>
                <a:ea typeface="HY헤드라인M" pitchFamily="18" charset="-127"/>
                <a:cs typeface="산돌북M"/>
              </a:rPr>
              <a:t>건설산업의 위기와 경영 실태</a:t>
            </a:r>
            <a:endParaRPr lang="ko-KR" altLang="en-US" sz="2400" dirty="0">
              <a:solidFill>
                <a:srgbClr val="FF6600"/>
              </a:solidFill>
              <a:latin typeface="HY헤드라인M" pitchFamily="18" charset="-127"/>
              <a:ea typeface="HY헤드라인M" pitchFamily="18" charset="-127"/>
              <a:cs typeface="산돌북M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21890" y="5142994"/>
            <a:ext cx="22780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>
                <a:latin typeface="HY수평선M" pitchFamily="18" charset="-127"/>
                <a:ea typeface="HY수평선M" pitchFamily="18" charset="-127"/>
              </a:rPr>
              <a:t>한국은행</a:t>
            </a:r>
            <a:r>
              <a:rPr lang="en-US" altLang="ko-KR" sz="1000" dirty="0" smtClean="0">
                <a:latin typeface="HY수평선M" pitchFamily="18" charset="-127"/>
                <a:ea typeface="HY수평선M" pitchFamily="18" charset="-127"/>
              </a:rPr>
              <a:t>, </a:t>
            </a:r>
            <a:r>
              <a:rPr lang="ko-KR" altLang="en-US" sz="1000" dirty="0" smtClean="0">
                <a:latin typeface="HY수평선M" pitchFamily="18" charset="-127"/>
                <a:ea typeface="HY수평선M" pitchFamily="18" charset="-127"/>
              </a:rPr>
              <a:t>기업경영분석</a:t>
            </a:r>
            <a:r>
              <a:rPr lang="en-US" altLang="ko-KR" sz="1000" dirty="0" smtClean="0">
                <a:latin typeface="HY수평선M" pitchFamily="18" charset="-127"/>
                <a:ea typeface="HY수평선M" pitchFamily="18" charset="-127"/>
              </a:rPr>
              <a:t>, 2013. 4</a:t>
            </a:r>
            <a:endParaRPr lang="ko-KR" altLang="en-US" sz="1000" dirty="0">
              <a:latin typeface="HY수평선M" pitchFamily="18" charset="-127"/>
              <a:ea typeface="HY수평선M" pitchFamily="18" charset="-127"/>
            </a:endParaRPr>
          </a:p>
        </p:txBody>
      </p:sp>
      <p:graphicFrame>
        <p:nvGraphicFramePr>
          <p:cNvPr id="8" name="차트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9531934"/>
              </p:ext>
            </p:extLst>
          </p:nvPr>
        </p:nvGraphicFramePr>
        <p:xfrm>
          <a:off x="4592557" y="2276872"/>
          <a:ext cx="4052364" cy="288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직사각형 2"/>
          <p:cNvSpPr/>
          <p:nvPr/>
        </p:nvSpPr>
        <p:spPr>
          <a:xfrm>
            <a:off x="4452366" y="1628800"/>
            <a:ext cx="436225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ko-KR" sz="1400" u="sng" dirty="0" smtClean="0">
                <a:ea typeface="문체부 제목 돋음체" pitchFamily="49" charset="-127"/>
              </a:rPr>
              <a:t>2013</a:t>
            </a:r>
            <a:r>
              <a:rPr lang="ko-KR" altLang="en-US" sz="1400" u="sng" dirty="0">
                <a:ea typeface="문체부 제목 돋음체" pitchFamily="49" charset="-127"/>
              </a:rPr>
              <a:t>년 상반기 </a:t>
            </a:r>
            <a:r>
              <a:rPr lang="ko-KR" altLang="en-US" sz="1400" u="sng" dirty="0" err="1" smtClean="0">
                <a:ea typeface="문체부 제목 돋음체" pitchFamily="49" charset="-127"/>
              </a:rPr>
              <a:t>상장건설사</a:t>
            </a:r>
            <a:r>
              <a:rPr lang="en-US" altLang="ko-KR" sz="1400" u="sng" dirty="0" smtClean="0">
                <a:ea typeface="문체부 제목 돋음체" pitchFamily="49" charset="-127"/>
              </a:rPr>
              <a:t>(</a:t>
            </a:r>
            <a:r>
              <a:rPr lang="en-US" altLang="ko-KR" sz="1400" u="sng" dirty="0">
                <a:ea typeface="문체부 제목 돋음체" pitchFamily="49" charset="-127"/>
              </a:rPr>
              <a:t>118</a:t>
            </a:r>
            <a:r>
              <a:rPr lang="ko-KR" altLang="en-US" sz="1400" u="sng" dirty="0">
                <a:ea typeface="문체부 제목 돋음체" pitchFamily="49" charset="-127"/>
              </a:rPr>
              <a:t>개사</a:t>
            </a:r>
            <a:r>
              <a:rPr lang="en-US" altLang="ko-KR" sz="1400" u="sng" dirty="0" smtClean="0">
                <a:ea typeface="문체부 제목 돋음체" pitchFamily="49" charset="-127"/>
              </a:rPr>
              <a:t>)</a:t>
            </a:r>
            <a:r>
              <a:rPr lang="ko-KR" altLang="en-US" sz="1400" u="sng" dirty="0" smtClean="0">
                <a:ea typeface="문체부 제목 돋음체" pitchFamily="49" charset="-127"/>
              </a:rPr>
              <a:t> 경영분석결과</a:t>
            </a:r>
            <a:endParaRPr lang="en-US" altLang="ko-KR" sz="1400" u="sng" dirty="0" smtClean="0">
              <a:ea typeface="문체부 제목 돋음체" pitchFamily="49" charset="-127"/>
            </a:endParaRPr>
          </a:p>
          <a:p>
            <a:pPr>
              <a:spcBef>
                <a:spcPts val="600"/>
              </a:spcBef>
            </a:pPr>
            <a:r>
              <a:rPr lang="ko-KR" altLang="en-US" sz="1400" dirty="0" smtClean="0">
                <a:ea typeface="문체부 제목 돋음체" pitchFamily="49" charset="-127"/>
              </a:rPr>
              <a:t>이자보상비율 </a:t>
            </a:r>
            <a:r>
              <a:rPr lang="en-US" altLang="ko-KR" sz="1400" dirty="0">
                <a:ea typeface="문체부 제목 돋음체" pitchFamily="49" charset="-127"/>
              </a:rPr>
              <a:t>100% </a:t>
            </a:r>
            <a:r>
              <a:rPr lang="ko-KR" altLang="en-US" sz="1400" dirty="0" smtClean="0">
                <a:ea typeface="문체부 제목 돋음체" pitchFamily="49" charset="-127"/>
              </a:rPr>
              <a:t>미만이 </a:t>
            </a:r>
            <a:r>
              <a:rPr lang="en-US" altLang="ko-KR" sz="1400" dirty="0">
                <a:ea typeface="문체부 제목 돋음체" pitchFamily="49" charset="-127"/>
              </a:rPr>
              <a:t>47.5%(56</a:t>
            </a:r>
            <a:r>
              <a:rPr lang="ko-KR" altLang="en-US" sz="1400" dirty="0">
                <a:ea typeface="문체부 제목 돋음체" pitchFamily="49" charset="-127"/>
              </a:rPr>
              <a:t>개사</a:t>
            </a:r>
            <a:r>
              <a:rPr lang="en-US" altLang="ko-KR" sz="1400" dirty="0" smtClean="0">
                <a:ea typeface="문체부 제목 돋음체" pitchFamily="49" charset="-127"/>
              </a:rPr>
              <a:t>)</a:t>
            </a:r>
            <a:endParaRPr lang="ko-KR" altLang="en-US" sz="1400" dirty="0">
              <a:ea typeface="문체부 제목 돋음체" pitchFamily="49" charset="-127"/>
            </a:endParaRPr>
          </a:p>
        </p:txBody>
      </p:sp>
      <p:sp>
        <p:nvSpPr>
          <p:cNvPr id="10" name="이등변 삼각형 58"/>
          <p:cNvSpPr>
            <a:spLocks noChangeArrowheads="1"/>
          </p:cNvSpPr>
          <p:nvPr/>
        </p:nvSpPr>
        <p:spPr bwMode="auto">
          <a:xfrm rot="10800000">
            <a:off x="4480197" y="5479873"/>
            <a:ext cx="4306597" cy="265322"/>
          </a:xfrm>
          <a:prstGeom prst="triangle">
            <a:avLst>
              <a:gd name="adj" fmla="val 50000"/>
            </a:avLst>
          </a:prstGeom>
          <a:gradFill flip="none" rotWithShape="1">
            <a:gsLst>
              <a:gs pos="0">
                <a:srgbClr val="0070C0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xtLst/>
        </p:spPr>
        <p:txBody>
          <a:bodyPr bIns="0"/>
          <a:lstStyle/>
          <a:p>
            <a:pPr latinLnBrk="0">
              <a:buSzPct val="120000"/>
            </a:pPr>
            <a:endParaRPr kumimoji="0" lang="ko-KR" altLang="en-US" sz="1600"/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591768" y="3933056"/>
            <a:ext cx="3686031" cy="349779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2. 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해외 건설 실적의 </a:t>
            </a:r>
            <a:r>
              <a:rPr lang="en-US" altLang="ko-KR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Earning Shock</a:t>
            </a:r>
            <a:endParaRPr lang="ko-KR" altLang="en-US" sz="14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93103" y="4397026"/>
            <a:ext cx="36860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/>
              <a:t>주요 대형건설사의 중동 사업장 누적 </a:t>
            </a:r>
            <a:r>
              <a:rPr lang="ko-KR" altLang="en-US" sz="1400" dirty="0" smtClean="0"/>
              <a:t>원가율 상승 추세 </a:t>
            </a:r>
            <a:r>
              <a:rPr lang="en-US" altLang="ko-KR" sz="1200" dirty="0" smtClean="0"/>
              <a:t>(</a:t>
            </a:r>
            <a:r>
              <a:rPr lang="ko-KR" altLang="en-US" sz="1200" dirty="0" err="1" smtClean="0"/>
              <a:t>연합인포맥스</a:t>
            </a:r>
            <a:r>
              <a:rPr lang="en-US" altLang="ko-KR" sz="1200" dirty="0" smtClean="0"/>
              <a:t>, 2013. 10. 7)</a:t>
            </a:r>
            <a:endParaRPr lang="ko-KR" altLang="en-US" sz="1200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68" y="4941168"/>
            <a:ext cx="3686032" cy="1267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591769" y="1099577"/>
            <a:ext cx="3686031" cy="385207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1. 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건설투자 침체 지속</a:t>
            </a:r>
            <a:endParaRPr lang="ko-KR" altLang="en-US" sz="14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51" y="1556792"/>
            <a:ext cx="3960441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직사각형 15"/>
          <p:cNvSpPr/>
          <p:nvPr/>
        </p:nvSpPr>
        <p:spPr>
          <a:xfrm>
            <a:off x="1089821" y="3161873"/>
            <a:ext cx="121508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 smtClean="0"/>
              <a:t>자료 </a:t>
            </a:r>
            <a:r>
              <a:rPr lang="en-US" altLang="ko-KR" sz="1000" dirty="0"/>
              <a:t>: </a:t>
            </a:r>
            <a:r>
              <a:rPr lang="ko-KR" altLang="en-US" sz="1000" dirty="0"/>
              <a:t>한국은행</a:t>
            </a:r>
          </a:p>
        </p:txBody>
      </p:sp>
    </p:spTree>
    <p:extLst>
      <p:ext uri="{BB962C8B-B14F-4D97-AF65-F5344CB8AC3E}">
        <p14:creationId xmlns:p14="http://schemas.microsoft.com/office/powerpoint/2010/main" val="299092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/>
          <p:cNvSpPr>
            <a:spLocks noChangeShapeType="1"/>
          </p:cNvSpPr>
          <p:nvPr/>
        </p:nvSpPr>
        <p:spPr bwMode="auto">
          <a:xfrm>
            <a:off x="1127881" y="5049482"/>
            <a:ext cx="0" cy="0"/>
          </a:xfrm>
          <a:prstGeom prst="line">
            <a:avLst/>
          </a:prstGeom>
          <a:noFill/>
          <a:ln w="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1252994" y="229871"/>
            <a:ext cx="68405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ko-KR"/>
            </a:defPPr>
            <a:lvl1pPr algn="ctr">
              <a:defRPr sz="180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defRPr>
            </a:lvl1pPr>
          </a:lstStyle>
          <a:p>
            <a:r>
              <a:rPr lang="ko-KR" altLang="en-US" sz="2400" dirty="0" smtClean="0">
                <a:solidFill>
                  <a:srgbClr val="00CCFF"/>
                </a:solidFill>
              </a:rPr>
              <a:t>관광 인프라 구축의 필요성</a:t>
            </a:r>
            <a:endParaRPr lang="en-US" altLang="ko-KR" sz="2400" dirty="0">
              <a:solidFill>
                <a:srgbClr val="00CCFF"/>
              </a:solidFill>
            </a:endParaRPr>
          </a:p>
        </p:txBody>
      </p:sp>
      <p:sp>
        <p:nvSpPr>
          <p:cNvPr id="24580" name="직사각형 6"/>
          <p:cNvSpPr>
            <a:spLocks noChangeArrowheads="1"/>
          </p:cNvSpPr>
          <p:nvPr/>
        </p:nvSpPr>
        <p:spPr bwMode="auto">
          <a:xfrm>
            <a:off x="676732" y="3106035"/>
            <a:ext cx="7993063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80975" indent="-180975" algn="just" eaLnBrk="0" latinLnBrk="0" hangingPunct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endParaRPr lang="en-US" altLang="ko-KR" sz="1400" dirty="0" smtClean="0">
              <a:latin typeface="HY견고딕" pitchFamily="18" charset="-127"/>
              <a:ea typeface="문체부 돋음체" pitchFamily="49" charset="-127"/>
              <a:cs typeface="Arial Unicode MS" pitchFamily="50" charset="-127"/>
            </a:endParaRPr>
          </a:p>
          <a:p>
            <a:pPr marL="180975" indent="-180975" algn="just" eaLnBrk="0" latinLnBrk="0" hangingPunct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endParaRPr lang="ko-KR" altLang="en-US" sz="1400" dirty="0">
              <a:latin typeface="HY견고딕" pitchFamily="18" charset="-127"/>
              <a:ea typeface="문체부 돋음체" pitchFamily="49" charset="-127"/>
              <a:cs typeface="Arial Unicode MS" pitchFamily="50" charset="-127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996" y="4044087"/>
            <a:ext cx="897243" cy="204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직사각형 6"/>
          <p:cNvSpPr>
            <a:spLocks noChangeArrowheads="1"/>
          </p:cNvSpPr>
          <p:nvPr/>
        </p:nvSpPr>
        <p:spPr bwMode="auto">
          <a:xfrm>
            <a:off x="4705892" y="3673371"/>
            <a:ext cx="39066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eaLnBrk="0" latinLnBrk="0" hangingPunct="0">
              <a:spcBef>
                <a:spcPts val="0"/>
              </a:spcBef>
              <a:spcAft>
                <a:spcPts val="600"/>
              </a:spcAft>
            </a:pPr>
            <a:r>
              <a:rPr lang="ko-KR" altLang="en-US" sz="1400" dirty="0" err="1" smtClean="0">
                <a:latin typeface="HY견고딕" pitchFamily="18" charset="-127"/>
                <a:ea typeface="문체부 돋음체" pitchFamily="49" charset="-127"/>
                <a:cs typeface="Arial Unicode MS" pitchFamily="50" charset="-127"/>
              </a:rPr>
              <a:t>랜드마크</a:t>
            </a:r>
            <a:r>
              <a:rPr lang="en-US" altLang="ko-KR" sz="1400" dirty="0" smtClean="0">
                <a:latin typeface="HY견고딕" pitchFamily="18" charset="-127"/>
                <a:ea typeface="문체부 돋음체" pitchFamily="49" charset="-127"/>
                <a:cs typeface="Arial Unicode MS" pitchFamily="50" charset="-127"/>
              </a:rPr>
              <a:t>, </a:t>
            </a:r>
            <a:r>
              <a:rPr lang="ko-KR" altLang="en-US" sz="1400" dirty="0" smtClean="0">
                <a:latin typeface="HY견고딕" pitchFamily="18" charset="-127"/>
                <a:ea typeface="문체부 돋음체" pitchFamily="49" charset="-127"/>
                <a:cs typeface="Arial Unicode MS" pitchFamily="50" charset="-127"/>
              </a:rPr>
              <a:t>대형 쇼핑몰</a:t>
            </a:r>
            <a:r>
              <a:rPr lang="en-US" altLang="ko-KR" sz="1400" dirty="0" smtClean="0">
                <a:latin typeface="HY견고딕" pitchFamily="18" charset="-127"/>
                <a:ea typeface="문체부 돋음체" pitchFamily="49" charset="-127"/>
                <a:cs typeface="Arial Unicode MS" pitchFamily="50" charset="-127"/>
              </a:rPr>
              <a:t>,</a:t>
            </a:r>
            <a:r>
              <a:rPr lang="ko-KR" altLang="en-US" sz="1400" dirty="0" smtClean="0">
                <a:latin typeface="HY견고딕" pitchFamily="18" charset="-127"/>
                <a:ea typeface="문체부 돋음체" pitchFamily="49" charset="-127"/>
                <a:cs typeface="Arial Unicode MS" pitchFamily="50" charset="-127"/>
              </a:rPr>
              <a:t> 유람선</a:t>
            </a:r>
            <a:r>
              <a:rPr lang="en-US" altLang="ko-KR" sz="1400" dirty="0" smtClean="0">
                <a:latin typeface="HY견고딕" pitchFamily="18" charset="-127"/>
                <a:ea typeface="문체부 돋음체" pitchFamily="49" charset="-127"/>
                <a:cs typeface="Arial Unicode MS" pitchFamily="50" charset="-127"/>
              </a:rPr>
              <a:t>,</a:t>
            </a:r>
            <a:r>
              <a:rPr lang="ko-KR" altLang="en-US" sz="1400" dirty="0" smtClean="0">
                <a:latin typeface="HY견고딕" pitchFamily="18" charset="-127"/>
                <a:ea typeface="문체부 돋음체" pitchFamily="49" charset="-127"/>
                <a:cs typeface="Arial Unicode MS" pitchFamily="50" charset="-127"/>
              </a:rPr>
              <a:t> 카지노 등</a:t>
            </a:r>
            <a:endParaRPr lang="ko-KR" altLang="en-US" sz="1400" dirty="0">
              <a:latin typeface="HY견고딕" pitchFamily="18" charset="-127"/>
              <a:ea typeface="문체부 돋음체" pitchFamily="49" charset="-127"/>
              <a:cs typeface="Arial Unicode MS" pitchFamily="50" charset="-127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135" y="4065738"/>
            <a:ext cx="1432357" cy="987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135" y="5069219"/>
            <a:ext cx="1432357" cy="102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128" y="4065738"/>
            <a:ext cx="1412132" cy="1059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직사각형 6"/>
          <p:cNvSpPr>
            <a:spLocks noChangeArrowheads="1"/>
          </p:cNvSpPr>
          <p:nvPr/>
        </p:nvSpPr>
        <p:spPr bwMode="auto">
          <a:xfrm rot="470440">
            <a:off x="7183870" y="3410873"/>
            <a:ext cx="1613384" cy="307777"/>
          </a:xfrm>
          <a:prstGeom prst="rect">
            <a:avLst/>
          </a:prstGeom>
          <a:solidFill>
            <a:srgbClr val="FFEA8F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just" eaLnBrk="0" latinLnBrk="0" hangingPunct="0">
              <a:spcBef>
                <a:spcPts val="0"/>
              </a:spcBef>
              <a:spcAft>
                <a:spcPts val="600"/>
              </a:spcAft>
            </a:pPr>
            <a:r>
              <a:rPr lang="ko-KR" altLang="en-US" sz="1400" dirty="0" smtClean="0">
                <a:solidFill>
                  <a:srgbClr val="FF0000"/>
                </a:solidFill>
                <a:cs typeface="Arial Unicode MS" pitchFamily="50" charset="-127"/>
              </a:rPr>
              <a:t>무엇이 부족한가</a:t>
            </a:r>
            <a:r>
              <a:rPr lang="en-US" altLang="ko-KR" sz="1400" dirty="0" smtClean="0">
                <a:solidFill>
                  <a:srgbClr val="FF0000"/>
                </a:solidFill>
                <a:cs typeface="Arial Unicode MS" pitchFamily="50" charset="-127"/>
              </a:rPr>
              <a:t>?</a:t>
            </a:r>
            <a:endParaRPr lang="ko-KR" altLang="en-US" sz="1400" dirty="0">
              <a:solidFill>
                <a:srgbClr val="FF0000"/>
              </a:solidFill>
              <a:cs typeface="Arial Unicode MS" pitchFamily="50" charset="-127"/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65" y="3787909"/>
            <a:ext cx="3994394" cy="2377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7" r="-2014"/>
          <a:stretch/>
        </p:blipFill>
        <p:spPr bwMode="auto">
          <a:xfrm>
            <a:off x="808430" y="1704657"/>
            <a:ext cx="1223695" cy="1374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Freeform 73"/>
          <p:cNvSpPr>
            <a:spLocks/>
          </p:cNvSpPr>
          <p:nvPr/>
        </p:nvSpPr>
        <p:spPr bwMode="auto">
          <a:xfrm>
            <a:off x="588766" y="1043532"/>
            <a:ext cx="1702088" cy="1240233"/>
          </a:xfrm>
          <a:custGeom>
            <a:avLst/>
            <a:gdLst>
              <a:gd name="T0" fmla="*/ 0 w 201"/>
              <a:gd name="T1" fmla="*/ 0 h 102"/>
              <a:gd name="T2" fmla="*/ 474663 w 201"/>
              <a:gd name="T3" fmla="*/ 0 h 102"/>
              <a:gd name="T4" fmla="*/ 474663 w 201"/>
              <a:gd name="T5" fmla="*/ 204383 h 102"/>
              <a:gd name="T6" fmla="*/ 115714 w 201"/>
              <a:gd name="T7" fmla="*/ 204383 h 102"/>
              <a:gd name="T8" fmla="*/ 30700 w 201"/>
              <a:gd name="T9" fmla="*/ 425450 h 102"/>
              <a:gd name="T10" fmla="*/ 73207 w 201"/>
              <a:gd name="T11" fmla="*/ 204383 h 102"/>
              <a:gd name="T12" fmla="*/ 0 w 201"/>
              <a:gd name="T13" fmla="*/ 204383 h 102"/>
              <a:gd name="T14" fmla="*/ 0 w 201"/>
              <a:gd name="T15" fmla="*/ 0 h 10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01"/>
              <a:gd name="T25" fmla="*/ 0 h 102"/>
              <a:gd name="T26" fmla="*/ 201 w 201"/>
              <a:gd name="T27" fmla="*/ 102 h 10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01" h="102">
                <a:moveTo>
                  <a:pt x="0" y="0"/>
                </a:moveTo>
                <a:lnTo>
                  <a:pt x="201" y="0"/>
                </a:lnTo>
                <a:lnTo>
                  <a:pt x="201" y="49"/>
                </a:lnTo>
                <a:lnTo>
                  <a:pt x="49" y="49"/>
                </a:lnTo>
                <a:lnTo>
                  <a:pt x="13" y="102"/>
                </a:lnTo>
                <a:lnTo>
                  <a:pt x="31" y="49"/>
                </a:lnTo>
                <a:lnTo>
                  <a:pt x="0" y="4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ko-KR" altLang="en-US" dirty="0" smtClean="0">
                <a:solidFill>
                  <a:srgbClr val="FF6600"/>
                </a:solidFill>
              </a:rPr>
              <a:t>서울</a:t>
            </a:r>
            <a:r>
              <a:rPr lang="en-US" altLang="ko-KR" dirty="0" smtClean="0">
                <a:solidFill>
                  <a:srgbClr val="FF6600"/>
                </a:solidFill>
              </a:rPr>
              <a:t>, </a:t>
            </a:r>
            <a:r>
              <a:rPr lang="ko-KR" altLang="en-US" dirty="0" err="1" smtClean="0">
                <a:solidFill>
                  <a:srgbClr val="FF6600"/>
                </a:solidFill>
              </a:rPr>
              <a:t>사진찍을</a:t>
            </a:r>
            <a:r>
              <a:rPr lang="ko-KR" altLang="en-US" dirty="0" smtClean="0">
                <a:solidFill>
                  <a:srgbClr val="FF6600"/>
                </a:solidFill>
              </a:rPr>
              <a:t> 건물이 없어요</a:t>
            </a:r>
            <a:endParaRPr lang="ko-KR" altLang="en-US" dirty="0">
              <a:solidFill>
                <a:srgbClr val="FF6600"/>
              </a:solidFill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2465772" y="1043532"/>
            <a:ext cx="6235575" cy="2062503"/>
            <a:chOff x="2465772" y="1043532"/>
            <a:chExt cx="6235575" cy="2062503"/>
          </a:xfrm>
        </p:grpSpPr>
        <p:pic>
          <p:nvPicPr>
            <p:cNvPr id="15" name="Picture 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4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5772" y="1043532"/>
              <a:ext cx="6235575" cy="2062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직사각형 1"/>
            <p:cNvSpPr/>
            <p:nvPr/>
          </p:nvSpPr>
          <p:spPr>
            <a:xfrm>
              <a:off x="2553269" y="1043532"/>
              <a:ext cx="6049569" cy="30777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ko-KR" altLang="en-US" sz="1400" dirty="0" err="1">
                  <a:solidFill>
                    <a:schemeClr val="bg1"/>
                  </a:solidFill>
                </a:rPr>
                <a:t>두바이는</a:t>
              </a:r>
              <a:r>
                <a:rPr lang="ko-KR" altLang="en-US" sz="1400" dirty="0">
                  <a:solidFill>
                    <a:schemeClr val="bg1"/>
                  </a:solidFill>
                </a:rPr>
                <a:t>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건축허가를 </a:t>
              </a:r>
              <a:r>
                <a:rPr lang="ko-KR" altLang="en-US" sz="1400" dirty="0">
                  <a:solidFill>
                    <a:schemeClr val="bg1"/>
                  </a:solidFill>
                </a:rPr>
                <a:t>내어줄 때 외형상 개성이 없으면 허가가 나지 </a:t>
              </a:r>
              <a:r>
                <a:rPr lang="ko-KR" altLang="en-US" sz="1400" dirty="0" smtClean="0">
                  <a:solidFill>
                    <a:schemeClr val="bg1"/>
                  </a:solidFill>
                </a:rPr>
                <a:t>않는다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AutoShape 2"/>
          <p:cNvSpPr>
            <a:spLocks noChangeArrowheads="1"/>
          </p:cNvSpPr>
          <p:nvPr/>
        </p:nvSpPr>
        <p:spPr bwMode="auto">
          <a:xfrm>
            <a:off x="588765" y="3387301"/>
            <a:ext cx="3524545" cy="637969"/>
          </a:xfrm>
          <a:prstGeom prst="roundRect">
            <a:avLst>
              <a:gd name="adj" fmla="val 0"/>
            </a:avLst>
          </a:prstGeom>
          <a:solidFill>
            <a:schemeClr val="accent3">
              <a:lumMod val="95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  <a:defRPr/>
            </a:pPr>
            <a:r>
              <a:rPr lang="ko-KR" altLang="en-US" kern="0" dirty="0" smtClean="0">
                <a:solidFill>
                  <a:schemeClr val="accent2"/>
                </a:solidFill>
                <a:latin typeface="맑은 고딕" pitchFamily="50" charset="-127"/>
                <a:ea typeface="문체부 돋음체" pitchFamily="49" charset="-127"/>
                <a:sym typeface="Monotype Sorts" pitchFamily="2" charset="2"/>
              </a:rPr>
              <a:t>중국 관광객 증가 추세</a:t>
            </a:r>
            <a:endParaRPr lang="en-US" altLang="ko-KR" kern="0" dirty="0" smtClean="0">
              <a:solidFill>
                <a:schemeClr val="accent2"/>
              </a:solidFill>
              <a:latin typeface="맑은 고딕" pitchFamily="50" charset="-127"/>
              <a:ea typeface="문체부 돋음체" pitchFamily="49" charset="-127"/>
              <a:sym typeface="Monotype Sorts" pitchFamily="2" charset="2"/>
            </a:endParaRPr>
          </a:p>
          <a:p>
            <a:pPr>
              <a:spcBef>
                <a:spcPct val="20000"/>
              </a:spcBef>
              <a:defRPr/>
            </a:pPr>
            <a:r>
              <a:rPr lang="en-US" altLang="ko-KR" sz="1400" kern="0" dirty="0" smtClean="0">
                <a:solidFill>
                  <a:schemeClr val="accent2"/>
                </a:solidFill>
                <a:latin typeface="맑은 고딕" pitchFamily="50" charset="-127"/>
                <a:ea typeface="문체부 돋음체" pitchFamily="49" charset="-127"/>
                <a:sym typeface="Monotype Sorts" pitchFamily="2" charset="2"/>
              </a:rPr>
              <a:t>2009</a:t>
            </a:r>
            <a:r>
              <a:rPr lang="ko-KR" altLang="en-US" sz="1400" kern="0" dirty="0" smtClean="0">
                <a:solidFill>
                  <a:schemeClr val="accent2"/>
                </a:solidFill>
                <a:latin typeface="맑은 고딕" pitchFamily="50" charset="-127"/>
                <a:ea typeface="문체부 돋음체" pitchFamily="49" charset="-127"/>
                <a:sym typeface="Monotype Sorts" pitchFamily="2" charset="2"/>
              </a:rPr>
              <a:t>년 </a:t>
            </a:r>
            <a:r>
              <a:rPr lang="en-US" altLang="ko-KR" sz="1400" kern="0" dirty="0" smtClean="0">
                <a:solidFill>
                  <a:schemeClr val="accent2"/>
                </a:solidFill>
                <a:latin typeface="맑은 고딕" pitchFamily="50" charset="-127"/>
                <a:ea typeface="문체부 돋음체" pitchFamily="49" charset="-127"/>
                <a:sym typeface="Monotype Sorts" pitchFamily="2" charset="2"/>
              </a:rPr>
              <a:t>4,766</a:t>
            </a:r>
            <a:r>
              <a:rPr lang="ko-KR" altLang="en-US" sz="1400" kern="0" dirty="0" err="1" smtClean="0">
                <a:solidFill>
                  <a:schemeClr val="accent2"/>
                </a:solidFill>
                <a:latin typeface="맑은 고딕" pitchFamily="50" charset="-127"/>
                <a:ea typeface="문체부 돋음체" pitchFamily="49" charset="-127"/>
                <a:sym typeface="Monotype Sorts" pitchFamily="2" charset="2"/>
              </a:rPr>
              <a:t>만명</a:t>
            </a:r>
            <a:r>
              <a:rPr lang="en-US" altLang="ko-KR" sz="1400" kern="0" dirty="0" smtClean="0">
                <a:solidFill>
                  <a:schemeClr val="accent2"/>
                </a:solidFill>
                <a:latin typeface="맑은 고딕" pitchFamily="50" charset="-127"/>
                <a:ea typeface="문체부 돋음체" pitchFamily="49" charset="-127"/>
                <a:sym typeface="Monotype Sorts" pitchFamily="2" charset="2"/>
              </a:rPr>
              <a:t> -&gt; 2020</a:t>
            </a:r>
            <a:r>
              <a:rPr lang="ko-KR" altLang="en-US" sz="1400" kern="0" dirty="0" smtClean="0">
                <a:solidFill>
                  <a:schemeClr val="accent2"/>
                </a:solidFill>
                <a:latin typeface="맑은 고딕" pitchFamily="50" charset="-127"/>
                <a:ea typeface="문체부 돋음체" pitchFamily="49" charset="-127"/>
                <a:sym typeface="Monotype Sorts" pitchFamily="2" charset="2"/>
              </a:rPr>
              <a:t>년 </a:t>
            </a:r>
            <a:r>
              <a:rPr lang="en-US" altLang="ko-KR" sz="1400" kern="0" dirty="0" smtClean="0">
                <a:solidFill>
                  <a:schemeClr val="accent2"/>
                </a:solidFill>
                <a:latin typeface="맑은 고딕" pitchFamily="50" charset="-127"/>
                <a:ea typeface="문체부 돋음체" pitchFamily="49" charset="-127"/>
                <a:sym typeface="Monotype Sorts" pitchFamily="2" charset="2"/>
              </a:rPr>
              <a:t>1</a:t>
            </a:r>
            <a:r>
              <a:rPr lang="ko-KR" altLang="en-US" sz="1400" kern="0" dirty="0" err="1" smtClean="0">
                <a:solidFill>
                  <a:schemeClr val="accent2"/>
                </a:solidFill>
                <a:latin typeface="맑은 고딕" pitchFamily="50" charset="-127"/>
                <a:ea typeface="문체부 돋음체" pitchFamily="49" charset="-127"/>
                <a:sym typeface="Monotype Sorts" pitchFamily="2" charset="2"/>
              </a:rPr>
              <a:t>억명</a:t>
            </a:r>
            <a:r>
              <a:rPr lang="ko-KR" altLang="en-US" sz="1400" kern="0" dirty="0" smtClean="0">
                <a:solidFill>
                  <a:schemeClr val="accent2"/>
                </a:solidFill>
                <a:latin typeface="맑은 고딕" pitchFamily="50" charset="-127"/>
                <a:ea typeface="문체부 돋음체" pitchFamily="49" charset="-127"/>
                <a:sym typeface="Monotype Sorts" pitchFamily="2" charset="2"/>
              </a:rPr>
              <a:t> 예측</a:t>
            </a:r>
            <a:endParaRPr lang="ko-KR" altLang="en-US" sz="1400" kern="0" dirty="0">
              <a:solidFill>
                <a:schemeClr val="bg1"/>
              </a:solidFill>
              <a:latin typeface="맑은 고딕" pitchFamily="50" charset="-127"/>
              <a:ea typeface="문체부 돋음체" pitchFamily="49" charset="-127"/>
              <a:sym typeface="Monotype Sort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9451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2" name="Rectangle 4"/>
          <p:cNvSpPr>
            <a:spLocks noChangeArrowheads="1"/>
          </p:cNvSpPr>
          <p:nvPr/>
        </p:nvSpPr>
        <p:spPr bwMode="auto">
          <a:xfrm>
            <a:off x="296909" y="229871"/>
            <a:ext cx="8569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400" dirty="0" smtClean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환경 복원</a:t>
            </a:r>
            <a:r>
              <a:rPr lang="en-US" altLang="ko-KR" sz="2400" dirty="0" smtClean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/</a:t>
            </a:r>
            <a:r>
              <a:rPr lang="ko-KR" altLang="en-US" sz="2400" dirty="0" smtClean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재생 사업 확대해야</a:t>
            </a:r>
            <a:endParaRPr lang="ko-KR" altLang="en-US" sz="2400" dirty="0">
              <a:solidFill>
                <a:srgbClr val="00CC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04864"/>
            <a:ext cx="5472608" cy="1363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직사각형 6"/>
          <p:cNvSpPr>
            <a:spLocks noChangeArrowheads="1"/>
          </p:cNvSpPr>
          <p:nvPr/>
        </p:nvSpPr>
        <p:spPr bwMode="auto">
          <a:xfrm>
            <a:off x="3059832" y="1196752"/>
            <a:ext cx="5328592" cy="91908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0" tIns="36000" rIns="0" bIns="36000">
            <a:spAutoFit/>
          </a:bodyPr>
          <a:lstStyle/>
          <a:p>
            <a:pPr eaLnBrk="0" latinLnBrk="0" hangingPunct="0">
              <a:spcBef>
                <a:spcPts val="0"/>
              </a:spcBef>
              <a:spcAft>
                <a:spcPts val="600"/>
              </a:spcAft>
            </a:pPr>
            <a:r>
              <a:rPr lang="ko-KR" altLang="en-US" sz="1800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 Unicode MS" pitchFamily="50" charset="-127"/>
              </a:rPr>
              <a:t>강</a:t>
            </a:r>
            <a:r>
              <a:rPr lang="ko-KR" altLang="en-US" sz="1800" dirty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 Unicode MS" pitchFamily="50" charset="-127"/>
              </a:rPr>
              <a:t>을</a:t>
            </a:r>
            <a:r>
              <a:rPr lang="en-US" altLang="ko-KR" sz="1800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 Unicode MS" pitchFamily="50" charset="-127"/>
              </a:rPr>
              <a:t> </a:t>
            </a:r>
            <a:r>
              <a:rPr lang="ko-KR" altLang="en-US" sz="1800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 Unicode MS" pitchFamily="50" charset="-127"/>
              </a:rPr>
              <a:t>살려야</a:t>
            </a:r>
            <a:r>
              <a:rPr lang="en-US" altLang="ko-KR" sz="1800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 Unicode MS" pitchFamily="50" charset="-127"/>
              </a:rPr>
              <a:t> </a:t>
            </a:r>
            <a:r>
              <a:rPr lang="ko-KR" altLang="en-US" sz="1800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 Unicode MS" pitchFamily="50" charset="-127"/>
              </a:rPr>
              <a:t>선진국이다 </a:t>
            </a:r>
            <a:r>
              <a:rPr lang="en-US" altLang="ko-KR" sz="1800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 Unicode MS" pitchFamily="50" charset="-127"/>
              </a:rPr>
              <a:t>!</a:t>
            </a:r>
            <a:r>
              <a:rPr lang="ko-KR" altLang="en-US" sz="1800" dirty="0" smtClean="0">
                <a:solidFill>
                  <a:srgbClr val="FF0000"/>
                </a:solidFill>
                <a:latin typeface="HY목각파임B" panose="02030600000101010101" pitchFamily="18" charset="-127"/>
                <a:ea typeface="HY목각파임B" panose="02030600000101010101" pitchFamily="18" charset="-127"/>
                <a:cs typeface="Arial Unicode MS" pitchFamily="50" charset="-127"/>
              </a:rPr>
              <a:t> </a:t>
            </a:r>
            <a:endParaRPr lang="en-US" altLang="ko-KR" sz="1800" dirty="0" smtClean="0">
              <a:solidFill>
                <a:srgbClr val="FF0000"/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 Unicode MS" pitchFamily="50" charset="-127"/>
            </a:endParaRPr>
          </a:p>
          <a:p>
            <a:pPr marL="285750" indent="-285750" eaLnBrk="0" latinLnBrk="0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ko-KR" altLang="en-US" dirty="0" err="1" smtClean="0">
                <a:ea typeface="문체부 제목 돋음체" panose="020B0609000101010101" pitchFamily="49" charset="-127"/>
                <a:cs typeface="Arial Unicode MS" pitchFamily="50" charset="-127"/>
              </a:rPr>
              <a:t>접근성</a:t>
            </a:r>
            <a:r>
              <a:rPr lang="en-US" altLang="ko-KR" dirty="0" smtClean="0">
                <a:ea typeface="문체부 제목 돋음체" panose="020B0609000101010101" pitchFamily="49" charset="-127"/>
                <a:cs typeface="Arial Unicode MS" pitchFamily="50" charset="-127"/>
              </a:rPr>
              <a:t>(accessibility)</a:t>
            </a:r>
            <a:r>
              <a:rPr lang="ko-KR" altLang="en-US" dirty="0" smtClean="0">
                <a:ea typeface="문체부 제목 돋음체" panose="020B0609000101010101" pitchFamily="49" charset="-127"/>
                <a:cs typeface="Arial Unicode MS" pitchFamily="50" charset="-127"/>
              </a:rPr>
              <a:t> 개선 </a:t>
            </a:r>
            <a:r>
              <a:rPr lang="en-US" altLang="ko-KR" dirty="0" smtClean="0">
                <a:ea typeface="문체부 제목 돋음체" panose="020B0609000101010101" pitchFamily="49" charset="-127"/>
                <a:cs typeface="Arial Unicode MS" pitchFamily="50" charset="-127"/>
              </a:rPr>
              <a:t>– </a:t>
            </a:r>
            <a:r>
              <a:rPr lang="ko-KR" altLang="en-US" dirty="0" smtClean="0">
                <a:ea typeface="문체부 제목 돋음체" panose="020B0609000101010101" pitchFamily="49" charset="-127"/>
                <a:cs typeface="Arial Unicode MS" pitchFamily="50" charset="-127"/>
              </a:rPr>
              <a:t>올림픽대로 지하화</a:t>
            </a:r>
            <a:endParaRPr lang="en-US" altLang="ko-KR" dirty="0" smtClean="0">
              <a:ea typeface="문체부 제목 돋음체" panose="020B0609000101010101" pitchFamily="49" charset="-127"/>
              <a:cs typeface="Arial Unicode MS" pitchFamily="50" charset="-127"/>
            </a:endParaRPr>
          </a:p>
          <a:p>
            <a:pPr marL="285750" indent="-285750" eaLnBrk="0" latinLnBrk="0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ko-KR" altLang="en-US" dirty="0" smtClean="0">
                <a:ea typeface="문체부 제목 돋음체" panose="020B0609000101010101" pitchFamily="49" charset="-127"/>
                <a:cs typeface="Arial Unicode MS" pitchFamily="50" charset="-127"/>
              </a:rPr>
              <a:t>생태 복원 </a:t>
            </a:r>
            <a:r>
              <a:rPr lang="en-US" altLang="ko-KR" dirty="0" smtClean="0">
                <a:ea typeface="문체부 제목 돋음체" panose="020B0609000101010101" pitchFamily="49" charset="-127"/>
                <a:cs typeface="Arial Unicode MS" pitchFamily="50" charset="-127"/>
              </a:rPr>
              <a:t>– </a:t>
            </a:r>
            <a:r>
              <a:rPr lang="ko-KR" altLang="en-US" dirty="0" err="1" smtClean="0">
                <a:ea typeface="문체부 제목 돋음체" panose="020B0609000101010101" pitchFamily="49" charset="-127"/>
                <a:cs typeface="Arial Unicode MS" pitchFamily="50" charset="-127"/>
              </a:rPr>
              <a:t>비오톱</a:t>
            </a:r>
            <a:r>
              <a:rPr lang="en-US" altLang="ko-KR" dirty="0" smtClean="0">
                <a:ea typeface="문체부 제목 돋음체" panose="020B0609000101010101" pitchFamily="49" charset="-127"/>
                <a:cs typeface="Arial Unicode MS" pitchFamily="50" charset="-127"/>
              </a:rPr>
              <a:t>(</a:t>
            </a:r>
            <a:r>
              <a:rPr lang="en-US" altLang="ko-KR" dirty="0" err="1" smtClean="0">
                <a:ea typeface="문체부 제목 돋음체" panose="020B0609000101010101" pitchFamily="49" charset="-127"/>
                <a:cs typeface="Arial Unicode MS" pitchFamily="50" charset="-127"/>
              </a:rPr>
              <a:t>Biotop</a:t>
            </a:r>
            <a:r>
              <a:rPr lang="en-US" altLang="ko-KR" dirty="0" smtClean="0">
                <a:ea typeface="문체부 제목 돋음체" panose="020B0609000101010101" pitchFamily="49" charset="-127"/>
                <a:cs typeface="Arial Unicode MS" pitchFamily="50" charset="-127"/>
              </a:rPr>
              <a:t>), </a:t>
            </a:r>
            <a:r>
              <a:rPr lang="ko-KR" altLang="en-US" dirty="0" err="1" smtClean="0">
                <a:ea typeface="문체부 제목 돋음체" panose="020B0609000101010101" pitchFamily="49" charset="-127"/>
                <a:cs typeface="Arial Unicode MS" pitchFamily="50" charset="-127"/>
              </a:rPr>
              <a:t>자연형</a:t>
            </a:r>
            <a:r>
              <a:rPr lang="ko-KR" altLang="en-US" dirty="0" smtClean="0">
                <a:ea typeface="문체부 제목 돋음체" panose="020B0609000101010101" pitchFamily="49" charset="-127"/>
                <a:cs typeface="Arial Unicode MS" pitchFamily="50" charset="-127"/>
              </a:rPr>
              <a:t> </a:t>
            </a:r>
            <a:r>
              <a:rPr lang="ko-KR" altLang="en-US" dirty="0" err="1" smtClean="0">
                <a:ea typeface="문체부 제목 돋음체" panose="020B0609000101010101" pitchFamily="49" charset="-127"/>
                <a:cs typeface="Arial Unicode MS" pitchFamily="50" charset="-127"/>
              </a:rPr>
              <a:t>호안</a:t>
            </a:r>
            <a:r>
              <a:rPr lang="ko-KR" altLang="en-US" dirty="0" smtClean="0">
                <a:ea typeface="문체부 제목 돋음체" panose="020B0609000101010101" pitchFamily="49" charset="-127"/>
                <a:cs typeface="Arial Unicode MS" pitchFamily="50" charset="-127"/>
              </a:rPr>
              <a:t> 조성</a:t>
            </a:r>
            <a:endParaRPr lang="ko-KR" altLang="en-US" dirty="0">
              <a:ea typeface="문체부 제목 돋음체" panose="020B0609000101010101" pitchFamily="49" charset="-127"/>
              <a:cs typeface="Arial Unicode MS" pitchFamily="50" charset="-127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04670"/>
            <a:ext cx="2304256" cy="219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78351"/>
            <a:ext cx="2304256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92369"/>
            <a:ext cx="5472608" cy="2292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직사각형 6"/>
          <p:cNvSpPr>
            <a:spLocks noChangeArrowheads="1"/>
          </p:cNvSpPr>
          <p:nvPr/>
        </p:nvSpPr>
        <p:spPr bwMode="auto">
          <a:xfrm>
            <a:off x="5822308" y="1223192"/>
            <a:ext cx="301098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eaLnBrk="0" latinLnBrk="0" hangingPunct="0">
              <a:spcBef>
                <a:spcPts val="0"/>
              </a:spcBef>
              <a:spcAft>
                <a:spcPts val="600"/>
              </a:spcAft>
            </a:pPr>
            <a:r>
              <a:rPr lang="ko-KR" altLang="en-US" sz="1200" u="sng" dirty="0" smtClean="0">
                <a:latin typeface="HY견고딕" pitchFamily="18" charset="-127"/>
                <a:ea typeface="문체부 돋음체" pitchFamily="49" charset="-127"/>
                <a:cs typeface="Arial Unicode MS" pitchFamily="50" charset="-127"/>
              </a:rPr>
              <a:t>청계천은</a:t>
            </a:r>
            <a:r>
              <a:rPr lang="en-US" altLang="ko-KR" sz="1200" u="sng" dirty="0" smtClean="0">
                <a:latin typeface="HY견고딕" pitchFamily="18" charset="-127"/>
                <a:ea typeface="문체부 돋음체" pitchFamily="49" charset="-127"/>
                <a:cs typeface="Arial Unicode MS" pitchFamily="50" charset="-127"/>
              </a:rPr>
              <a:t> </a:t>
            </a:r>
            <a:r>
              <a:rPr lang="ko-KR" altLang="en-US" sz="1200" u="sng" dirty="0" smtClean="0">
                <a:latin typeface="HY견고딕" pitchFamily="18" charset="-127"/>
                <a:ea typeface="문체부 돋음체" pitchFamily="49" charset="-127"/>
                <a:cs typeface="Arial Unicode MS" pitchFamily="50" charset="-127"/>
              </a:rPr>
              <a:t>생명이 없는 무늬만 하천</a:t>
            </a:r>
            <a:r>
              <a:rPr lang="en-US" altLang="ko-KR" sz="1200" u="sng" dirty="0" smtClean="0">
                <a:latin typeface="HY견고딕" pitchFamily="18" charset="-127"/>
                <a:ea typeface="문체부 돋음체" pitchFamily="49" charset="-127"/>
                <a:cs typeface="Arial Unicode MS" pitchFamily="50" charset="-127"/>
              </a:rPr>
              <a:t>?</a:t>
            </a:r>
            <a:endParaRPr lang="ko-KR" altLang="en-US" sz="1200" u="sng" dirty="0">
              <a:latin typeface="HY견고딕" pitchFamily="18" charset="-127"/>
              <a:ea typeface="문체부 돋음체" pitchFamily="49" charset="-127"/>
              <a:cs typeface="Arial Unicode MS" pitchFamily="50" charset="-127"/>
            </a:endParaRPr>
          </a:p>
        </p:txBody>
      </p:sp>
      <p:sp>
        <p:nvSpPr>
          <p:cNvPr id="10" name="AutoShape 11"/>
          <p:cNvSpPr>
            <a:spLocks noChangeArrowheads="1"/>
          </p:cNvSpPr>
          <p:nvPr/>
        </p:nvSpPr>
        <p:spPr bwMode="auto">
          <a:xfrm>
            <a:off x="611560" y="3792369"/>
            <a:ext cx="2304256" cy="428719"/>
          </a:xfrm>
          <a:prstGeom prst="roundRect">
            <a:avLst>
              <a:gd name="adj" fmla="val 10255"/>
            </a:avLst>
          </a:prstGeom>
          <a:solidFill>
            <a:srgbClr val="FF0000"/>
          </a:solidFill>
          <a:ln>
            <a:noFill/>
          </a:ln>
          <a:effectLst>
            <a:prstShdw prst="shdw17" dist="17961" dir="2700000">
              <a:srgbClr val="838894"/>
            </a:prstShdw>
          </a:effectLst>
          <a:extLst/>
        </p:spPr>
        <p:txBody>
          <a:bodyPr lIns="72000" tIns="63558" rIns="72000" bIns="63558" anchor="ctr"/>
          <a:lstStyle/>
          <a:p>
            <a:pPr>
              <a:spcBef>
                <a:spcPct val="0"/>
              </a:spcBef>
            </a:pPr>
            <a:r>
              <a:rPr lang="ko-KR" altLang="en-US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 한강르네상스 재추진</a:t>
            </a:r>
            <a:endParaRPr lang="en-US" altLang="ko-KR" dirty="0">
              <a:solidFill>
                <a:schemeClr val="bg1"/>
              </a:solidFill>
              <a:ea typeface="문체부 제목 돋음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259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Line 3"/>
          <p:cNvSpPr>
            <a:spLocks noChangeShapeType="1"/>
          </p:cNvSpPr>
          <p:nvPr/>
        </p:nvSpPr>
        <p:spPr bwMode="auto">
          <a:xfrm>
            <a:off x="323850" y="2492375"/>
            <a:ext cx="0" cy="380365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57346" name="Line 4"/>
          <p:cNvSpPr>
            <a:spLocks noChangeShapeType="1"/>
          </p:cNvSpPr>
          <p:nvPr/>
        </p:nvSpPr>
        <p:spPr bwMode="auto">
          <a:xfrm>
            <a:off x="8831263" y="2492375"/>
            <a:ext cx="0" cy="380365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3276600" y="2060848"/>
            <a:ext cx="5867400" cy="135255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marL="622300" indent="-622300">
              <a:defRPr/>
            </a:pPr>
            <a:r>
              <a:rPr lang="en-US" altLang="ko-KR" sz="2800" i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SOC </a:t>
            </a:r>
            <a:r>
              <a:rPr lang="ko-KR" altLang="en-US" sz="2800" i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투자 </a:t>
            </a:r>
            <a:r>
              <a:rPr lang="en-US" altLang="ko-KR" sz="2800" i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; </a:t>
            </a:r>
            <a:r>
              <a:rPr lang="ko-KR" altLang="en-US" sz="2800" i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질적 향상 방안</a:t>
            </a:r>
            <a:endParaRPr lang="en-US" altLang="ko-KR" sz="2800" i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57348" name="Picture 6" descr="ScreenHunter_0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268413"/>
            <a:ext cx="298291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0" y="0"/>
            <a:ext cx="9144000" cy="11255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ko-KR" altLang="en-US" sz="2800" i="1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2800" i="1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4456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/>
          <p:cNvSpPr>
            <a:spLocks noChangeShapeType="1"/>
          </p:cNvSpPr>
          <p:nvPr/>
        </p:nvSpPr>
        <p:spPr bwMode="auto">
          <a:xfrm>
            <a:off x="1157288" y="2749711"/>
            <a:ext cx="0" cy="0"/>
          </a:xfrm>
          <a:prstGeom prst="line">
            <a:avLst/>
          </a:prstGeom>
          <a:noFill/>
          <a:ln w="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57288" y="260648"/>
            <a:ext cx="68405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defPPr>
              <a:defRPr lang="ko-KR"/>
            </a:defPPr>
            <a:lvl1pPr algn="ctr" eaLnBrk="1" hangingPunct="1">
              <a:defRPr sz="18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  <a:lvl2pPr marL="742950" indent="-285750" eaLnBrk="0" hangingPunct="0">
              <a:spcBef>
                <a:spcPct val="50000"/>
              </a:spcBef>
              <a:defRPr>
                <a:ea typeface="HY울릉도M" pitchFamily="18" charset="-127"/>
              </a:defRPr>
            </a:lvl2pPr>
            <a:lvl3pPr marL="1143000" indent="-228600" eaLnBrk="0" hangingPunct="0">
              <a:spcBef>
                <a:spcPct val="50000"/>
              </a:spcBef>
              <a:defRPr>
                <a:ea typeface="HY울릉도M" pitchFamily="18" charset="-127"/>
              </a:defRPr>
            </a:lvl3pPr>
            <a:lvl4pPr marL="1600200" indent="-228600" eaLnBrk="0" hangingPunct="0">
              <a:spcBef>
                <a:spcPct val="50000"/>
              </a:spcBef>
              <a:defRPr>
                <a:ea typeface="HY울릉도M" pitchFamily="18" charset="-127"/>
              </a:defRPr>
            </a:lvl4pPr>
            <a:lvl5pPr marL="2057400" indent="-228600" eaLnBrk="0" hangingPunct="0">
              <a:spcBef>
                <a:spcPct val="50000"/>
              </a:spcBef>
              <a:defRPr>
                <a:ea typeface="HY울릉도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ea typeface="HY울릉도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ea typeface="HY울릉도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ea typeface="HY울릉도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ea typeface="HY울릉도M" pitchFamily="18" charset="-127"/>
              </a:defRPr>
            </a:lvl9pPr>
          </a:lstStyle>
          <a:p>
            <a:r>
              <a:rPr lang="ko-KR" altLang="en-US" sz="2400" b="0" spc="0" dirty="0" smtClean="0">
                <a:ln w="1905"/>
                <a:solidFill>
                  <a:srgbClr val="FF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부실공사 </a:t>
            </a:r>
            <a:r>
              <a:rPr lang="en-US" altLang="ko-KR" sz="2400" b="0" spc="0" dirty="0" smtClean="0">
                <a:ln w="1905"/>
                <a:solidFill>
                  <a:srgbClr val="FF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sz="2400" b="0" spc="0" dirty="0" smtClean="0">
                <a:ln w="1905"/>
                <a:solidFill>
                  <a:srgbClr val="FF00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안전재해의 발생 원인</a:t>
            </a:r>
            <a:endParaRPr lang="en-US" altLang="ko-KR" sz="2400" b="0" spc="0" dirty="0">
              <a:ln w="1905"/>
              <a:solidFill>
                <a:srgbClr val="FF0000"/>
              </a:solidFill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9" name="오른쪽 화살표 8"/>
          <p:cNvSpPr/>
          <p:nvPr/>
        </p:nvSpPr>
        <p:spPr bwMode="auto">
          <a:xfrm>
            <a:off x="2705700" y="2443278"/>
            <a:ext cx="3756874" cy="306432"/>
          </a:xfrm>
          <a:prstGeom prst="rightArrow">
            <a:avLst>
              <a:gd name="adj1" fmla="val 79018"/>
              <a:gd name="adj2" fmla="val 61477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400" b="1" dirty="0" smtClean="0"/>
              <a:t> 부적격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부실 업체의 공사 수주</a:t>
            </a:r>
            <a:endParaRPr lang="ko-KR" altLang="en-US" sz="1400" b="1" dirty="0"/>
          </a:p>
        </p:txBody>
      </p:sp>
      <p:sp>
        <p:nvSpPr>
          <p:cNvPr id="19" name="오른쪽 화살표 18"/>
          <p:cNvSpPr/>
          <p:nvPr/>
        </p:nvSpPr>
        <p:spPr bwMode="auto">
          <a:xfrm>
            <a:off x="2724065" y="5733256"/>
            <a:ext cx="3738509" cy="378788"/>
          </a:xfrm>
          <a:prstGeom prst="rightArrow">
            <a:avLst>
              <a:gd name="adj1" fmla="val 70181"/>
              <a:gd name="adj2" fmla="val 39593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400" b="1" dirty="0" smtClean="0"/>
              <a:t> 안전교육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재해예방시</a:t>
            </a:r>
            <a:r>
              <a:rPr lang="ko-KR" altLang="en-US" sz="1400" b="1" dirty="0"/>
              <a:t>설</a:t>
            </a:r>
            <a:r>
              <a:rPr lang="ko-KR" altLang="en-US" sz="1400" b="1" dirty="0" smtClean="0"/>
              <a:t> 미흡</a:t>
            </a:r>
            <a:endParaRPr lang="ko-KR" altLang="en-US" sz="1400" b="1" dirty="0"/>
          </a:p>
        </p:txBody>
      </p:sp>
      <p:grpSp>
        <p:nvGrpSpPr>
          <p:cNvPr id="21" name="그룹 61"/>
          <p:cNvGrpSpPr>
            <a:grpSpLocks/>
          </p:cNvGrpSpPr>
          <p:nvPr/>
        </p:nvGrpSpPr>
        <p:grpSpPr bwMode="auto">
          <a:xfrm>
            <a:off x="1609189" y="3899945"/>
            <a:ext cx="1032973" cy="828662"/>
            <a:chOff x="2004986" y="2571744"/>
            <a:chExt cx="1032981" cy="828668"/>
          </a:xfrm>
        </p:grpSpPr>
        <p:pic>
          <p:nvPicPr>
            <p:cNvPr id="25" name="Picture 5" descr="C:\Documents and Settings\김우영\Local Settings\Temporary Internet Files\Content.IE5\UC1XCYLI\MPj02897710000[1]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84" y="2643182"/>
              <a:ext cx="504820" cy="757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3" descr="C:\Documents and Settings\김우영\Local Settings\Temporary Internet Files\Content.IE5\Q5AG9JBF\MCj03185060000[1]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882" y="2808674"/>
              <a:ext cx="907085" cy="591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4" descr="C:\Documents and Settings\김우영\Local Settings\Temporary Internet Files\Content.IE5\CTKGDWGV\MCj02337480000[1]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4986" y="2571744"/>
              <a:ext cx="570149" cy="333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" name="TextBox 42"/>
          <p:cNvSpPr txBox="1">
            <a:spLocks noChangeArrowheads="1"/>
          </p:cNvSpPr>
          <p:nvPr/>
        </p:nvSpPr>
        <p:spPr bwMode="auto">
          <a:xfrm>
            <a:off x="461735" y="3545202"/>
            <a:ext cx="11416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4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공사비 부족</a:t>
            </a:r>
            <a:endParaRPr lang="ko-KR" altLang="en-US" sz="1400" dirty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4" name="오른쪽 화살표 23"/>
          <p:cNvSpPr/>
          <p:nvPr/>
        </p:nvSpPr>
        <p:spPr bwMode="auto">
          <a:xfrm>
            <a:off x="2724065" y="4196281"/>
            <a:ext cx="3738508" cy="390205"/>
          </a:xfrm>
          <a:prstGeom prst="rightArrow">
            <a:avLst>
              <a:gd name="adj1" fmla="val 70738"/>
              <a:gd name="adj2" fmla="val 4324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400" b="1" dirty="0" smtClean="0"/>
              <a:t> 외국인 근로자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미숙련공  활용</a:t>
            </a:r>
            <a:endParaRPr lang="ko-KR" altLang="en-US" sz="1400" b="1" dirty="0"/>
          </a:p>
        </p:txBody>
      </p:sp>
      <p:sp>
        <p:nvSpPr>
          <p:cNvPr id="32" name="TextBox 39"/>
          <p:cNvSpPr txBox="1">
            <a:spLocks noChangeArrowheads="1"/>
          </p:cNvSpPr>
          <p:nvPr/>
        </p:nvSpPr>
        <p:spPr bwMode="auto">
          <a:xfrm>
            <a:off x="500770" y="1231602"/>
            <a:ext cx="104879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4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설계 부실</a:t>
            </a:r>
            <a:endParaRPr lang="ko-KR" altLang="en-US" sz="1400" dirty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3" name="오른쪽 화살표 32"/>
          <p:cNvSpPr/>
          <p:nvPr/>
        </p:nvSpPr>
        <p:spPr bwMode="auto">
          <a:xfrm>
            <a:off x="2705701" y="1385490"/>
            <a:ext cx="3756873" cy="379960"/>
          </a:xfrm>
          <a:prstGeom prst="rightArrow">
            <a:avLst>
              <a:gd name="adj1" fmla="val 77448"/>
              <a:gd name="adj2" fmla="val 46569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400" b="1" dirty="0" smtClean="0"/>
              <a:t> 현장 여건의 고려 미흡</a:t>
            </a:r>
            <a:r>
              <a:rPr lang="en-US" altLang="ko-KR" sz="1400" b="1" dirty="0" smtClean="0"/>
              <a:t>(Constructability)</a:t>
            </a:r>
            <a:r>
              <a:rPr lang="ko-KR" altLang="en-US" sz="1400" b="1" dirty="0" smtClean="0"/>
              <a:t> </a:t>
            </a:r>
            <a:endParaRPr lang="ko-KR" altLang="en-US" sz="1400" b="1" dirty="0"/>
          </a:p>
        </p:txBody>
      </p:sp>
      <p:sp>
        <p:nvSpPr>
          <p:cNvPr id="37" name="TextBox 43"/>
          <p:cNvSpPr txBox="1">
            <a:spLocks noChangeArrowheads="1"/>
          </p:cNvSpPr>
          <p:nvPr/>
        </p:nvSpPr>
        <p:spPr bwMode="auto">
          <a:xfrm>
            <a:off x="417118" y="4981490"/>
            <a:ext cx="13805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4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공사 기간 부족</a:t>
            </a:r>
            <a:endParaRPr lang="ko-KR" altLang="en-US" sz="1400" dirty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9" name="오른쪽 화살표 38"/>
          <p:cNvSpPr/>
          <p:nvPr/>
        </p:nvSpPr>
        <p:spPr bwMode="auto">
          <a:xfrm>
            <a:off x="2724065" y="5357944"/>
            <a:ext cx="3738508" cy="323882"/>
          </a:xfrm>
          <a:prstGeom prst="rightArrow">
            <a:avLst>
              <a:gd name="adj1" fmla="val 75744"/>
              <a:gd name="adj2" fmla="val 5535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ko-KR" altLang="en-US" sz="1400" b="1" dirty="0" smtClean="0"/>
              <a:t> 돌관 시공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악천후에도 무리한 시공 강행</a:t>
            </a:r>
            <a:endParaRPr lang="ko-KR" altLang="en-US" sz="1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451" y="3680786"/>
            <a:ext cx="1989609" cy="2357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오른쪽 화살표 45"/>
          <p:cNvSpPr/>
          <p:nvPr/>
        </p:nvSpPr>
        <p:spPr bwMode="auto">
          <a:xfrm>
            <a:off x="2724065" y="3818924"/>
            <a:ext cx="3738508" cy="377357"/>
          </a:xfrm>
          <a:prstGeom prst="rightArrow">
            <a:avLst>
              <a:gd name="adj1" fmla="val 69776"/>
              <a:gd name="adj2" fmla="val 46038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400" b="1" dirty="0" smtClean="0"/>
              <a:t> 저가 하도급</a:t>
            </a:r>
            <a:endParaRPr lang="ko-KR" altLang="en-US" sz="1400" b="1" dirty="0"/>
          </a:p>
        </p:txBody>
      </p:sp>
      <p:sp>
        <p:nvSpPr>
          <p:cNvPr id="47" name="오른쪽 화살표 46"/>
          <p:cNvSpPr/>
          <p:nvPr/>
        </p:nvSpPr>
        <p:spPr bwMode="auto">
          <a:xfrm>
            <a:off x="2724064" y="3429000"/>
            <a:ext cx="3738509" cy="389924"/>
          </a:xfrm>
          <a:prstGeom prst="rightArrow">
            <a:avLst>
              <a:gd name="adj1" fmla="val 73596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400" b="1" dirty="0" smtClean="0"/>
              <a:t> 저가 자재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장비</a:t>
            </a:r>
            <a:endParaRPr lang="ko-KR" altLang="en-US" sz="1400" b="1" dirty="0"/>
          </a:p>
        </p:txBody>
      </p:sp>
      <p:sp>
        <p:nvSpPr>
          <p:cNvPr id="48" name="오른쪽 화살표 47"/>
          <p:cNvSpPr/>
          <p:nvPr/>
        </p:nvSpPr>
        <p:spPr bwMode="auto">
          <a:xfrm>
            <a:off x="2705701" y="2832371"/>
            <a:ext cx="3756874" cy="380960"/>
          </a:xfrm>
          <a:prstGeom prst="rightArrow">
            <a:avLst>
              <a:gd name="adj1" fmla="val 76982"/>
              <a:gd name="adj2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400" b="1" dirty="0" smtClean="0"/>
              <a:t> 공사중단</a:t>
            </a:r>
            <a:r>
              <a:rPr lang="en-US" altLang="ko-KR" sz="1400" b="1" dirty="0" smtClean="0"/>
              <a:t>,  </a:t>
            </a:r>
            <a:r>
              <a:rPr lang="ko-KR" altLang="en-US" sz="1400" b="1" dirty="0" smtClean="0"/>
              <a:t>임금체불</a:t>
            </a:r>
            <a:r>
              <a:rPr lang="en-US" altLang="ko-KR" sz="1400" b="1" dirty="0" smtClean="0"/>
              <a:t>,  </a:t>
            </a:r>
            <a:r>
              <a:rPr lang="ko-KR" altLang="en-US" sz="1400" b="1" dirty="0" smtClean="0"/>
              <a:t>공기지연 등</a:t>
            </a:r>
            <a:endParaRPr lang="ko-KR" altLang="en-US" sz="1400" b="1" dirty="0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300825"/>
            <a:ext cx="1985117" cy="228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오른쪽 화살표 29"/>
          <p:cNvSpPr/>
          <p:nvPr/>
        </p:nvSpPr>
        <p:spPr bwMode="auto">
          <a:xfrm>
            <a:off x="2724065" y="4615548"/>
            <a:ext cx="3738508" cy="318011"/>
          </a:xfrm>
          <a:prstGeom prst="rightArrow">
            <a:avLst>
              <a:gd name="adj1" fmla="val 75111"/>
              <a:gd name="adj2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400" b="1" dirty="0" smtClean="0"/>
              <a:t> 안전관리비 미흡</a:t>
            </a:r>
            <a:endParaRPr lang="ko-KR" altLang="en-US" sz="1400" b="1" dirty="0"/>
          </a:p>
        </p:txBody>
      </p:sp>
      <p:sp>
        <p:nvSpPr>
          <p:cNvPr id="31" name="오른쪽 화살표 30"/>
          <p:cNvSpPr/>
          <p:nvPr/>
        </p:nvSpPr>
        <p:spPr bwMode="auto">
          <a:xfrm>
            <a:off x="2695131" y="1809848"/>
            <a:ext cx="3767444" cy="352231"/>
          </a:xfrm>
          <a:prstGeom prst="rightArrow">
            <a:avLst>
              <a:gd name="adj1" fmla="val 74771"/>
              <a:gd name="adj2" fmla="val 50000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400" b="1" dirty="0" smtClean="0"/>
              <a:t> 설계기간의 부족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설계 대가의 미흡 </a:t>
            </a:r>
            <a:endParaRPr lang="ko-KR" altLang="en-US" sz="1400" b="1" dirty="0"/>
          </a:p>
        </p:txBody>
      </p:sp>
      <p:graphicFrame>
        <p:nvGraphicFramePr>
          <p:cNvPr id="2" name="개체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521776"/>
              </p:ext>
            </p:extLst>
          </p:nvPr>
        </p:nvGraphicFramePr>
        <p:xfrm>
          <a:off x="1668162" y="5209326"/>
          <a:ext cx="957617" cy="883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Clip" r:id="rId8" imgW="2426329" imgH="1889156" progId="MS_ClipArt_Gallery.5">
                  <p:embed/>
                </p:oleObj>
              </mc:Choice>
              <mc:Fallback>
                <p:oleObj name="Clip" r:id="rId8" imgW="2426329" imgH="1889156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8162" y="5209326"/>
                        <a:ext cx="957617" cy="8839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5" y="1561397"/>
            <a:ext cx="1047403" cy="49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2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65" y="5357944"/>
            <a:ext cx="753126" cy="663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24" descr="MCj03391540000[1]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01" y="4066723"/>
            <a:ext cx="675253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62" y="2469857"/>
            <a:ext cx="1312166" cy="843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40"/>
          <p:cNvSpPr txBox="1">
            <a:spLocks noChangeArrowheads="1"/>
          </p:cNvSpPr>
          <p:nvPr/>
        </p:nvSpPr>
        <p:spPr bwMode="auto">
          <a:xfrm>
            <a:off x="461735" y="2162080"/>
            <a:ext cx="156004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4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부적격한 </a:t>
            </a:r>
            <a:r>
              <a:rPr lang="ko-KR" altLang="en-US" sz="1400" dirty="0" err="1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시공사</a:t>
            </a:r>
            <a:r>
              <a:rPr lang="ko-KR" altLang="en-US" sz="14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endParaRPr lang="ko-KR" altLang="en-US" sz="1400" dirty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80" y="1491221"/>
            <a:ext cx="820307" cy="56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922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Line 2"/>
          <p:cNvSpPr>
            <a:spLocks noChangeShapeType="1"/>
          </p:cNvSpPr>
          <p:nvPr/>
        </p:nvSpPr>
        <p:spPr bwMode="auto">
          <a:xfrm>
            <a:off x="1087438" y="639763"/>
            <a:ext cx="0" cy="0"/>
          </a:xfrm>
          <a:prstGeom prst="line">
            <a:avLst/>
          </a:prstGeom>
          <a:noFill/>
          <a:ln w="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2771" name="Line 6"/>
          <p:cNvSpPr>
            <a:spLocks noChangeShapeType="1"/>
          </p:cNvSpPr>
          <p:nvPr/>
        </p:nvSpPr>
        <p:spPr bwMode="auto">
          <a:xfrm>
            <a:off x="1028700" y="2546350"/>
            <a:ext cx="0" cy="0"/>
          </a:xfrm>
          <a:prstGeom prst="line">
            <a:avLst/>
          </a:prstGeom>
          <a:noFill/>
          <a:ln w="9525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2772" name="Line 7"/>
          <p:cNvSpPr>
            <a:spLocks noChangeShapeType="1"/>
          </p:cNvSpPr>
          <p:nvPr/>
        </p:nvSpPr>
        <p:spPr bwMode="auto">
          <a:xfrm>
            <a:off x="1071563" y="2546350"/>
            <a:ext cx="0" cy="0"/>
          </a:xfrm>
          <a:prstGeom prst="line">
            <a:avLst/>
          </a:prstGeom>
          <a:noFill/>
          <a:ln w="9525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2773" name="Line 8"/>
          <p:cNvSpPr>
            <a:spLocks noChangeShapeType="1"/>
          </p:cNvSpPr>
          <p:nvPr/>
        </p:nvSpPr>
        <p:spPr bwMode="auto">
          <a:xfrm>
            <a:off x="1071563" y="3062288"/>
            <a:ext cx="0" cy="0"/>
          </a:xfrm>
          <a:prstGeom prst="line">
            <a:avLst/>
          </a:prstGeom>
          <a:noFill/>
          <a:ln w="9525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2774" name="Line 9"/>
          <p:cNvSpPr>
            <a:spLocks noChangeShapeType="1"/>
          </p:cNvSpPr>
          <p:nvPr/>
        </p:nvSpPr>
        <p:spPr bwMode="auto">
          <a:xfrm>
            <a:off x="2632075" y="3225800"/>
            <a:ext cx="0" cy="0"/>
          </a:xfrm>
          <a:prstGeom prst="line">
            <a:avLst/>
          </a:prstGeom>
          <a:noFill/>
          <a:ln w="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pic>
        <p:nvPicPr>
          <p:cNvPr id="32776" name="_x202720672" descr="EMB000009902e9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96654"/>
            <a:ext cx="7888622" cy="2471196"/>
          </a:xfrm>
          <a:prstGeom prst="rect">
            <a:avLst/>
          </a:prstGeom>
          <a:solidFill>
            <a:schemeClr val="accent5"/>
          </a:solidFill>
          <a:ln>
            <a:noFill/>
          </a:ln>
          <a:extLst/>
        </p:spPr>
      </p:pic>
      <p:sp>
        <p:nvSpPr>
          <p:cNvPr id="2" name="직사각형 1"/>
          <p:cNvSpPr/>
          <p:nvPr/>
        </p:nvSpPr>
        <p:spPr>
          <a:xfrm>
            <a:off x="3793601" y="6005490"/>
            <a:ext cx="4666831" cy="330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ko-KR" altLang="en-US" dirty="0" smtClean="0">
                <a:solidFill>
                  <a:srgbClr val="FF66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시공 과정에서 설계변경의 주요 원인으로 작용</a:t>
            </a:r>
            <a:endParaRPr lang="ko-KR" altLang="en-US" dirty="0">
              <a:solidFill>
                <a:srgbClr val="FF66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6" name="Picture 3" descr="ScreenHunter_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50" y="3882907"/>
            <a:ext cx="360363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751713" y="3962386"/>
            <a:ext cx="3888432" cy="330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ko-KR" altLang="en-US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설계 </a:t>
            </a:r>
            <a:r>
              <a:rPr lang="en-US" altLang="ko-KR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 </a:t>
            </a:r>
            <a:r>
              <a:rPr lang="ko-KR" altLang="en-US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엔지니어링과 시공 </a:t>
            </a:r>
            <a:r>
              <a:rPr lang="ko-KR" altLang="en-US" dirty="0" err="1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업역</a:t>
            </a:r>
            <a:r>
              <a:rPr lang="ko-KR" altLang="en-US" dirty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분리 </a:t>
            </a:r>
            <a:endParaRPr lang="en-US" altLang="ko-KR" dirty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750614" y="4298831"/>
            <a:ext cx="6554910" cy="330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ko-KR" altLang="en-US" dirty="0">
                <a:solidFill>
                  <a:schemeClr val="accent4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시공 과정에서 생성된 정보가 설계에 </a:t>
            </a:r>
            <a:r>
              <a:rPr lang="ko-KR" altLang="en-US" dirty="0" err="1">
                <a:solidFill>
                  <a:schemeClr val="accent4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환류</a:t>
            </a:r>
            <a:r>
              <a:rPr lang="en-US" altLang="ko-KR" dirty="0">
                <a:solidFill>
                  <a:schemeClr val="accent4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(feedback)</a:t>
            </a:r>
            <a:r>
              <a:rPr lang="ko-KR" altLang="en-US" dirty="0">
                <a:solidFill>
                  <a:schemeClr val="accent4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되기 어려움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2076393" y="5013176"/>
            <a:ext cx="5760641" cy="634020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ko-KR" altLang="en-US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현장 여건 및 </a:t>
            </a:r>
            <a:r>
              <a:rPr lang="ko-KR" altLang="en-US" dirty="0" err="1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시공성</a:t>
            </a:r>
            <a:r>
              <a:rPr lang="en-US" altLang="ko-KR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(constructability)</a:t>
            </a:r>
            <a:r>
              <a:rPr lang="ko-KR" altLang="en-US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을 </a:t>
            </a:r>
            <a:r>
              <a:rPr lang="ko-KR" altLang="en-US" dirty="0" err="1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미고려한</a:t>
            </a:r>
            <a:r>
              <a:rPr lang="ko-KR" altLang="en-US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 설계</a:t>
            </a:r>
            <a:r>
              <a:rPr lang="en-US" altLang="ko-KR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, </a:t>
            </a:r>
            <a:r>
              <a:rPr lang="ko-KR" altLang="en-US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혹은 설계 단계에서 신기술</a:t>
            </a:r>
            <a:r>
              <a:rPr lang="en-US" altLang="ko-KR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, </a:t>
            </a:r>
            <a:r>
              <a:rPr lang="ko-KR" altLang="en-US" dirty="0" err="1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신공법</a:t>
            </a:r>
            <a:r>
              <a:rPr lang="en-US" altLang="ko-KR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, </a:t>
            </a:r>
            <a:r>
              <a:rPr lang="ko-KR" altLang="en-US" dirty="0" err="1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신자재</a:t>
            </a:r>
            <a:r>
              <a:rPr lang="ko-KR" altLang="en-US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 등의 </a:t>
            </a:r>
            <a:r>
              <a:rPr lang="ko-KR" altLang="en-US" dirty="0" err="1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미적용</a:t>
            </a:r>
            <a:r>
              <a:rPr lang="ko-KR" altLang="en-US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 </a:t>
            </a:r>
            <a:endParaRPr lang="en-US" altLang="ko-KR" dirty="0">
              <a:latin typeface="HY견고딕" panose="02030600000101010101" pitchFamily="18" charset="-127"/>
              <a:ea typeface="문체부 제목 돋음체" panose="020B0609000101010101" pitchFamily="49" charset="-127"/>
            </a:endParaRPr>
          </a:p>
        </p:txBody>
      </p:sp>
      <p:sp>
        <p:nvSpPr>
          <p:cNvPr id="28" name="이등변 삼각형 58"/>
          <p:cNvSpPr>
            <a:spLocks noChangeArrowheads="1"/>
          </p:cNvSpPr>
          <p:nvPr/>
        </p:nvSpPr>
        <p:spPr bwMode="auto">
          <a:xfrm rot="10800000">
            <a:off x="2032910" y="4629243"/>
            <a:ext cx="4088277" cy="265322"/>
          </a:xfrm>
          <a:prstGeom prst="triangle">
            <a:avLst>
              <a:gd name="adj" fmla="val 50000"/>
            </a:avLst>
          </a:prstGeom>
          <a:gradFill flip="none" rotWithShape="1">
            <a:gsLst>
              <a:gs pos="0">
                <a:srgbClr val="0070C0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xtLst/>
        </p:spPr>
        <p:txBody>
          <a:bodyPr bIns="0"/>
          <a:lstStyle/>
          <a:p>
            <a:pPr latinLnBrk="0">
              <a:buSzPct val="120000"/>
            </a:pPr>
            <a:endParaRPr kumimoji="0" lang="ko-KR" altLang="en-US" sz="1600"/>
          </a:p>
        </p:txBody>
      </p:sp>
      <p:sp>
        <p:nvSpPr>
          <p:cNvPr id="29" name="이등변 삼각형 58"/>
          <p:cNvSpPr>
            <a:spLocks noChangeArrowheads="1"/>
          </p:cNvSpPr>
          <p:nvPr/>
        </p:nvSpPr>
        <p:spPr bwMode="auto">
          <a:xfrm rot="10800000">
            <a:off x="3793602" y="5725894"/>
            <a:ext cx="4088277" cy="265322"/>
          </a:xfrm>
          <a:prstGeom prst="triangle">
            <a:avLst>
              <a:gd name="adj" fmla="val 50000"/>
            </a:avLst>
          </a:prstGeom>
          <a:gradFill flip="none" rotWithShape="1">
            <a:gsLst>
              <a:gs pos="0">
                <a:srgbClr val="0070C0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xtLst/>
        </p:spPr>
        <p:txBody>
          <a:bodyPr bIns="0"/>
          <a:lstStyle/>
          <a:p>
            <a:pPr latinLnBrk="0">
              <a:buSzPct val="120000"/>
            </a:pPr>
            <a:endParaRPr kumimoji="0" lang="ko-KR" altLang="en-US" sz="1600"/>
          </a:p>
        </p:txBody>
      </p:sp>
      <p:sp>
        <p:nvSpPr>
          <p:cNvPr id="30" name="TextBox 3"/>
          <p:cNvSpPr txBox="1">
            <a:spLocks noChangeArrowheads="1"/>
          </p:cNvSpPr>
          <p:nvPr/>
        </p:nvSpPr>
        <p:spPr bwMode="auto">
          <a:xfrm>
            <a:off x="1040854" y="245251"/>
            <a:ext cx="71337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1pPr>
            <a:lvl2pPr marL="742950" indent="-28575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2pPr>
            <a:lvl3pPr marL="1143000" indent="-22860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3pPr>
            <a:lvl4pPr marL="1600200" indent="-22860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4pPr>
            <a:lvl5pPr marL="2057400" indent="-22860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9pPr>
          </a:lstStyle>
          <a:p>
            <a:pPr algn="ctr" eaLnBrk="1" hangingPunct="1"/>
            <a:r>
              <a:rPr lang="ko-KR" altLang="en-US" sz="24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설계 부실 </a:t>
            </a:r>
            <a:r>
              <a:rPr lang="en-US" altLang="ko-KR" sz="24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24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부실 시공의 근본 원인</a:t>
            </a:r>
            <a:endParaRPr lang="en-US" altLang="ko-KR" sz="2400" dirty="0">
              <a:solidFill>
                <a:srgbClr val="00B0F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29019" y="973664"/>
            <a:ext cx="7443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공공사업의 부실은 </a:t>
            </a:r>
            <a:r>
              <a:rPr lang="en-US" altLang="ko-KR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40%</a:t>
            </a:r>
            <a:r>
              <a:rPr lang="ko-KR" altLang="en-US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가 설계의 부실에 기인</a:t>
            </a:r>
            <a:r>
              <a:rPr lang="en-US" altLang="ko-KR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감사원 감사 결과</a:t>
            </a:r>
            <a:r>
              <a:rPr lang="en-US" altLang="ko-KR" dirty="0">
                <a:solidFill>
                  <a:srgbClr val="C0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</p:txBody>
      </p:sp>
      <p:pic>
        <p:nvPicPr>
          <p:cNvPr id="31" name="Picture 3" descr="ScreenHunter_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50" y="973664"/>
            <a:ext cx="360363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65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직사각형 1"/>
          <p:cNvSpPr>
            <a:spLocks noChangeArrowheads="1"/>
          </p:cNvSpPr>
          <p:nvPr/>
        </p:nvSpPr>
        <p:spPr bwMode="auto">
          <a:xfrm>
            <a:off x="644898" y="1550989"/>
            <a:ext cx="3651744" cy="4617554"/>
          </a:xfrm>
          <a:prstGeom prst="rect">
            <a:avLst/>
          </a:prstGeom>
          <a:pattFill prst="dkUpDiag">
            <a:fgClr>
              <a:srgbClr val="FFCC00"/>
            </a:fgClr>
            <a:bgClr>
              <a:srgbClr val="FFFF99"/>
            </a:bgClr>
          </a:pattFill>
          <a:ln w="38100" algn="ctr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marL="185738" indent="-185738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endParaRPr lang="ko-KR" altLang="en-US" b="1">
              <a:ea typeface="HY울릉도M" pitchFamily="18" charset="-127"/>
            </a:endParaRPr>
          </a:p>
        </p:txBody>
      </p:sp>
      <p:sp>
        <p:nvSpPr>
          <p:cNvPr id="30723" name="Line 2"/>
          <p:cNvSpPr>
            <a:spLocks noChangeShapeType="1"/>
          </p:cNvSpPr>
          <p:nvPr/>
        </p:nvSpPr>
        <p:spPr bwMode="auto">
          <a:xfrm>
            <a:off x="1087438" y="639763"/>
            <a:ext cx="0" cy="0"/>
          </a:xfrm>
          <a:prstGeom prst="line">
            <a:avLst/>
          </a:prstGeom>
          <a:noFill/>
          <a:ln w="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-625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endParaRPr lang="ko-KR" altLang="en-US">
              <a:ea typeface="HY울릉도M" pitchFamily="18" charset="-127"/>
            </a:endParaRPr>
          </a:p>
        </p:txBody>
      </p:sp>
      <p:sp>
        <p:nvSpPr>
          <p:cNvPr id="30725" name="TextBox 41"/>
          <p:cNvSpPr txBox="1">
            <a:spLocks noChangeArrowheads="1"/>
          </p:cNvSpPr>
          <p:nvPr/>
        </p:nvSpPr>
        <p:spPr bwMode="auto">
          <a:xfrm>
            <a:off x="880571" y="5517232"/>
            <a:ext cx="3180398" cy="530629"/>
          </a:xfrm>
          <a:prstGeom prst="rect">
            <a:avLst/>
          </a:prstGeom>
          <a:solidFill>
            <a:srgbClr val="002060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1pPr>
            <a:lvl2pPr marL="742950" indent="-28575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2pPr>
            <a:lvl3pPr marL="1143000" indent="-22860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3pPr>
            <a:lvl4pPr marL="1600200" indent="-22860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4pPr>
            <a:lvl5pPr marL="2057400" indent="-22860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ko-KR" altLang="en-US" sz="12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  그 </a:t>
            </a:r>
            <a:r>
              <a:rPr lang="ko-KR" altLang="en-US" sz="12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결과</a:t>
            </a:r>
            <a:r>
              <a:rPr lang="en-US" altLang="ko-KR" sz="12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endParaRPr lang="en-US" altLang="ko-KR" sz="120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eaLnBrk="1" hangingPunct="1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80000"/>
              <a:buFont typeface="Wingdings" pitchFamily="2" charset="2"/>
              <a:buNone/>
            </a:pPr>
            <a:r>
              <a:rPr lang="ko-KR" altLang="en-US" sz="12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공공공사 평균 입찰경쟁률 </a:t>
            </a:r>
            <a:r>
              <a:rPr lang="en-US" altLang="ko-KR" sz="12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1/200 </a:t>
            </a:r>
            <a:r>
              <a:rPr lang="ko-KR" altLang="en-US" sz="12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상회</a:t>
            </a:r>
            <a:endParaRPr lang="en-US" altLang="ko-KR" sz="12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8" name="직사각형 1"/>
          <p:cNvSpPr>
            <a:spLocks noChangeArrowheads="1"/>
          </p:cNvSpPr>
          <p:nvPr/>
        </p:nvSpPr>
        <p:spPr bwMode="auto">
          <a:xfrm>
            <a:off x="4602955" y="3356992"/>
            <a:ext cx="3961608" cy="56454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noFill/>
            <a:miter lim="800000"/>
            <a:headEnd/>
            <a:tailEnd/>
          </a:ln>
          <a:extLst/>
        </p:spPr>
        <p:txBody>
          <a:bodyPr anchor="ctr"/>
          <a:lstStyle/>
          <a:p>
            <a:pPr marL="176213" indent="-176213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ct val="80000"/>
              <a:buFont typeface="Wingdings" pitchFamily="2" charset="2"/>
              <a:buChar char="l"/>
              <a:defRPr/>
            </a:pPr>
            <a:r>
              <a:rPr lang="ko-KR" altLang="en-US" sz="1400" dirty="0">
                <a:latin typeface="휴먼고딕" pitchFamily="2" charset="-127"/>
                <a:ea typeface="휴먼고딕" pitchFamily="2" charset="-127"/>
              </a:rPr>
              <a:t>건설폐기물 처리 평균 운반 거리 </a:t>
            </a:r>
            <a:r>
              <a:rPr lang="en-US" altLang="ko-KR" sz="1400" dirty="0">
                <a:latin typeface="휴먼고딕" pitchFamily="2" charset="-127"/>
                <a:ea typeface="휴먼고딕" pitchFamily="2" charset="-127"/>
              </a:rPr>
              <a:t>: 65km </a:t>
            </a:r>
            <a:endParaRPr lang="en-US" altLang="ko-KR" sz="1400" dirty="0" smtClean="0">
              <a:latin typeface="휴먼고딕" pitchFamily="2" charset="-127"/>
              <a:ea typeface="휴먼고딕" pitchFamily="2" charset="-127"/>
            </a:endParaRPr>
          </a:p>
          <a:p>
            <a:pPr>
              <a:spcBef>
                <a:spcPts val="300"/>
              </a:spcBef>
              <a:spcAft>
                <a:spcPts val="600"/>
              </a:spcAft>
              <a:buClr>
                <a:srgbClr val="FF9900"/>
              </a:buClr>
              <a:buSzPct val="80000"/>
              <a:defRPr/>
            </a:pPr>
            <a:r>
              <a:rPr lang="en-US" altLang="ko-KR" sz="14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 (</a:t>
            </a:r>
            <a:r>
              <a:rPr lang="en-US" altLang="ko-KR" sz="1400" dirty="0">
                <a:latin typeface="휴먼고딕" pitchFamily="2" charset="-127"/>
                <a:ea typeface="휴먼고딕" pitchFamily="2" charset="-127"/>
              </a:rPr>
              <a:t>12</a:t>
            </a:r>
            <a:r>
              <a:rPr lang="ko-KR" altLang="en-US" sz="1400" dirty="0">
                <a:latin typeface="휴먼고딕" pitchFamily="2" charset="-127"/>
                <a:ea typeface="휴먼고딕" pitchFamily="2" charset="-127"/>
              </a:rPr>
              <a:t>개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현장조사</a:t>
            </a:r>
            <a:r>
              <a:rPr lang="en-US" altLang="ko-KR" sz="14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1400" dirty="0">
                <a:latin typeface="휴먼고딕" pitchFamily="2" charset="-127"/>
                <a:ea typeface="휴먼고딕" pitchFamily="2" charset="-127"/>
              </a:rPr>
              <a:t>한국토지공사</a:t>
            </a:r>
            <a:r>
              <a:rPr lang="en-US" altLang="ko-KR" sz="14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2008)</a:t>
            </a:r>
            <a:endParaRPr lang="ko-KR" altLang="en-US" sz="1400" dirty="0">
              <a:latin typeface="휴먼고딕" pitchFamily="2" charset="-127"/>
              <a:ea typeface="휴먼고딕" pitchFamily="2" charset="-127"/>
            </a:endParaRPr>
          </a:p>
        </p:txBody>
      </p:sp>
      <p:grpSp>
        <p:nvGrpSpPr>
          <p:cNvPr id="30729" name="그룹 43"/>
          <p:cNvGrpSpPr>
            <a:grpSpLocks/>
          </p:cNvGrpSpPr>
          <p:nvPr/>
        </p:nvGrpSpPr>
        <p:grpSpPr bwMode="auto">
          <a:xfrm>
            <a:off x="787490" y="1084349"/>
            <a:ext cx="3533775" cy="4030663"/>
            <a:chOff x="4443836" y="928642"/>
            <a:chExt cx="4320480" cy="5431503"/>
          </a:xfrm>
        </p:grpSpPr>
        <p:sp>
          <p:nvSpPr>
            <p:cNvPr id="30739" name="직사각형 1"/>
            <p:cNvSpPr>
              <a:spLocks noChangeArrowheads="1"/>
            </p:cNvSpPr>
            <p:nvPr/>
          </p:nvSpPr>
          <p:spPr bwMode="auto">
            <a:xfrm>
              <a:off x="4443836" y="928642"/>
              <a:ext cx="4320480" cy="4560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ko-KR" altLang="en-US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endParaRPr>
            </a:p>
          </p:txBody>
        </p:sp>
        <p:grpSp>
          <p:nvGrpSpPr>
            <p:cNvPr id="30740" name="그룹 38"/>
            <p:cNvGrpSpPr>
              <a:grpSpLocks/>
            </p:cNvGrpSpPr>
            <p:nvPr/>
          </p:nvGrpSpPr>
          <p:grpSpPr bwMode="auto">
            <a:xfrm>
              <a:off x="4552983" y="1965194"/>
              <a:ext cx="3888432" cy="2327903"/>
              <a:chOff x="467544" y="1412775"/>
              <a:chExt cx="2324100" cy="2009007"/>
            </a:xfrm>
          </p:grpSpPr>
          <p:pic>
            <p:nvPicPr>
              <p:cNvPr id="30743" name="Picture 7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7544" y="1916832"/>
                <a:ext cx="2324100" cy="15049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744" name="타원형 설명선 36"/>
              <p:cNvSpPr>
                <a:spLocks noChangeArrowheads="1"/>
              </p:cNvSpPr>
              <p:nvPr/>
            </p:nvSpPr>
            <p:spPr bwMode="auto">
              <a:xfrm>
                <a:off x="1010989" y="1412775"/>
                <a:ext cx="1241474" cy="1008112"/>
              </a:xfrm>
              <a:prstGeom prst="wedgeEllipseCallout">
                <a:avLst>
                  <a:gd name="adj1" fmla="val -38972"/>
                  <a:gd name="adj2" fmla="val 62500"/>
                </a:avLst>
              </a:prstGeom>
              <a:solidFill>
                <a:schemeClr val="bg1"/>
              </a:solidFill>
              <a:ln w="12700" algn="ctr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lIns="0" tIns="46800" rIns="0" bIns="46800" anchor="ctr"/>
              <a:lstStyle/>
              <a:p>
                <a:pPr algn="ctr">
                  <a:spcBef>
                    <a:spcPts val="300"/>
                  </a:spcBef>
                </a:pPr>
                <a:r>
                  <a:rPr lang="ko-KR" altLang="en-US" sz="1200">
                    <a:ea typeface="HY울릉도M" pitchFamily="18" charset="-127"/>
                  </a:rPr>
                  <a:t>적자라도</a:t>
                </a:r>
                <a:endParaRPr lang="en-US" altLang="ko-KR" sz="1200">
                  <a:ea typeface="HY울릉도M" pitchFamily="18" charset="-127"/>
                </a:endParaRPr>
              </a:p>
              <a:p>
                <a:pPr algn="ctr">
                  <a:spcBef>
                    <a:spcPts val="300"/>
                  </a:spcBef>
                </a:pPr>
                <a:r>
                  <a:rPr lang="ko-KR" altLang="en-US" sz="1200">
                    <a:ea typeface="HY울릉도M" pitchFamily="18" charset="-127"/>
                  </a:rPr>
                  <a:t>공사만 수주하면</a:t>
                </a:r>
                <a:endParaRPr lang="en-US" altLang="ko-KR" sz="1200">
                  <a:ea typeface="HY울릉도M" pitchFamily="18" charset="-127"/>
                </a:endParaRPr>
              </a:p>
              <a:p>
                <a:pPr algn="ctr">
                  <a:spcBef>
                    <a:spcPts val="300"/>
                  </a:spcBef>
                </a:pPr>
                <a:r>
                  <a:rPr lang="ko-KR" altLang="en-US" sz="1200" smtClean="0">
                    <a:ea typeface="HY울릉도M" pitchFamily="18" charset="-127"/>
                  </a:rPr>
                  <a:t>되죠</a:t>
                </a:r>
                <a:r>
                  <a:rPr lang="en-US" altLang="ko-KR" sz="1200" smtClean="0">
                    <a:ea typeface="HY울릉도M" pitchFamily="18" charset="-127"/>
                  </a:rPr>
                  <a:t>??</a:t>
                </a:r>
                <a:endParaRPr lang="ko-KR" altLang="en-US" sz="1200">
                  <a:ea typeface="HY울릉도M" pitchFamily="18" charset="-127"/>
                </a:endParaRPr>
              </a:p>
            </p:txBody>
          </p:sp>
        </p:grpSp>
        <p:pic>
          <p:nvPicPr>
            <p:cNvPr id="30741" name="Picture 137" descr="Click To Downloa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2983" y="4509120"/>
              <a:ext cx="2036763" cy="185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42" name="타원형 설명선 36"/>
            <p:cNvSpPr>
              <a:spLocks noChangeArrowheads="1"/>
            </p:cNvSpPr>
            <p:nvPr/>
          </p:nvSpPr>
          <p:spPr bwMode="auto">
            <a:xfrm>
              <a:off x="6633720" y="4615430"/>
              <a:ext cx="1812351" cy="1196974"/>
            </a:xfrm>
            <a:prstGeom prst="wedgeEllipseCallout">
              <a:avLst>
                <a:gd name="adj1" fmla="val -50255"/>
                <a:gd name="adj2" fmla="val 39130"/>
              </a:avLst>
            </a:prstGeom>
            <a:solidFill>
              <a:schemeClr val="bg1"/>
            </a:solidFill>
            <a:ln w="12700" algn="ctr">
              <a:solidFill>
                <a:schemeClr val="accent2"/>
              </a:solidFill>
              <a:round/>
              <a:headEnd/>
              <a:tailEnd/>
            </a:ln>
          </p:spPr>
          <p:txBody>
            <a:bodyPr lIns="0" tIns="46800" rIns="0" bIns="46800" anchor="ctr"/>
            <a:lstStyle/>
            <a:p>
              <a:pPr algn="ctr">
                <a:spcBef>
                  <a:spcPct val="50000"/>
                </a:spcBef>
              </a:pPr>
              <a:r>
                <a:rPr lang="ko-KR" altLang="en-US" sz="1200" dirty="0" smtClean="0">
                  <a:ea typeface="HY울릉도M" pitchFamily="18" charset="-127"/>
                </a:rPr>
                <a:t>입찰 문턱을  높이면 </a:t>
              </a:r>
              <a:r>
                <a:rPr lang="ko-KR" altLang="en-US" sz="1200" dirty="0" smtClean="0"/>
                <a:t>불만이 많아요</a:t>
              </a:r>
              <a:r>
                <a:rPr lang="en-US" altLang="ko-KR" sz="1200" dirty="0">
                  <a:ea typeface="HY울릉도M" pitchFamily="18" charset="-127"/>
                </a:rPr>
                <a:t/>
              </a:r>
              <a:br>
                <a:rPr lang="en-US" altLang="ko-KR" sz="1200" dirty="0">
                  <a:ea typeface="HY울릉도M" pitchFamily="18" charset="-127"/>
                </a:rPr>
              </a:br>
              <a:r>
                <a:rPr lang="en-US" altLang="ko-KR" sz="1200" dirty="0">
                  <a:ea typeface="HY울릉도M" pitchFamily="18" charset="-127"/>
                </a:rPr>
                <a:t>(</a:t>
              </a:r>
              <a:r>
                <a:rPr lang="ko-KR" altLang="en-US" sz="1200" dirty="0">
                  <a:ea typeface="HY울릉도M" pitchFamily="18" charset="-127"/>
                </a:rPr>
                <a:t>발주기관</a:t>
              </a:r>
              <a:r>
                <a:rPr lang="en-US" altLang="ko-KR" sz="1200" dirty="0">
                  <a:ea typeface="HY울릉도M" pitchFamily="18" charset="-127"/>
                </a:rPr>
                <a:t>)</a:t>
              </a:r>
            </a:p>
          </p:txBody>
        </p:sp>
      </p:grp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644898" y="1216494"/>
            <a:ext cx="3651744" cy="570260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/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공공공사 </a:t>
            </a:r>
            <a:r>
              <a:rPr lang="ko-KR" altLang="en-US" sz="140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입찰에서 </a:t>
            </a:r>
            <a:r>
              <a:rPr lang="ko-KR" altLang="en-US" sz="1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본인</a:t>
            </a:r>
            <a:r>
              <a:rPr lang="en-US" altLang="ko-KR" sz="1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sz="1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대리인 문제</a:t>
            </a:r>
            <a:r>
              <a:rPr lang="en-US" altLang="ko-KR" sz="1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/>
            </a:r>
            <a:br>
              <a:rPr lang="en-US" altLang="ko-KR" sz="1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1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(Principal-Agent Problem)</a:t>
            </a:r>
          </a:p>
        </p:txBody>
      </p:sp>
      <p:sp>
        <p:nvSpPr>
          <p:cNvPr id="30732" name="이등변 삼각형 58"/>
          <p:cNvSpPr>
            <a:spLocks noChangeArrowheads="1"/>
          </p:cNvSpPr>
          <p:nvPr/>
        </p:nvSpPr>
        <p:spPr bwMode="auto">
          <a:xfrm rot="10800000">
            <a:off x="650014" y="5188324"/>
            <a:ext cx="3692525" cy="265113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0070C0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/>
          <a:lstStyle/>
          <a:p>
            <a:pPr latinLnBrk="0">
              <a:spcBef>
                <a:spcPct val="50000"/>
              </a:spcBef>
              <a:buSzPct val="120000"/>
            </a:pPr>
            <a:endParaRPr kumimoji="0" lang="ko-KR" altLang="en-US">
              <a:ea typeface="HY울릉도M" pitchFamily="18" charset="-127"/>
            </a:endParaRPr>
          </a:p>
        </p:txBody>
      </p:sp>
      <p:sp>
        <p:nvSpPr>
          <p:cNvPr id="26" name="TextBox 3"/>
          <p:cNvSpPr txBox="1">
            <a:spLocks noChangeArrowheads="1"/>
          </p:cNvSpPr>
          <p:nvPr/>
        </p:nvSpPr>
        <p:spPr bwMode="auto">
          <a:xfrm>
            <a:off x="1194038" y="260648"/>
            <a:ext cx="68405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1pPr>
            <a:lvl2pPr marL="742950" indent="-28575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2pPr>
            <a:lvl3pPr marL="1143000" indent="-22860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3pPr>
            <a:lvl4pPr marL="1600200" indent="-22860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4pPr>
            <a:lvl5pPr marL="2057400" indent="-22860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9pPr>
          </a:lstStyle>
          <a:p>
            <a:pPr algn="ctr" eaLnBrk="1" hangingPunct="1"/>
            <a:r>
              <a:rPr lang="ko-KR" altLang="en-US" sz="2400" dirty="0" err="1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시공사</a:t>
            </a:r>
            <a:r>
              <a:rPr lang="ko-KR" altLang="en-US" sz="24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4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– </a:t>
            </a:r>
            <a:r>
              <a:rPr lang="ko-KR" altLang="en-US" sz="24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입찰 단계 </a:t>
            </a:r>
            <a:r>
              <a:rPr lang="en-US" altLang="ko-KR" sz="24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Screening </a:t>
            </a:r>
            <a:r>
              <a:rPr lang="ko-KR" altLang="en-US" sz="24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강화</a:t>
            </a:r>
            <a:endParaRPr lang="en-US" altLang="ko-KR" sz="2400" dirty="0">
              <a:solidFill>
                <a:srgbClr val="00B0F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0" name="직사각형 2"/>
          <p:cNvSpPr>
            <a:spLocks noChangeArrowheads="1"/>
          </p:cNvSpPr>
          <p:nvPr/>
        </p:nvSpPr>
        <p:spPr bwMode="auto">
          <a:xfrm>
            <a:off x="4523135" y="2949840"/>
            <a:ext cx="3264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건설폐기물 처리용역 입찰의 사례</a:t>
            </a:r>
            <a:endParaRPr lang="ko-KR" altLang="en-US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 bwMode="auto">
          <a:xfrm>
            <a:off x="4559300" y="1216494"/>
            <a:ext cx="4005263" cy="1608336"/>
          </a:xfrm>
          <a:prstGeom prst="roundRect">
            <a:avLst/>
          </a:prstGeom>
          <a:pattFill prst="dkUpDiag">
            <a:fgClr>
              <a:srgbClr val="FFCC00"/>
            </a:fgClr>
            <a:bgClr>
              <a:srgbClr val="FFFF99"/>
            </a:bgClr>
          </a:patt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defRPr/>
            </a:pPr>
            <a:r>
              <a:rPr lang="ko-KR" altLang="en-US" dirty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  <a:cs typeface="휴먼명조,한컴돋움"/>
              </a:rPr>
              <a:t>외국의 사례</a:t>
            </a:r>
            <a:endParaRPr lang="en-US" altLang="ko-KR" dirty="0">
              <a:solidFill>
                <a:srgbClr val="FF6600"/>
              </a:solidFill>
              <a:latin typeface="HY견고딕" pitchFamily="18" charset="-127"/>
              <a:ea typeface="HY견고딕" pitchFamily="18" charset="-127"/>
              <a:cs typeface="휴먼명조,한컴돋움"/>
            </a:endParaRPr>
          </a:p>
          <a:p>
            <a:pPr>
              <a:spcBef>
                <a:spcPts val="0"/>
              </a:spcBef>
              <a:defRPr/>
            </a:pPr>
            <a:endParaRPr lang="en-US" altLang="ko-KR" sz="1000" dirty="0">
              <a:solidFill>
                <a:srgbClr val="FF6600"/>
              </a:solidFill>
              <a:latin typeface="HY견고딕" pitchFamily="18" charset="-127"/>
              <a:ea typeface="HY견고딕" pitchFamily="18" charset="-127"/>
              <a:cs typeface="휴먼명조,한컴돋움"/>
            </a:endParaRPr>
          </a:p>
          <a:p>
            <a:pPr marL="180975" indent="-180975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ko-KR" altLang="en-US" dirty="0" smtClean="0">
                <a:solidFill>
                  <a:srgbClr val="002060"/>
                </a:solidFill>
                <a:latin typeface="휴먼고딕" pitchFamily="2" charset="-127"/>
                <a:ea typeface="문체부 제목 돋음체" pitchFamily="49" charset="-127"/>
                <a:cs typeface="휴먼명조,한컴돋움"/>
              </a:rPr>
              <a:t>발주자 </a:t>
            </a:r>
            <a:r>
              <a:rPr lang="ko-KR" altLang="en-US" dirty="0">
                <a:solidFill>
                  <a:srgbClr val="002060"/>
                </a:solidFill>
                <a:latin typeface="휴먼고딕" pitchFamily="2" charset="-127"/>
                <a:ea typeface="문체부 제목 돋음체" pitchFamily="49" charset="-127"/>
                <a:cs typeface="휴먼명조,한컴돋움"/>
              </a:rPr>
              <a:t>유자격자명부</a:t>
            </a:r>
            <a:r>
              <a:rPr lang="en-US" altLang="ko-KR" dirty="0">
                <a:solidFill>
                  <a:srgbClr val="002060"/>
                </a:solidFill>
                <a:latin typeface="휴먼고딕" pitchFamily="2" charset="-127"/>
                <a:ea typeface="문체부 제목 돋음체" pitchFamily="49" charset="-127"/>
                <a:cs typeface="휴먼명조,한컴돋움"/>
              </a:rPr>
              <a:t>(Short List) </a:t>
            </a:r>
            <a:r>
              <a:rPr lang="ko-KR" altLang="en-US" dirty="0">
                <a:solidFill>
                  <a:srgbClr val="002060"/>
                </a:solidFill>
                <a:latin typeface="휴먼고딕" pitchFamily="2" charset="-127"/>
                <a:ea typeface="문체부 제목 돋음체" pitchFamily="49" charset="-127"/>
                <a:cs typeface="휴먼명조,한컴돋움"/>
              </a:rPr>
              <a:t>운용</a:t>
            </a:r>
            <a:endParaRPr lang="en-US" altLang="ko-KR" dirty="0">
              <a:solidFill>
                <a:srgbClr val="002060"/>
              </a:solidFill>
              <a:latin typeface="휴먼고딕" pitchFamily="2" charset="-127"/>
              <a:ea typeface="문체부 제목 돋음체" pitchFamily="49" charset="-127"/>
              <a:cs typeface="휴먼명조,한컴돋움"/>
            </a:endParaRPr>
          </a:p>
          <a:p>
            <a:pPr marL="180975" indent="-180975">
              <a:spcBef>
                <a:spcPts val="0"/>
              </a:spcBef>
              <a:buFont typeface="Arial" pitchFamily="34" charset="0"/>
              <a:buChar char="•"/>
              <a:defRPr/>
            </a:pPr>
            <a:endParaRPr lang="en-US" altLang="ko-KR" sz="700" dirty="0">
              <a:solidFill>
                <a:srgbClr val="002060"/>
              </a:solidFill>
              <a:latin typeface="휴먼고딕" pitchFamily="2" charset="-127"/>
              <a:ea typeface="문체부 제목 돋음체" pitchFamily="49" charset="-127"/>
              <a:cs typeface="휴먼명조,한컴돋움"/>
            </a:endParaRPr>
          </a:p>
          <a:p>
            <a:pPr marL="180975" indent="-180975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ko-KR" altLang="en-US" dirty="0">
                <a:solidFill>
                  <a:srgbClr val="002060"/>
                </a:solidFill>
                <a:latin typeface="휴먼고딕" pitchFamily="2" charset="-127"/>
                <a:ea typeface="문체부 제목 돋음체" pitchFamily="49" charset="-127"/>
                <a:cs typeface="휴먼명조,한컴돋움"/>
              </a:rPr>
              <a:t>발주자와 건설업체간 장기 협력관계 구축</a:t>
            </a:r>
            <a:r>
              <a:rPr lang="en-US" altLang="ko-KR" dirty="0">
                <a:solidFill>
                  <a:srgbClr val="002060"/>
                </a:solidFill>
                <a:latin typeface="휴먼고딕" pitchFamily="2" charset="-127"/>
                <a:ea typeface="문체부 제목 돋음체" pitchFamily="49" charset="-127"/>
                <a:cs typeface="휴먼명조,한컴돋움"/>
              </a:rPr>
              <a:t>(Strategic Partnering</a:t>
            </a:r>
            <a:r>
              <a:rPr lang="en-US" altLang="ko-KR" dirty="0" smtClean="0">
                <a:solidFill>
                  <a:srgbClr val="002060"/>
                </a:solidFill>
                <a:latin typeface="휴먼고딕" pitchFamily="2" charset="-127"/>
                <a:ea typeface="문체부 제목 돋음체" pitchFamily="49" charset="-127"/>
                <a:cs typeface="휴먼명조,한컴돋움"/>
              </a:rPr>
              <a:t>)</a:t>
            </a:r>
            <a:endParaRPr kumimoji="1" lang="ko-KR" alt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-2" r="20347" b="28236"/>
          <a:stretch/>
        </p:blipFill>
        <p:spPr bwMode="auto">
          <a:xfrm>
            <a:off x="4602955" y="3985922"/>
            <a:ext cx="3961608" cy="2182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아래로 구부러진 화살표 22"/>
          <p:cNvSpPr/>
          <p:nvPr/>
        </p:nvSpPr>
        <p:spPr bwMode="auto">
          <a:xfrm>
            <a:off x="5148064" y="4149080"/>
            <a:ext cx="3239326" cy="725104"/>
          </a:xfrm>
          <a:prstGeom prst="curvedDownArrow">
            <a:avLst/>
          </a:prstGeom>
          <a:pattFill prst="dkUpDiag">
            <a:fgClr>
              <a:srgbClr val="0000FF"/>
            </a:fgClr>
            <a:bgClr>
              <a:srgbClr val="0066FF"/>
            </a:bgClr>
          </a:patt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185738" marR="0" indent="-185738" algn="l" defTabSz="914400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ko-KR" altLang="en-US" sz="1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24" name="아래로 구부러진 화살표 23"/>
          <p:cNvSpPr/>
          <p:nvPr/>
        </p:nvSpPr>
        <p:spPr bwMode="auto">
          <a:xfrm rot="491651" flipH="1">
            <a:off x="5817229" y="4651944"/>
            <a:ext cx="2003987" cy="489935"/>
          </a:xfrm>
          <a:prstGeom prst="curvedDownArrow">
            <a:avLst>
              <a:gd name="adj1" fmla="val 25000"/>
              <a:gd name="adj2" fmla="val 51202"/>
              <a:gd name="adj3" fmla="val 25000"/>
            </a:avLst>
          </a:prstGeom>
          <a:pattFill prst="dkUpDiag">
            <a:fgClr>
              <a:srgbClr val="FF0000"/>
            </a:fgClr>
            <a:bgClr>
              <a:srgbClr val="FF0000"/>
            </a:bgClr>
          </a:patt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185738" marR="0" indent="-185738" algn="l" defTabSz="914400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ko-KR" altLang="en-US" sz="1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울릉도M" pitchFamily="18" charset="-127"/>
              <a:ea typeface="HY울릉도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787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/>
          <p:cNvSpPr>
            <a:spLocks noChangeShapeType="1"/>
          </p:cNvSpPr>
          <p:nvPr/>
        </p:nvSpPr>
        <p:spPr bwMode="auto">
          <a:xfrm>
            <a:off x="1087438" y="639763"/>
            <a:ext cx="0" cy="0"/>
          </a:xfrm>
          <a:prstGeom prst="line">
            <a:avLst/>
          </a:prstGeom>
          <a:noFill/>
          <a:ln w="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4581" name="슬라이드 번호 개체 틀 2"/>
          <p:cNvSpPr txBox="1">
            <a:spLocks noGrp="1"/>
          </p:cNvSpPr>
          <p:nvPr/>
        </p:nvSpPr>
        <p:spPr bwMode="auto">
          <a:xfrm>
            <a:off x="7080250" y="6453188"/>
            <a:ext cx="2063750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1pPr>
            <a:lvl2pPr marL="742950" indent="-28575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2pPr>
            <a:lvl3pPr marL="1143000" indent="-22860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3pPr>
            <a:lvl4pPr marL="1600200" indent="-22860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4pPr>
            <a:lvl5pPr marL="2057400" indent="-22860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9pPr>
          </a:lstStyle>
          <a:p>
            <a:pPr algn="r" eaLnBrk="1" hangingPunct="1"/>
            <a:fld id="{4ACBA89F-6F60-473D-B2C4-6055A82BFA76}" type="slidenum">
              <a:rPr lang="en-US" altLang="ko-KR"/>
              <a:pPr algn="r" eaLnBrk="1" hangingPunct="1"/>
              <a:t>26</a:t>
            </a:fld>
            <a:endParaRPr lang="en-US" altLang="ko-KR"/>
          </a:p>
        </p:txBody>
      </p:sp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1182687" y="260648"/>
            <a:ext cx="68405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1pPr>
            <a:lvl2pPr marL="742950" indent="-28575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2pPr>
            <a:lvl3pPr marL="1143000" indent="-22860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3pPr>
            <a:lvl4pPr marL="1600200" indent="-22860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4pPr>
            <a:lvl5pPr marL="2057400" indent="-228600" eaLnBrk="0" hangingPunct="0">
              <a:spcBef>
                <a:spcPct val="50000"/>
              </a:spcBef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defRPr>
            </a:lvl9pPr>
          </a:lstStyle>
          <a:p>
            <a:pPr algn="ctr" eaLnBrk="1" hangingPunct="1"/>
            <a:r>
              <a:rPr lang="ko-KR" altLang="en-US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도급 공사비 </a:t>
            </a:r>
            <a:r>
              <a:rPr lang="ko-KR" altLang="en-US" sz="2400" dirty="0" err="1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부적정</a:t>
            </a:r>
            <a:r>
              <a:rPr lang="ko-KR" altLang="en-US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– </a:t>
            </a:r>
            <a:r>
              <a:rPr lang="ko-KR" altLang="en-US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재해 </a:t>
            </a:r>
            <a:r>
              <a:rPr lang="en-US" altLang="ko-KR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/ </a:t>
            </a:r>
            <a:r>
              <a:rPr lang="ko-KR" altLang="en-US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안전사고 증가</a:t>
            </a:r>
            <a:endParaRPr lang="en-US" altLang="ko-KR" sz="2400" dirty="0">
              <a:solidFill>
                <a:srgbClr val="FF66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323335"/>
            <a:ext cx="2376264" cy="1251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48886" y="1296478"/>
            <a:ext cx="5535283" cy="72008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0" tIns="72000" rIns="144000" anchor="ctr" anchorCtr="0"/>
          <a:lstStyle>
            <a:defPPr>
              <a:defRPr lang="ko-KR"/>
            </a:defPPr>
            <a:lvl1pPr marL="92075">
              <a:defRPr sz="1800" b="1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defRPr>
            </a:lvl1pPr>
          </a:lstStyle>
          <a:p>
            <a:pPr lvl="0">
              <a:spcBef>
                <a:spcPts val="0"/>
              </a:spcBef>
              <a:spcAft>
                <a:spcPts val="400"/>
              </a:spcAft>
            </a:pPr>
            <a:r>
              <a:rPr lang="ko-KR" altLang="en-US" sz="1600" b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최저가 낙찰 공사의 착공 단계에서 </a:t>
            </a:r>
            <a:r>
              <a:rPr lang="ko-KR" altLang="en-US" sz="1600" b="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실행률</a:t>
            </a:r>
            <a:r>
              <a:rPr lang="ko-KR" altLang="en-US" sz="1600" b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평균 </a:t>
            </a:r>
            <a:r>
              <a:rPr lang="en-US" altLang="ko-KR" sz="1600" b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:</a:t>
            </a:r>
            <a:r>
              <a:rPr lang="ko-KR" altLang="en-US" sz="1600" b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600" b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104.8%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altLang="ko-KR" sz="1200" b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200" b="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자료 </a:t>
            </a:r>
            <a:r>
              <a:rPr lang="en-US" altLang="ko-KR" sz="1200" b="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: </a:t>
            </a:r>
            <a:r>
              <a:rPr lang="ko-KR" altLang="en-US" sz="1200" b="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대한건설협회</a:t>
            </a:r>
            <a:r>
              <a:rPr lang="en-US" altLang="ko-KR" sz="1200" b="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굴림" pitchFamily="50" charset="-127"/>
              </a:rPr>
              <a:t>, 2012</a:t>
            </a:r>
            <a:r>
              <a:rPr lang="en-US" altLang="ko-KR" sz="1200" b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en-US" altLang="ko-KR" sz="1200" b="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굴림" pitchFamily="50" charset="-127"/>
            </a:endParaRP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2997158" y="2924944"/>
            <a:ext cx="5535282" cy="1440160"/>
          </a:xfrm>
          <a:prstGeom prst="rect">
            <a:avLst/>
          </a:prstGeom>
          <a:solidFill>
            <a:srgbClr val="FF6600"/>
          </a:solidFill>
          <a:ln w="38100" algn="ctr">
            <a:noFill/>
            <a:miter lim="800000"/>
            <a:headEnd/>
            <a:tailEnd/>
          </a:ln>
        </p:spPr>
        <p:txBody>
          <a:bodyPr tIns="90000" bIns="9000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kern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저임금 </a:t>
            </a:r>
            <a:r>
              <a:rPr kumimoji="0" lang="ko-KR" altLang="en-US" kern="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근로자나 외국인 근로자</a:t>
            </a:r>
            <a:r>
              <a:rPr kumimoji="0" lang="en-US" altLang="ko-KR" kern="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kern="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미숙련공의 </a:t>
            </a:r>
            <a:r>
              <a:rPr kumimoji="0" lang="ko-KR" altLang="en-US" kern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투입 </a:t>
            </a:r>
            <a:r>
              <a:rPr kumimoji="0" lang="ko-KR" altLang="en-US" kern="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증가 </a:t>
            </a:r>
          </a:p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ko-KR" altLang="en-US" kern="0" dirty="0" smtClean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건설 재해 </a:t>
            </a:r>
            <a:r>
              <a:rPr kumimoji="0" lang="ko-KR" altLang="en-US" kern="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중 </a:t>
            </a:r>
            <a:r>
              <a:rPr kumimoji="0" lang="en-US" altLang="ko-KR" kern="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80% </a:t>
            </a:r>
            <a:r>
              <a:rPr kumimoji="0" lang="ko-KR" altLang="en-US" kern="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이상이 </a:t>
            </a:r>
            <a:r>
              <a:rPr kumimoji="0" lang="en-US" altLang="ko-KR" kern="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6</a:t>
            </a:r>
            <a:r>
              <a:rPr kumimoji="0" lang="ko-KR" altLang="en-US" kern="0" dirty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개월 </a:t>
            </a:r>
            <a:r>
              <a:rPr kumimoji="0" lang="ko-KR" altLang="en-US" kern="0" dirty="0" smtClean="0">
                <a:solidFill>
                  <a:srgbClr val="002060"/>
                </a:solidFill>
                <a:latin typeface="HY견고딕" pitchFamily="18" charset="-127"/>
                <a:ea typeface="HY견고딕" pitchFamily="18" charset="-127"/>
              </a:rPr>
              <a:t>미만 근로자에서 발생</a:t>
            </a:r>
            <a:endParaRPr kumimoji="0" lang="en-US" altLang="ko-KR" kern="0" dirty="0" smtClean="0">
              <a:solidFill>
                <a:srgbClr val="002060"/>
              </a:solidFill>
              <a:latin typeface="HY견고딕" pitchFamily="18" charset="-127"/>
              <a:ea typeface="HY견고딕" pitchFamily="18" charset="-127"/>
            </a:endParaRPr>
          </a:p>
          <a:p>
            <a:pPr marL="176213" marR="0" lvl="0" indent="-176213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ko-KR" altLang="en-US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외국인근로자 재해 가운데 근속기간 </a:t>
            </a:r>
            <a:r>
              <a:rPr kumimoji="0" lang="en-US" altLang="ko-KR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r>
              <a:rPr kumimoji="0" lang="ko-KR" altLang="en-US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달 이내가 </a:t>
            </a:r>
            <a:r>
              <a:rPr kumimoji="0" lang="en-US" altLang="ko-KR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35%</a:t>
            </a:r>
            <a:r>
              <a:rPr kumimoji="0" lang="ko-KR" altLang="en-US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0" lang="ko-KR" altLang="en-US" kern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kumimoji="0" lang="en-US" altLang="ko-KR" kern="0" dirty="0" smtClean="0">
              <a:solidFill>
                <a:srgbClr val="FFFFFF"/>
              </a:solidFill>
              <a:latin typeface="HY견고딕" pitchFamily="18" charset="-127"/>
              <a:ea typeface="HY견고딕" pitchFamily="18" charset="-127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altLang="ko-KR" sz="1200" kern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   (</a:t>
            </a:r>
            <a:r>
              <a:rPr kumimoji="0" lang="ko-KR" altLang="en-US" sz="1200" kern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자료 </a:t>
            </a:r>
            <a:r>
              <a:rPr kumimoji="0" lang="en-US" altLang="ko-KR" sz="1200" kern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kumimoji="0" lang="ko-KR" altLang="en-US" sz="1200" kern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한국산업안전보건공단</a:t>
            </a:r>
            <a:r>
              <a:rPr kumimoji="0" lang="en-US" altLang="ko-KR" sz="1200" kern="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kumimoji="0" lang="en-US" altLang="ko-KR" sz="1200" kern="0" dirty="0">
              <a:solidFill>
                <a:srgbClr val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558123" y="4737997"/>
            <a:ext cx="1718765" cy="1402048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>
            <a:defPPr>
              <a:defRPr lang="ko-KR"/>
            </a:defPPr>
            <a:lvl1pPr algn="ctr">
              <a:defRPr sz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1pPr>
          </a:lstStyle>
          <a:p>
            <a:r>
              <a:rPr lang="ko-KR" altLang="en-US" sz="1400" dirty="0"/>
              <a:t>입</a:t>
            </a:r>
            <a:r>
              <a:rPr lang="en-US" altLang="ko-KR" sz="1400" dirty="0"/>
              <a:t>·</a:t>
            </a:r>
            <a:r>
              <a:rPr lang="ko-KR" altLang="en-US" sz="1400" dirty="0"/>
              <a:t>낙찰 </a:t>
            </a:r>
            <a:r>
              <a:rPr lang="ko-KR" altLang="en-US" sz="1400" dirty="0" err="1"/>
              <a:t>방식별</a:t>
            </a:r>
            <a:r>
              <a:rPr lang="ko-KR" altLang="en-US" sz="1400" dirty="0"/>
              <a:t> 산재 다발 </a:t>
            </a:r>
            <a:r>
              <a:rPr lang="ko-KR" altLang="en-US" sz="1400" dirty="0" smtClean="0"/>
              <a:t>사업장 </a:t>
            </a:r>
            <a:r>
              <a:rPr lang="ko-KR" altLang="en-US" sz="1400" dirty="0"/>
              <a:t>발생 </a:t>
            </a:r>
            <a:r>
              <a:rPr lang="ko-KR" altLang="en-US" sz="1400" dirty="0" smtClean="0"/>
              <a:t>비율</a:t>
            </a:r>
            <a:r>
              <a:rPr lang="en-US" altLang="ko-KR" dirty="0" smtClean="0"/>
              <a:t>(</a:t>
            </a:r>
            <a:r>
              <a:rPr lang="en-US" altLang="ko-KR" dirty="0"/>
              <a:t>2010</a:t>
            </a:r>
            <a:r>
              <a:rPr lang="ko-KR" altLang="en-US" dirty="0"/>
              <a:t>년</a:t>
            </a:r>
            <a:r>
              <a:rPr lang="en-US" altLang="ko-KR" dirty="0"/>
              <a:t>)</a:t>
            </a:r>
            <a:endParaRPr lang="ko-KR" altLang="en-US" dirty="0"/>
          </a:p>
        </p:txBody>
      </p:sp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66842"/>
              </p:ext>
            </p:extLst>
          </p:nvPr>
        </p:nvGraphicFramePr>
        <p:xfrm>
          <a:off x="2538493" y="4760069"/>
          <a:ext cx="5993947" cy="947928"/>
        </p:xfrm>
        <a:graphic>
          <a:graphicData uri="http://schemas.openxmlformats.org/drawingml/2006/table">
            <a:tbl>
              <a:tblPr/>
              <a:tblGrid>
                <a:gridCol w="2702222"/>
                <a:gridCol w="1132474"/>
                <a:gridCol w="1007123"/>
                <a:gridCol w="1152128"/>
              </a:tblGrid>
              <a:tr h="198022">
                <a:tc rowSpan="2">
                  <a:txBody>
                    <a:bodyPr/>
                    <a:lstStyle/>
                    <a:p>
                      <a:pPr marL="31750" marR="3175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8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구분</a:t>
                      </a: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1750" marR="3175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8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전체 현장 수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1750" marR="3175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8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산재 다발 현장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80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1750" marR="3175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8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현장 수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 marL="31750" marR="3175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8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비율</a:t>
                      </a:r>
                      <a:r>
                        <a:rPr lang="en-US" altLang="ko-KR" sz="1200" kern="0" spc="-8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(%)</a:t>
                      </a:r>
                      <a:endParaRPr lang="ko-KR" altLang="en-US" sz="1200" kern="0" spc="-8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5E5"/>
                    </a:solidFill>
                  </a:tcPr>
                </a:tc>
              </a:tr>
              <a:tr h="198022">
                <a:tc>
                  <a:txBody>
                    <a:bodyPr/>
                    <a:lstStyle/>
                    <a:p>
                      <a:pPr marL="31750" marR="3175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80" dirty="0">
                          <a:solidFill>
                            <a:srgbClr val="FF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최저가낙찰제 현장</a:t>
                      </a: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3175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80" dirty="0">
                          <a:solidFill>
                            <a:srgbClr val="FF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158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3175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80" dirty="0">
                          <a:solidFill>
                            <a:srgbClr val="FF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7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3175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80" dirty="0">
                          <a:solidFill>
                            <a:srgbClr val="FF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4.43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022">
                <a:tc>
                  <a:txBody>
                    <a:bodyPr/>
                    <a:lstStyle/>
                    <a:p>
                      <a:pPr marL="31750" marR="3175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8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적격심사낙찰제 현장</a:t>
                      </a:r>
                      <a:r>
                        <a:rPr lang="en-US" altLang="ko-KR" sz="1200" kern="0" spc="-8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(100</a:t>
                      </a:r>
                      <a:r>
                        <a:rPr lang="ko-KR" altLang="en-US" sz="1200" kern="0" spc="-8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억원</a:t>
                      </a:r>
                      <a:r>
                        <a:rPr lang="ko-KR" altLang="en-US" sz="1200" kern="0" spc="-8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이상</a:t>
                      </a:r>
                      <a:r>
                        <a:rPr lang="en-US" altLang="ko-KR" sz="1200" kern="0" spc="-8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1200" kern="0" spc="-8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3175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8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401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3175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8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4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0" marR="3175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-8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0.99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" name="직사각형 21"/>
          <p:cNvSpPr/>
          <p:nvPr/>
        </p:nvSpPr>
        <p:spPr>
          <a:xfrm>
            <a:off x="2423771" y="5707997"/>
            <a:ext cx="658924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ko-KR" altLang="en-US" sz="900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주 </a:t>
            </a:r>
            <a:r>
              <a:rPr lang="en-US" altLang="ko-KR" sz="900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: 1) </a:t>
            </a:r>
            <a:r>
              <a:rPr lang="ko-KR" altLang="en-US" sz="900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매년 고용노동부가 발표하는 산재 다발 현장 중 민간공사를 제외한 공공공사를 대상으로 분석함</a:t>
            </a:r>
            <a:r>
              <a:rPr lang="en-US" altLang="ko-KR" sz="900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.</a:t>
            </a:r>
            <a:endParaRPr lang="ko-KR" altLang="en-US" sz="900" dirty="0">
              <a:latin typeface="HY견고딕" panose="02030600000101010101" pitchFamily="18" charset="-127"/>
              <a:ea typeface="문체부 제목 돋음체" panose="020B0609000101010101" pitchFamily="49" charset="-127"/>
            </a:endParaRPr>
          </a:p>
          <a:p>
            <a:pPr>
              <a:spcBef>
                <a:spcPts val="0"/>
              </a:spcBef>
            </a:pPr>
            <a:r>
              <a:rPr lang="en-US" altLang="ko-KR" sz="900" dirty="0" smtClean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      2</a:t>
            </a:r>
            <a:r>
              <a:rPr lang="en-US" altLang="ko-KR" sz="900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) </a:t>
            </a:r>
            <a:r>
              <a:rPr lang="ko-KR" altLang="en-US" sz="900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전체 현장 수는 매년 발주되는 현장 수이며</a:t>
            </a:r>
            <a:r>
              <a:rPr lang="en-US" altLang="ko-KR" sz="900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, </a:t>
            </a:r>
            <a:r>
              <a:rPr lang="ko-KR" altLang="en-US" sz="900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산재 다발 현장은 재해율 상위 </a:t>
            </a:r>
            <a:r>
              <a:rPr lang="en-US" altLang="ko-KR" sz="900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10% </a:t>
            </a:r>
            <a:r>
              <a:rPr lang="ko-KR" altLang="en-US" sz="900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이상에 해당되는 현장을 말함</a:t>
            </a:r>
            <a:r>
              <a:rPr lang="en-US" altLang="ko-KR" sz="900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. </a:t>
            </a:r>
            <a:endParaRPr lang="ko-KR" altLang="en-US" sz="900" dirty="0">
              <a:latin typeface="HY견고딕" panose="02030600000101010101" pitchFamily="18" charset="-127"/>
              <a:ea typeface="문체부 제목 돋음체" panose="020B0609000101010101" pitchFamily="49" charset="-127"/>
            </a:endParaRPr>
          </a:p>
          <a:p>
            <a:pPr>
              <a:spcBef>
                <a:spcPts val="0"/>
              </a:spcBef>
            </a:pPr>
            <a:r>
              <a:rPr lang="ko-KR" altLang="en-US" sz="900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자료 </a:t>
            </a:r>
            <a:r>
              <a:rPr lang="en-US" altLang="ko-KR" sz="900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: </a:t>
            </a:r>
            <a:r>
              <a:rPr lang="ko-KR" altLang="en-US" sz="900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대한건설협회</a:t>
            </a:r>
            <a:r>
              <a:rPr lang="en-US" altLang="ko-KR" sz="900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, </a:t>
            </a:r>
            <a:r>
              <a:rPr lang="ko-KR" altLang="en-US" sz="900" dirty="0"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고용노동부</a:t>
            </a:r>
            <a:r>
              <a:rPr lang="en-US" altLang="ko-KR" sz="900" dirty="0"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ko-KR" altLang="en-US" sz="9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86" y="2924944"/>
            <a:ext cx="2376264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514160" y="2016558"/>
            <a:ext cx="55352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dirty="0" smtClean="0"/>
              <a:t>재무 상태가 </a:t>
            </a:r>
            <a:r>
              <a:rPr lang="ko-KR" altLang="en-US" dirty="0"/>
              <a:t>불량한 사업자가 시장에서 생존을 위하여 극단적으로 채무불이행</a:t>
            </a:r>
            <a:r>
              <a:rPr lang="en-US" altLang="ko-KR" dirty="0"/>
              <a:t>(Default)</a:t>
            </a:r>
            <a:r>
              <a:rPr lang="ko-KR" altLang="en-US" dirty="0"/>
              <a:t>을 염두에 두고 덤핑 입찰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7925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Line 2"/>
          <p:cNvSpPr>
            <a:spLocks noChangeShapeType="1"/>
          </p:cNvSpPr>
          <p:nvPr/>
        </p:nvSpPr>
        <p:spPr bwMode="auto">
          <a:xfrm>
            <a:off x="5599330" y="2970677"/>
            <a:ext cx="0" cy="0"/>
          </a:xfrm>
          <a:prstGeom prst="line">
            <a:avLst/>
          </a:prstGeom>
          <a:noFill/>
          <a:ln w="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400">
              <a:solidFill>
                <a:srgbClr val="C00000"/>
              </a:solidFill>
              <a:ea typeface="문체부 제목 돋음체" panose="020B0609000101010101" pitchFamily="49" charset="-127"/>
            </a:endParaRPr>
          </a:p>
        </p:txBody>
      </p:sp>
      <p:sp>
        <p:nvSpPr>
          <p:cNvPr id="10252" name="AutoShape 11"/>
          <p:cNvSpPr>
            <a:spLocks noChangeArrowheads="1"/>
          </p:cNvSpPr>
          <p:nvPr/>
        </p:nvSpPr>
        <p:spPr bwMode="auto">
          <a:xfrm>
            <a:off x="4788410" y="4301510"/>
            <a:ext cx="3672026" cy="338244"/>
          </a:xfrm>
          <a:prstGeom prst="roundRect">
            <a:avLst>
              <a:gd name="adj" fmla="val 10255"/>
            </a:avLst>
          </a:prstGeom>
          <a:solidFill>
            <a:srgbClr val="FF0000"/>
          </a:solidFill>
          <a:ln>
            <a:noFill/>
          </a:ln>
          <a:effectLst>
            <a:prstShdw prst="shdw17" dist="17961" dir="2700000">
              <a:srgbClr val="838894"/>
            </a:prstShdw>
          </a:effectLst>
          <a:extLst/>
        </p:spPr>
        <p:txBody>
          <a:bodyPr lIns="72000" tIns="63558" rIns="72000" bIns="63558" anchor="ctr"/>
          <a:lstStyle/>
          <a:p>
            <a:pPr eaLnBrk="0" latinLnBrk="0" hangingPunct="0">
              <a:spcBef>
                <a:spcPct val="0"/>
              </a:spcBef>
              <a:defRPr/>
            </a:pPr>
            <a:r>
              <a:rPr lang="ko-KR" altLang="en-US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발주자의 </a:t>
            </a:r>
            <a:r>
              <a:rPr lang="ko-KR" altLang="en-US" dirty="0" err="1">
                <a:solidFill>
                  <a:schemeClr val="bg1"/>
                </a:solidFill>
                <a:ea typeface="문체부 제목 돋음체" panose="020B0609000101010101" pitchFamily="49" charset="-127"/>
              </a:rPr>
              <a:t>공사용자재</a:t>
            </a:r>
            <a:r>
              <a:rPr lang="ko-KR" altLang="en-US" dirty="0">
                <a:solidFill>
                  <a:schemeClr val="bg1"/>
                </a:solidFill>
                <a:ea typeface="문체부 제목 돋음체" panose="020B0609000101010101" pitchFamily="49" charset="-127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직접구매 의무화 </a:t>
            </a:r>
            <a:endParaRPr lang="en-US" altLang="ko-KR" dirty="0">
              <a:solidFill>
                <a:schemeClr val="bg1"/>
              </a:solidFill>
              <a:ea typeface="문체부 제목 돋음체" panose="020B0609000101010101" pitchFamily="49" charset="-127"/>
            </a:endParaRPr>
          </a:p>
        </p:txBody>
      </p:sp>
      <p:sp>
        <p:nvSpPr>
          <p:cNvPr id="12303" name="AutoShape 11"/>
          <p:cNvSpPr>
            <a:spLocks noChangeArrowheads="1"/>
          </p:cNvSpPr>
          <p:nvPr/>
        </p:nvSpPr>
        <p:spPr bwMode="auto">
          <a:xfrm>
            <a:off x="4796840" y="1772816"/>
            <a:ext cx="3663596" cy="348518"/>
          </a:xfrm>
          <a:prstGeom prst="roundRect">
            <a:avLst>
              <a:gd name="adj" fmla="val 10255"/>
            </a:avLst>
          </a:prstGeom>
          <a:solidFill>
            <a:srgbClr val="FF0000"/>
          </a:solidFill>
          <a:ln>
            <a:noFill/>
          </a:ln>
          <a:effectLst>
            <a:prstShdw prst="shdw17" dist="17961" dir="2700000">
              <a:srgbClr val="838894"/>
            </a:prstShdw>
          </a:effectLst>
          <a:extLst/>
        </p:spPr>
        <p:txBody>
          <a:bodyPr lIns="72000" tIns="63558" rIns="72000" bIns="63558" anchor="ctr"/>
          <a:lstStyle/>
          <a:p>
            <a:pPr>
              <a:spcBef>
                <a:spcPct val="0"/>
              </a:spcBef>
            </a:pPr>
            <a:r>
              <a:rPr lang="ko-KR" altLang="en-US" dirty="0" err="1">
                <a:solidFill>
                  <a:schemeClr val="bg1"/>
                </a:solidFill>
                <a:ea typeface="문체부 제목 돋음체" panose="020B0609000101010101" pitchFamily="49" charset="-127"/>
              </a:rPr>
              <a:t>주계약자</a:t>
            </a:r>
            <a:r>
              <a:rPr lang="ko-KR" altLang="en-US" dirty="0">
                <a:solidFill>
                  <a:schemeClr val="bg1"/>
                </a:solidFill>
                <a:ea typeface="문체부 제목 돋음체" panose="020B0609000101010101" pitchFamily="49" charset="-127"/>
              </a:rPr>
              <a:t> </a:t>
            </a:r>
            <a:r>
              <a:rPr lang="ko-KR" altLang="en-US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공동도급 </a:t>
            </a:r>
            <a:r>
              <a:rPr lang="en-US" altLang="ko-KR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/ </a:t>
            </a:r>
            <a:r>
              <a:rPr lang="ko-KR" altLang="en-US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분리 발주</a:t>
            </a:r>
            <a:endParaRPr lang="en-US" altLang="ko-KR" dirty="0">
              <a:solidFill>
                <a:schemeClr val="bg1"/>
              </a:solidFill>
              <a:ea typeface="문체부 제목 돋음체" panose="020B0609000101010101" pitchFamily="49" charset="-127"/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425375" y="1273915"/>
            <a:ext cx="4002613" cy="367571"/>
          </a:xfrm>
          <a:prstGeom prst="rect">
            <a:avLst/>
          </a:prstGeom>
          <a:solidFill>
            <a:srgbClr val="FFC000"/>
          </a:solidFill>
          <a:ln w="285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/>
        </p:spPr>
        <p:txBody>
          <a:bodyPr wrap="square" anchor="ctr">
            <a:noAutofit/>
          </a:bodyPr>
          <a:lstStyle/>
          <a:p>
            <a:pPr algn="ctr"/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저가 하도급 방지를 위한 제도 현황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7" name="Line 2"/>
          <p:cNvSpPr>
            <a:spLocks noChangeShapeType="1"/>
          </p:cNvSpPr>
          <p:nvPr/>
        </p:nvSpPr>
        <p:spPr bwMode="auto">
          <a:xfrm>
            <a:off x="1157288" y="2712929"/>
            <a:ext cx="0" cy="0"/>
          </a:xfrm>
          <a:prstGeom prst="line">
            <a:avLst/>
          </a:prstGeom>
          <a:noFill/>
          <a:ln w="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9" name="AutoShape 11"/>
          <p:cNvSpPr>
            <a:spLocks noChangeArrowheads="1"/>
          </p:cNvSpPr>
          <p:nvPr/>
        </p:nvSpPr>
        <p:spPr bwMode="auto">
          <a:xfrm>
            <a:off x="425375" y="2493900"/>
            <a:ext cx="3994077" cy="291231"/>
          </a:xfrm>
          <a:prstGeom prst="roundRect">
            <a:avLst>
              <a:gd name="adj" fmla="val 10255"/>
            </a:avLst>
          </a:prstGeom>
          <a:solidFill>
            <a:srgbClr val="00B0F0"/>
          </a:solidFill>
          <a:ln>
            <a:noFill/>
          </a:ln>
          <a:effectLst>
            <a:prstShdw prst="shdw17" dist="17961" dir="2700000">
              <a:srgbClr val="838894"/>
            </a:prstShdw>
          </a:effectLst>
          <a:extLst/>
        </p:spPr>
        <p:txBody>
          <a:bodyPr lIns="72000" tIns="63558" rIns="72000" bIns="63558" anchor="ctr"/>
          <a:lstStyle/>
          <a:p>
            <a:pPr eaLnBrk="0" latinLnBrk="0" hangingPunct="0">
              <a:spcBef>
                <a:spcPct val="0"/>
              </a:spcBef>
              <a:defRPr/>
            </a:pPr>
            <a:r>
              <a:rPr lang="ko-KR" altLang="en-US" sz="140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하도급 대금 지급보증 의무화</a:t>
            </a:r>
            <a:endParaRPr lang="en-US" altLang="ko-KR" sz="1400" dirty="0">
              <a:solidFill>
                <a:schemeClr val="bg1"/>
              </a:solidFill>
              <a:ea typeface="문체부 제목 돋음체" panose="020B0609000101010101" pitchFamily="49" charset="-127"/>
            </a:endParaRPr>
          </a:p>
        </p:txBody>
      </p:sp>
      <p:sp>
        <p:nvSpPr>
          <p:cNvPr id="30" name="AutoShape 11"/>
          <p:cNvSpPr>
            <a:spLocks noChangeArrowheads="1"/>
          </p:cNvSpPr>
          <p:nvPr/>
        </p:nvSpPr>
        <p:spPr bwMode="auto">
          <a:xfrm>
            <a:off x="433911" y="3246799"/>
            <a:ext cx="3994077" cy="518129"/>
          </a:xfrm>
          <a:prstGeom prst="roundRect">
            <a:avLst>
              <a:gd name="adj" fmla="val 10255"/>
            </a:avLst>
          </a:prstGeom>
          <a:solidFill>
            <a:srgbClr val="00B0F0"/>
          </a:solidFill>
          <a:ln>
            <a:noFill/>
          </a:ln>
          <a:effectLst>
            <a:prstShdw prst="shdw17" dist="17961" dir="2700000">
              <a:srgbClr val="838894"/>
            </a:prstShdw>
          </a:effectLst>
          <a:extLst/>
        </p:spPr>
        <p:txBody>
          <a:bodyPr lIns="72000" tIns="63558" rIns="72000" bIns="63558" anchor="ctr"/>
          <a:lstStyle/>
          <a:p>
            <a:pPr>
              <a:spcBef>
                <a:spcPct val="0"/>
              </a:spcBef>
              <a:defRPr/>
            </a:pPr>
            <a:r>
              <a:rPr lang="ko-KR" altLang="en-US" sz="1400" dirty="0">
                <a:solidFill>
                  <a:schemeClr val="bg1"/>
                </a:solidFill>
                <a:ea typeface="문체부 제목 돋음체" panose="020B0609000101010101" pitchFamily="49" charset="-127"/>
              </a:rPr>
              <a:t>건설업자간 상호 협력관계 평가</a:t>
            </a:r>
            <a:endParaRPr lang="en-US" altLang="ko-KR" sz="1400" dirty="0">
              <a:solidFill>
                <a:schemeClr val="bg1"/>
              </a:solidFill>
              <a:ea typeface="문체부 제목 돋음체" panose="020B0609000101010101" pitchFamily="49" charset="-127"/>
            </a:endParaRPr>
          </a:p>
          <a:p>
            <a:pPr>
              <a:spcBef>
                <a:spcPct val="0"/>
              </a:spcBef>
              <a:defRPr/>
            </a:pPr>
            <a:r>
              <a:rPr lang="ko-KR" altLang="en-US" sz="1400" dirty="0">
                <a:solidFill>
                  <a:schemeClr val="bg1"/>
                </a:solidFill>
                <a:ea typeface="문체부 제목 돋음체" panose="020B0609000101010101" pitchFamily="49" charset="-127"/>
              </a:rPr>
              <a:t>건설공사 상생협의체 </a:t>
            </a:r>
            <a:r>
              <a:rPr lang="ko-KR" altLang="en-US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구성</a:t>
            </a:r>
            <a:endParaRPr lang="en-US" altLang="ko-KR" sz="1200" dirty="0">
              <a:solidFill>
                <a:schemeClr val="bg1"/>
              </a:solidFill>
              <a:ea typeface="문체부 제목 돋음체" panose="020B0609000101010101" pitchFamily="49" charset="-127"/>
            </a:endParaRPr>
          </a:p>
        </p:txBody>
      </p:sp>
      <p:sp>
        <p:nvSpPr>
          <p:cNvPr id="31" name="AutoShape 11"/>
          <p:cNvSpPr>
            <a:spLocks noChangeArrowheads="1"/>
          </p:cNvSpPr>
          <p:nvPr/>
        </p:nvSpPr>
        <p:spPr bwMode="auto">
          <a:xfrm>
            <a:off x="439470" y="3803701"/>
            <a:ext cx="3979982" cy="318222"/>
          </a:xfrm>
          <a:prstGeom prst="roundRect">
            <a:avLst>
              <a:gd name="adj" fmla="val 10255"/>
            </a:avLst>
          </a:prstGeom>
          <a:solidFill>
            <a:srgbClr val="00B0F0"/>
          </a:solidFill>
          <a:ln>
            <a:noFill/>
          </a:ln>
          <a:effectLst>
            <a:prstShdw prst="shdw17" dist="17961" dir="2700000">
              <a:srgbClr val="838894"/>
            </a:prstShdw>
          </a:effectLst>
          <a:extLst/>
        </p:spPr>
        <p:txBody>
          <a:bodyPr lIns="72000" tIns="63558" rIns="72000" bIns="63558" anchor="ctr"/>
          <a:lstStyle/>
          <a:p>
            <a:pPr>
              <a:spcBef>
                <a:spcPct val="0"/>
              </a:spcBef>
            </a:pPr>
            <a:r>
              <a:rPr lang="ko-KR" altLang="en-US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발주자의 하도급대금 직접 지급</a:t>
            </a:r>
            <a:endParaRPr lang="en-US" altLang="ko-KR" sz="1400" dirty="0">
              <a:solidFill>
                <a:schemeClr val="bg1"/>
              </a:solidFill>
              <a:ea typeface="문체부 제목 돋음체" panose="020B0609000101010101" pitchFamily="49" charset="-127"/>
            </a:endParaRPr>
          </a:p>
        </p:txBody>
      </p:sp>
      <p:sp>
        <p:nvSpPr>
          <p:cNvPr id="32" name="AutoShape 11"/>
          <p:cNvSpPr>
            <a:spLocks noChangeArrowheads="1"/>
          </p:cNvSpPr>
          <p:nvPr/>
        </p:nvSpPr>
        <p:spPr bwMode="auto">
          <a:xfrm>
            <a:off x="433910" y="1772816"/>
            <a:ext cx="3994078" cy="290192"/>
          </a:xfrm>
          <a:prstGeom prst="roundRect">
            <a:avLst>
              <a:gd name="adj" fmla="val 10255"/>
            </a:avLst>
          </a:prstGeom>
          <a:solidFill>
            <a:srgbClr val="00B0F0"/>
          </a:solidFill>
          <a:ln>
            <a:noFill/>
          </a:ln>
          <a:effectLst>
            <a:prstShdw prst="shdw17" dist="17961" dir="2700000">
              <a:srgbClr val="838894"/>
            </a:prstShdw>
          </a:effectLst>
          <a:extLst/>
        </p:spPr>
        <p:txBody>
          <a:bodyPr lIns="72000" tIns="63558" rIns="72000" bIns="63558" anchor="ctr"/>
          <a:lstStyle/>
          <a:p>
            <a:pPr>
              <a:spcBef>
                <a:spcPct val="0"/>
              </a:spcBef>
            </a:pPr>
            <a:r>
              <a:rPr lang="ko-KR" altLang="en-US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하도급대금 적기 지급</a:t>
            </a:r>
            <a:r>
              <a:rPr lang="en-US" altLang="ko-KR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(</a:t>
            </a:r>
            <a:r>
              <a:rPr lang="ko-KR" altLang="en-US" sz="1400" dirty="0" err="1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기성금</a:t>
            </a:r>
            <a:r>
              <a:rPr lang="ko-KR" altLang="en-US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 수령 </a:t>
            </a:r>
            <a:r>
              <a:rPr lang="en-US" altLang="ko-KR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15</a:t>
            </a:r>
            <a:r>
              <a:rPr lang="ko-KR" altLang="en-US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일 이내</a:t>
            </a:r>
            <a:r>
              <a:rPr lang="en-US" altLang="ko-KR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)</a:t>
            </a:r>
            <a:endParaRPr lang="en-US" altLang="ko-KR" sz="1400" dirty="0">
              <a:solidFill>
                <a:schemeClr val="bg1"/>
              </a:solidFill>
              <a:ea typeface="문체부 제목 돋음체" panose="020B0609000101010101" pitchFamily="49" charset="-127"/>
            </a:endParaRPr>
          </a:p>
        </p:txBody>
      </p:sp>
      <p:sp>
        <p:nvSpPr>
          <p:cNvPr id="34" name="AutoShape 11"/>
          <p:cNvSpPr>
            <a:spLocks noChangeArrowheads="1"/>
          </p:cNvSpPr>
          <p:nvPr/>
        </p:nvSpPr>
        <p:spPr bwMode="auto">
          <a:xfrm>
            <a:off x="439470" y="4202372"/>
            <a:ext cx="3981272" cy="283378"/>
          </a:xfrm>
          <a:prstGeom prst="roundRect">
            <a:avLst>
              <a:gd name="adj" fmla="val 10255"/>
            </a:avLst>
          </a:prstGeom>
          <a:solidFill>
            <a:srgbClr val="00B0F0"/>
          </a:solidFill>
          <a:ln>
            <a:noFill/>
          </a:ln>
          <a:effectLst>
            <a:prstShdw prst="shdw17" dist="17961" dir="2700000">
              <a:srgbClr val="838894"/>
            </a:prstShdw>
          </a:effectLst>
          <a:extLst/>
        </p:spPr>
        <p:txBody>
          <a:bodyPr lIns="72000" tIns="63558" rIns="72000" bIns="63558" anchor="ctr"/>
          <a:lstStyle/>
          <a:p>
            <a:pPr>
              <a:spcBef>
                <a:spcPct val="0"/>
              </a:spcBef>
              <a:defRPr/>
            </a:pPr>
            <a:r>
              <a:rPr lang="ko-KR" altLang="en-US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하도급 표준계약서 활용 확대</a:t>
            </a:r>
            <a:endParaRPr lang="en-US" altLang="ko-KR" sz="1400" dirty="0">
              <a:solidFill>
                <a:schemeClr val="bg1"/>
              </a:solidFill>
              <a:ea typeface="문체부 제목 돋음체" panose="020B0609000101010101" pitchFamily="49" charset="-127"/>
            </a:endParaRPr>
          </a:p>
        </p:txBody>
      </p:sp>
      <p:sp>
        <p:nvSpPr>
          <p:cNvPr id="35" name="AutoShape 11"/>
          <p:cNvSpPr>
            <a:spLocks noChangeArrowheads="1"/>
          </p:cNvSpPr>
          <p:nvPr/>
        </p:nvSpPr>
        <p:spPr bwMode="auto">
          <a:xfrm>
            <a:off x="439470" y="4910061"/>
            <a:ext cx="3988518" cy="291231"/>
          </a:xfrm>
          <a:prstGeom prst="roundRect">
            <a:avLst>
              <a:gd name="adj" fmla="val 10255"/>
            </a:avLst>
          </a:prstGeom>
          <a:solidFill>
            <a:srgbClr val="00B0F0"/>
          </a:solidFill>
          <a:ln>
            <a:noFill/>
          </a:ln>
          <a:effectLst>
            <a:prstShdw prst="shdw17" dist="17961" dir="2700000">
              <a:srgbClr val="838894"/>
            </a:prstShdw>
          </a:effectLst>
          <a:extLst/>
        </p:spPr>
        <p:txBody>
          <a:bodyPr lIns="72000" tIns="63558" rIns="72000" bIns="63558" anchor="ctr"/>
          <a:lstStyle/>
          <a:p>
            <a:pPr eaLnBrk="0" latinLnBrk="0" hangingPunct="0">
              <a:spcBef>
                <a:spcPct val="0"/>
              </a:spcBef>
              <a:defRPr/>
            </a:pPr>
            <a:r>
              <a:rPr lang="ko-KR" altLang="en-US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하도급 대금 지급 확인 제도</a:t>
            </a:r>
            <a:endParaRPr lang="en-US" altLang="ko-KR" sz="1400" dirty="0">
              <a:solidFill>
                <a:schemeClr val="bg1"/>
              </a:solidFill>
              <a:ea typeface="문체부 제목 돋음체" panose="020B0609000101010101" pitchFamily="49" charset="-127"/>
            </a:endParaRPr>
          </a:p>
        </p:txBody>
      </p:sp>
      <p:sp>
        <p:nvSpPr>
          <p:cNvPr id="36" name="AutoShape 11"/>
          <p:cNvSpPr>
            <a:spLocks noChangeArrowheads="1"/>
          </p:cNvSpPr>
          <p:nvPr/>
        </p:nvSpPr>
        <p:spPr bwMode="auto">
          <a:xfrm>
            <a:off x="421352" y="2137675"/>
            <a:ext cx="4006632" cy="283213"/>
          </a:xfrm>
          <a:prstGeom prst="roundRect">
            <a:avLst>
              <a:gd name="adj" fmla="val 10255"/>
            </a:avLst>
          </a:prstGeom>
          <a:solidFill>
            <a:srgbClr val="00B0F0"/>
          </a:solidFill>
          <a:ln>
            <a:noFill/>
          </a:ln>
          <a:effectLst>
            <a:prstShdw prst="shdw17" dist="17961" dir="2700000">
              <a:srgbClr val="838894"/>
            </a:prstShdw>
          </a:effectLst>
          <a:extLst/>
        </p:spPr>
        <p:txBody>
          <a:bodyPr lIns="72000" tIns="63558" rIns="72000" bIns="63558" anchor="ctr"/>
          <a:lstStyle/>
          <a:p>
            <a:pPr eaLnBrk="0" latinLnBrk="0" hangingPunct="0">
              <a:spcBef>
                <a:spcPct val="0"/>
              </a:spcBef>
              <a:defRPr/>
            </a:pPr>
            <a:r>
              <a:rPr lang="ko-KR" altLang="en-US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하도급대금 저가 심사</a:t>
            </a:r>
            <a:r>
              <a:rPr lang="en-US" altLang="ko-KR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(</a:t>
            </a:r>
            <a:r>
              <a:rPr lang="ko-KR" altLang="en-US" sz="1400" dirty="0" err="1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원도급의</a:t>
            </a:r>
            <a:r>
              <a:rPr lang="ko-KR" altLang="en-US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 </a:t>
            </a:r>
            <a:r>
              <a:rPr lang="en-US" altLang="ko-KR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82% </a:t>
            </a:r>
            <a:r>
              <a:rPr lang="ko-KR" altLang="en-US" sz="1400" dirty="0" err="1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미만시</a:t>
            </a:r>
            <a:r>
              <a:rPr lang="en-US" altLang="ko-KR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)</a:t>
            </a:r>
            <a:endParaRPr lang="en-US" altLang="ko-KR" sz="1400" dirty="0">
              <a:solidFill>
                <a:schemeClr val="bg1"/>
              </a:solidFill>
              <a:ea typeface="문체부 제목 돋음체" panose="020B0609000101010101" pitchFamily="49" charset="-127"/>
            </a:endParaRPr>
          </a:p>
        </p:txBody>
      </p:sp>
      <p:sp>
        <p:nvSpPr>
          <p:cNvPr id="38" name="AutoShape 11"/>
          <p:cNvSpPr>
            <a:spLocks noChangeArrowheads="1"/>
          </p:cNvSpPr>
          <p:nvPr/>
        </p:nvSpPr>
        <p:spPr bwMode="auto">
          <a:xfrm>
            <a:off x="421352" y="2852936"/>
            <a:ext cx="4006636" cy="291231"/>
          </a:xfrm>
          <a:prstGeom prst="roundRect">
            <a:avLst>
              <a:gd name="adj" fmla="val 10255"/>
            </a:avLst>
          </a:prstGeom>
          <a:solidFill>
            <a:srgbClr val="00B0F0"/>
          </a:solidFill>
          <a:ln>
            <a:noFill/>
          </a:ln>
          <a:effectLst>
            <a:prstShdw prst="shdw17" dist="17961" dir="2700000">
              <a:srgbClr val="838894"/>
            </a:prstShdw>
          </a:effectLst>
          <a:extLst/>
        </p:spPr>
        <p:txBody>
          <a:bodyPr lIns="72000" tIns="63558" rIns="72000" bIns="63558" anchor="ctr"/>
          <a:lstStyle/>
          <a:p>
            <a:pPr eaLnBrk="0" latinLnBrk="0" hangingPunct="0">
              <a:spcBef>
                <a:spcPct val="0"/>
              </a:spcBef>
              <a:defRPr/>
            </a:pPr>
            <a:r>
              <a:rPr lang="ko-KR" altLang="en-US" sz="1400" dirty="0" err="1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입찰시</a:t>
            </a:r>
            <a:r>
              <a:rPr lang="ko-KR" altLang="en-US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 하도급관리계획 심사</a:t>
            </a:r>
            <a:r>
              <a:rPr lang="en-US" altLang="ko-KR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(</a:t>
            </a:r>
            <a:r>
              <a:rPr lang="ko-KR" altLang="en-US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적격심사제</a:t>
            </a:r>
            <a:r>
              <a:rPr lang="en-US" altLang="ko-KR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)</a:t>
            </a:r>
            <a:endParaRPr lang="en-US" altLang="ko-KR" sz="1400" dirty="0">
              <a:solidFill>
                <a:schemeClr val="bg1"/>
              </a:solidFill>
              <a:ea typeface="문체부 제목 돋음체" panose="020B0609000101010101" pitchFamily="49" charset="-127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312323" y="188640"/>
            <a:ext cx="68405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defPPr>
              <a:defRPr lang="ko-KR"/>
            </a:defPPr>
            <a:lvl1pPr algn="ctr" eaLnBrk="1" hangingPunct="1">
              <a:defRPr sz="18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  <a:lvl2pPr marL="742950" indent="-285750" eaLnBrk="0" hangingPunct="0">
              <a:spcBef>
                <a:spcPct val="50000"/>
              </a:spcBef>
              <a:defRPr>
                <a:ea typeface="HY울릉도M" pitchFamily="18" charset="-127"/>
              </a:defRPr>
            </a:lvl2pPr>
            <a:lvl3pPr marL="1143000" indent="-228600" eaLnBrk="0" hangingPunct="0">
              <a:spcBef>
                <a:spcPct val="50000"/>
              </a:spcBef>
              <a:defRPr>
                <a:ea typeface="HY울릉도M" pitchFamily="18" charset="-127"/>
              </a:defRPr>
            </a:lvl3pPr>
            <a:lvl4pPr marL="1600200" indent="-228600" eaLnBrk="0" hangingPunct="0">
              <a:spcBef>
                <a:spcPct val="50000"/>
              </a:spcBef>
              <a:defRPr>
                <a:ea typeface="HY울릉도M" pitchFamily="18" charset="-127"/>
              </a:defRPr>
            </a:lvl4pPr>
            <a:lvl5pPr marL="2057400" indent="-228600" eaLnBrk="0" hangingPunct="0">
              <a:spcBef>
                <a:spcPct val="50000"/>
              </a:spcBef>
              <a:defRPr>
                <a:ea typeface="HY울릉도M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ea typeface="HY울릉도M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ea typeface="HY울릉도M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ea typeface="HY울릉도M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ea typeface="HY울릉도M" pitchFamily="18" charset="-127"/>
              </a:defRPr>
            </a:lvl9pPr>
          </a:lstStyle>
          <a:p>
            <a:r>
              <a:rPr lang="ko-KR" altLang="en-US" sz="2400" b="0" spc="0" dirty="0" smtClean="0">
                <a:ln w="1905"/>
                <a:solidFill>
                  <a:srgbClr val="FF66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저가 하도급 </a:t>
            </a:r>
            <a:r>
              <a:rPr lang="en-US" altLang="ko-KR" sz="2400" b="0" spc="0" dirty="0" smtClean="0">
                <a:ln w="1905"/>
                <a:solidFill>
                  <a:srgbClr val="FF66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b="0" spc="0" dirty="0" smtClean="0">
                <a:ln w="1905"/>
                <a:solidFill>
                  <a:srgbClr val="FF6600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rPr>
              <a:t>발주 제도로 해결은 곤란</a:t>
            </a:r>
            <a:endParaRPr lang="en-US" altLang="ko-KR" sz="2400" b="0" spc="0" dirty="0">
              <a:ln w="1905"/>
              <a:solidFill>
                <a:srgbClr val="FF6600"/>
              </a:solidFill>
              <a:effectLst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699813" y="1306409"/>
            <a:ext cx="391220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5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최근 </a:t>
            </a:r>
            <a:r>
              <a:rPr lang="ko-KR" altLang="en-US" sz="15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문제점 </a:t>
            </a:r>
            <a:r>
              <a:rPr lang="en-US" altLang="ko-KR" sz="15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15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발주 제도를 변형시키는 사례 </a:t>
            </a:r>
            <a:endParaRPr lang="ko-KR" altLang="en-US" sz="15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4760500" y="2243920"/>
            <a:ext cx="3901856" cy="1800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176213" indent="-176213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400" dirty="0" smtClean="0">
                <a:ea typeface="문체부 돋음체" panose="020B0609000101010101" pitchFamily="49" charset="-127"/>
              </a:rPr>
              <a:t>책임과 권한이 유리</a:t>
            </a:r>
            <a:r>
              <a:rPr lang="en-US" altLang="ko-KR" sz="1400" dirty="0" smtClean="0">
                <a:ea typeface="문체부 돋음체" panose="020B0609000101010101" pitchFamily="49" charset="-127"/>
              </a:rPr>
              <a:t>(</a:t>
            </a:r>
            <a:r>
              <a:rPr lang="ko-KR" altLang="en-US" sz="1400" dirty="0" smtClean="0">
                <a:ea typeface="문체부 돋음체" panose="020B0609000101010101" pitchFamily="49" charset="-127"/>
              </a:rPr>
              <a:t>遊離</a:t>
            </a:r>
            <a:r>
              <a:rPr lang="en-US" altLang="ko-KR" sz="1400" dirty="0" smtClean="0">
                <a:ea typeface="문체부 돋음체" panose="020B0609000101010101" pitchFamily="49" charset="-127"/>
              </a:rPr>
              <a:t>)</a:t>
            </a:r>
            <a:r>
              <a:rPr lang="ko-KR" altLang="en-US" sz="1400" dirty="0" smtClean="0">
                <a:ea typeface="문체부 돋음체" panose="020B0609000101010101" pitchFamily="49" charset="-127"/>
              </a:rPr>
              <a:t>되는 문제점</a:t>
            </a:r>
            <a:endParaRPr lang="en-US" altLang="ko-KR" sz="1400" dirty="0" smtClean="0">
              <a:ea typeface="문체부 돋음체" panose="020B0609000101010101" pitchFamily="49" charset="-127"/>
            </a:endParaRPr>
          </a:p>
          <a:p>
            <a:pPr marL="176213" indent="-176213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400" dirty="0" smtClean="0">
                <a:ea typeface="문체부 돋음체" panose="020B0609000101010101" pitchFamily="49" charset="-127"/>
              </a:rPr>
              <a:t>해외 유사 사례가 거의 없음</a:t>
            </a:r>
            <a:endParaRPr lang="en-US" altLang="ko-KR" sz="1400" dirty="0">
              <a:ea typeface="문체부 돋음체" panose="020B0609000101010101" pitchFamily="49" charset="-127"/>
            </a:endParaRPr>
          </a:p>
          <a:p>
            <a:pPr marL="176213" indent="-176213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400" dirty="0" smtClean="0">
                <a:ea typeface="문체부 돋음체" panose="020B0609000101010101" pitchFamily="49" charset="-127"/>
              </a:rPr>
              <a:t>공사 이행 </a:t>
            </a:r>
            <a:r>
              <a:rPr lang="ko-KR" altLang="en-US" sz="1400" dirty="0">
                <a:ea typeface="문체부 돋음체" panose="020B0609000101010101" pitchFamily="49" charset="-127"/>
              </a:rPr>
              <a:t>및 </a:t>
            </a:r>
            <a:r>
              <a:rPr lang="ko-KR" altLang="en-US" sz="1400" dirty="0" smtClean="0">
                <a:ea typeface="문체부 돋음체" panose="020B0609000101010101" pitchFamily="49" charset="-127"/>
              </a:rPr>
              <a:t>하자책임 구분 </a:t>
            </a:r>
            <a:r>
              <a:rPr lang="ko-KR" altLang="en-US" sz="1400" dirty="0">
                <a:ea typeface="문체부 돋음체" panose="020B0609000101010101" pitchFamily="49" charset="-127"/>
              </a:rPr>
              <a:t>불확실 </a:t>
            </a:r>
            <a:endParaRPr lang="en-US" altLang="ko-KR" sz="1400" i="1" dirty="0" smtClean="0">
              <a:ea typeface="문체부 돋음체" panose="020B0609000101010101" pitchFamily="49" charset="-127"/>
            </a:endParaRPr>
          </a:p>
          <a:p>
            <a:pPr marL="176213" indent="-176213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400" dirty="0" smtClean="0">
                <a:ea typeface="문체부 돋음체" panose="020B0609000101010101" pitchFamily="49" charset="-127"/>
              </a:rPr>
              <a:t>하자책임자의 안정적 확보 곤란</a:t>
            </a:r>
            <a:endParaRPr lang="en-US" altLang="ko-KR" sz="1400" dirty="0" smtClean="0">
              <a:ea typeface="문체부 돋음체" panose="020B0609000101010101" pitchFamily="49" charset="-127"/>
            </a:endParaRPr>
          </a:p>
          <a:p>
            <a:pPr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defRPr/>
            </a:pPr>
            <a:r>
              <a:rPr lang="en-US" altLang="ko-KR" sz="1200" dirty="0" smtClean="0">
                <a:ea typeface="문체부 돋음체" panose="020B0609000101010101" pitchFamily="49" charset="-127"/>
              </a:rPr>
              <a:t>   - </a:t>
            </a:r>
            <a:r>
              <a:rPr lang="ko-KR" altLang="en-US" sz="1200" dirty="0" smtClean="0">
                <a:ea typeface="문체부 돋음체" panose="020B0609000101010101" pitchFamily="49" charset="-127"/>
              </a:rPr>
              <a:t>소방설비공사업체 </a:t>
            </a:r>
            <a:r>
              <a:rPr lang="en-US" altLang="ko-KR" sz="1200" dirty="0" smtClean="0">
                <a:ea typeface="문체부 돋음체" panose="020B0609000101010101" pitchFamily="49" charset="-127"/>
              </a:rPr>
              <a:t>10</a:t>
            </a:r>
            <a:r>
              <a:rPr lang="ko-KR" altLang="en-US" sz="1200" dirty="0" smtClean="0">
                <a:ea typeface="문체부 돋음체" panose="020B0609000101010101" pitchFamily="49" charset="-127"/>
              </a:rPr>
              <a:t>년 </a:t>
            </a:r>
            <a:r>
              <a:rPr lang="ko-KR" altLang="en-US" sz="1200" dirty="0" err="1" smtClean="0">
                <a:ea typeface="문체부 돋음체" panose="020B0609000101010101" pitchFamily="49" charset="-127"/>
              </a:rPr>
              <a:t>존속률</a:t>
            </a:r>
            <a:r>
              <a:rPr lang="ko-KR" altLang="en-US" sz="1200" dirty="0" smtClean="0">
                <a:ea typeface="문체부 돋음체" panose="020B0609000101010101" pitchFamily="49" charset="-127"/>
              </a:rPr>
              <a:t> </a:t>
            </a:r>
            <a:r>
              <a:rPr lang="en-US" altLang="ko-KR" sz="1200" dirty="0" smtClean="0">
                <a:ea typeface="문체부 돋음체" panose="020B0609000101010101" pitchFamily="49" charset="-127"/>
              </a:rPr>
              <a:t>: 15%</a:t>
            </a:r>
            <a:endParaRPr lang="en-US" altLang="ko-KR" sz="1200" dirty="0">
              <a:ea typeface="문체부 돋음체" panose="020B0609000101010101" pitchFamily="49" charset="-127"/>
            </a:endParaRPr>
          </a:p>
          <a:p>
            <a:pPr marL="176213" indent="-176213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400" dirty="0" err="1" smtClean="0">
                <a:ea typeface="문체부 돋음체" panose="020B0609000101010101" pitchFamily="49" charset="-127"/>
              </a:rPr>
              <a:t>기술력있는</a:t>
            </a:r>
            <a:r>
              <a:rPr lang="ko-KR" altLang="en-US" sz="1400" dirty="0" smtClean="0">
                <a:ea typeface="문체부 돋음체" panose="020B0609000101010101" pitchFamily="49" charset="-127"/>
              </a:rPr>
              <a:t> </a:t>
            </a:r>
            <a:r>
              <a:rPr lang="ko-KR" altLang="en-US" sz="1400" dirty="0">
                <a:ea typeface="문체부 돋음체" panose="020B0609000101010101" pitchFamily="49" charset="-127"/>
              </a:rPr>
              <a:t>하도급 </a:t>
            </a:r>
            <a:r>
              <a:rPr lang="ko-KR" altLang="en-US" sz="1400" dirty="0" smtClean="0">
                <a:ea typeface="문체부 돋음체" panose="020B0609000101010101" pitchFamily="49" charset="-127"/>
              </a:rPr>
              <a:t>업체는 반대</a:t>
            </a:r>
            <a:endParaRPr lang="en-US" altLang="ko-KR" sz="1400" dirty="0" smtClean="0">
              <a:ea typeface="문체부 돋음체" panose="020B0609000101010101" pitchFamily="49" charset="-127"/>
            </a:endParaRPr>
          </a:p>
          <a:p>
            <a:pPr marL="176213" indent="-176213">
              <a:spcBef>
                <a:spcPts val="0"/>
              </a:spcBef>
              <a:spcAft>
                <a:spcPts val="300"/>
              </a:spcAft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400" dirty="0" smtClean="0">
                <a:ea typeface="문체부 돋음체" panose="020B0609000101010101" pitchFamily="49" charset="-127"/>
              </a:rPr>
              <a:t>공사 현장관리의 어려움 증대 </a:t>
            </a:r>
            <a:endParaRPr lang="en-US" altLang="ko-KR" sz="1400" dirty="0">
              <a:ea typeface="문체부 돋음체" panose="020B0609000101010101" pitchFamily="49" charset="-127"/>
            </a:endParaRPr>
          </a:p>
        </p:txBody>
      </p:sp>
      <p:sp>
        <p:nvSpPr>
          <p:cNvPr id="26" name="Rectangle 17"/>
          <p:cNvSpPr>
            <a:spLocks noChangeArrowheads="1"/>
          </p:cNvSpPr>
          <p:nvPr/>
        </p:nvSpPr>
        <p:spPr bwMode="auto">
          <a:xfrm>
            <a:off x="4700653" y="4678072"/>
            <a:ext cx="38317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176213" indent="-176213">
              <a:spcBef>
                <a:spcPct val="5000"/>
              </a:spcBef>
              <a:buClr>
                <a:srgbClr val="FF0000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400" dirty="0" smtClean="0">
                <a:ea typeface="문체부 돋음체" panose="020B0609000101010101" pitchFamily="49" charset="-127"/>
              </a:rPr>
              <a:t>발주자가 지급한 자재의 하자에 의한 </a:t>
            </a:r>
            <a:r>
              <a:rPr lang="ko-KR" altLang="en-US" sz="1400" dirty="0" err="1" smtClean="0">
                <a:ea typeface="문체부 돋음체" panose="020B0609000101010101" pitchFamily="49" charset="-127"/>
              </a:rPr>
              <a:t>부실공사시</a:t>
            </a:r>
            <a:r>
              <a:rPr lang="ko-KR" altLang="en-US" sz="1400" dirty="0" smtClean="0">
                <a:ea typeface="문체부 돋음체" panose="020B0609000101010101" pitchFamily="49" charset="-127"/>
              </a:rPr>
              <a:t> 책임 소재에 대한 분쟁</a:t>
            </a:r>
            <a:endParaRPr lang="en-US" altLang="ko-KR" sz="1400" dirty="0">
              <a:ea typeface="문체부 돋음체" panose="020B0609000101010101" pitchFamily="49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842961" y="5677834"/>
            <a:ext cx="5152982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SzPct val="123000"/>
            </a:pPr>
            <a:r>
              <a:rPr lang="ko-KR" altLang="en-US" sz="18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  <a:sym typeface="Wingdings" pitchFamily="2" charset="2"/>
              </a:rPr>
              <a:t>하도급 보호는 하도급 법령으로 해결 필요</a:t>
            </a:r>
            <a:endParaRPr lang="ko-KR" altLang="en-US" sz="1400" dirty="0">
              <a:solidFill>
                <a:srgbClr val="002060"/>
              </a:solidFill>
              <a:latin typeface="HY견고딕" pitchFamily="18" charset="-127"/>
              <a:ea typeface="HY견고딕" pitchFamily="18" charset="-127"/>
              <a:sym typeface="Wingdings" pitchFamily="2" charset="2"/>
            </a:endParaRPr>
          </a:p>
        </p:txBody>
      </p:sp>
      <p:sp>
        <p:nvSpPr>
          <p:cNvPr id="25" name="AutoShape 11"/>
          <p:cNvSpPr>
            <a:spLocks noChangeArrowheads="1"/>
          </p:cNvSpPr>
          <p:nvPr/>
        </p:nvSpPr>
        <p:spPr bwMode="auto">
          <a:xfrm>
            <a:off x="439470" y="4532457"/>
            <a:ext cx="3988518" cy="291231"/>
          </a:xfrm>
          <a:prstGeom prst="roundRect">
            <a:avLst>
              <a:gd name="adj" fmla="val 10255"/>
            </a:avLst>
          </a:prstGeom>
          <a:solidFill>
            <a:srgbClr val="00B0F0"/>
          </a:solidFill>
          <a:ln>
            <a:noFill/>
          </a:ln>
          <a:effectLst>
            <a:prstShdw prst="shdw17" dist="17961" dir="2700000">
              <a:srgbClr val="838894"/>
            </a:prstShdw>
          </a:effectLst>
          <a:extLst/>
        </p:spPr>
        <p:txBody>
          <a:bodyPr lIns="72000" tIns="63558" rIns="72000" bIns="63558" anchor="ctr"/>
          <a:lstStyle/>
          <a:p>
            <a:pPr eaLnBrk="0" latinLnBrk="0" hangingPunct="0">
              <a:spcBef>
                <a:spcPct val="0"/>
              </a:spcBef>
              <a:defRPr/>
            </a:pPr>
            <a:r>
              <a:rPr lang="ko-KR" altLang="en-US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하도급</a:t>
            </a:r>
            <a:r>
              <a:rPr lang="en-US" altLang="ko-KR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, </a:t>
            </a:r>
            <a:r>
              <a:rPr lang="ko-KR" altLang="en-US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자재</a:t>
            </a:r>
            <a:r>
              <a:rPr lang="en-US" altLang="ko-KR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, </a:t>
            </a:r>
            <a:r>
              <a:rPr lang="ko-KR" altLang="en-US" sz="1400" dirty="0" smtClean="0">
                <a:solidFill>
                  <a:schemeClr val="bg1"/>
                </a:solidFill>
                <a:ea typeface="문체부 제목 돋음체" panose="020B0609000101010101" pitchFamily="49" charset="-127"/>
              </a:rPr>
              <a:t>장비대금 지급의 포괄보증제도</a:t>
            </a:r>
            <a:endParaRPr lang="en-US" altLang="ko-KR" sz="1400" dirty="0">
              <a:solidFill>
                <a:schemeClr val="bg1"/>
              </a:solidFill>
              <a:ea typeface="문체부 제목 돋음체" panose="020B0609000101010101" pitchFamily="49" charset="-127"/>
            </a:endParaRPr>
          </a:p>
        </p:txBody>
      </p:sp>
      <p:sp>
        <p:nvSpPr>
          <p:cNvPr id="33" name="이등변 삼각형 58"/>
          <p:cNvSpPr>
            <a:spLocks noChangeArrowheads="1"/>
          </p:cNvSpPr>
          <p:nvPr/>
        </p:nvSpPr>
        <p:spPr bwMode="auto">
          <a:xfrm rot="10800000">
            <a:off x="2194725" y="5319591"/>
            <a:ext cx="4608512" cy="265322"/>
          </a:xfrm>
          <a:prstGeom prst="triangle">
            <a:avLst>
              <a:gd name="adj" fmla="val 50000"/>
            </a:avLst>
          </a:prstGeom>
          <a:gradFill flip="none" rotWithShape="1">
            <a:gsLst>
              <a:gs pos="0">
                <a:srgbClr val="0070C0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xtLst/>
        </p:spPr>
        <p:txBody>
          <a:bodyPr bIns="0"/>
          <a:lstStyle/>
          <a:p>
            <a:pPr latinLnBrk="0">
              <a:buSzPct val="120000"/>
            </a:pPr>
            <a:endParaRPr kumimoji="0" lang="ko-KR" altLang="en-US" sz="1600"/>
          </a:p>
        </p:txBody>
      </p:sp>
    </p:spTree>
    <p:extLst>
      <p:ext uri="{BB962C8B-B14F-4D97-AF65-F5344CB8AC3E}">
        <p14:creationId xmlns:p14="http://schemas.microsoft.com/office/powerpoint/2010/main" val="173828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/>
          <p:cNvSpPr>
            <a:spLocks noChangeShapeType="1"/>
          </p:cNvSpPr>
          <p:nvPr/>
        </p:nvSpPr>
        <p:spPr bwMode="auto">
          <a:xfrm>
            <a:off x="1087438" y="639763"/>
            <a:ext cx="0" cy="0"/>
          </a:xfrm>
          <a:prstGeom prst="line">
            <a:avLst/>
          </a:prstGeom>
          <a:noFill/>
          <a:ln w="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883823" y="239653"/>
            <a:ext cx="72944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400">
                <a:solidFill>
                  <a:srgbClr val="00B0F0"/>
                </a:solidFill>
                <a:latin typeface="HY헤드라인M" pitchFamily="18" charset="-127"/>
                <a:ea typeface="HY헤드라인M" pitchFamily="18" charset="-127"/>
                <a:cs typeface="산돌북M"/>
              </a:defRPr>
            </a:lvl1pPr>
          </a:lstStyle>
          <a:p>
            <a:r>
              <a:rPr lang="ko-KR" altLang="en-US" dirty="0" smtClean="0">
                <a:solidFill>
                  <a:srgbClr val="00CC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예정 공사기간의 적정화</a:t>
            </a:r>
            <a:endParaRPr lang="en-US" altLang="ko-KR" dirty="0">
              <a:solidFill>
                <a:srgbClr val="00CCFF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597374" y="1628800"/>
            <a:ext cx="8041787" cy="1308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176213" indent="-17621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ea typeface="문체부 제목 돋음체" panose="020B0609000101010101" pitchFamily="49" charset="-127"/>
              </a:rPr>
              <a:t>공사비가 부족하면</a:t>
            </a:r>
            <a:r>
              <a:rPr lang="en-US" altLang="ko-KR" dirty="0">
                <a:ea typeface="문체부 제목 돋음체" panose="020B0609000101010101" pitchFamily="49" charset="-127"/>
              </a:rPr>
              <a:t>, </a:t>
            </a:r>
            <a:r>
              <a:rPr lang="ko-KR" altLang="en-US" dirty="0">
                <a:ea typeface="문체부 제목 돋음체" panose="020B0609000101010101" pitchFamily="49" charset="-127"/>
              </a:rPr>
              <a:t>공기 단축을 통한 일반관리비 절감이 최우선 과제로 대두</a:t>
            </a:r>
            <a:endParaRPr lang="en-US" altLang="ko-KR" dirty="0">
              <a:ea typeface="문체부 제목 돋음체" panose="020B0609000101010101" pitchFamily="49" charset="-127"/>
            </a:endParaRPr>
          </a:p>
          <a:p>
            <a:pPr marL="176213" lvl="0" indent="-17621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kumimoji="0" lang="ko-KR" altLang="en-US" kern="0" dirty="0" smtClean="0">
                <a:latin typeface="HY견고딕" pitchFamily="18" charset="-127"/>
                <a:ea typeface="문체부 제목 돋음체" panose="020B0609000101010101" pitchFamily="49" charset="-127"/>
              </a:rPr>
              <a:t>저가 </a:t>
            </a:r>
            <a:r>
              <a:rPr kumimoji="0" lang="ko-KR" altLang="en-US" kern="0" dirty="0">
                <a:latin typeface="HY견고딕" pitchFamily="18" charset="-127"/>
                <a:ea typeface="문체부 제목 돋음체" panose="020B0609000101010101" pitchFamily="49" charset="-127"/>
              </a:rPr>
              <a:t>낙찰을 감행한 </a:t>
            </a:r>
            <a:r>
              <a:rPr kumimoji="0" lang="ko-KR" altLang="en-US" kern="0" dirty="0" err="1">
                <a:latin typeface="HY견고딕" pitchFamily="18" charset="-127"/>
                <a:ea typeface="문체부 제목 돋음체" panose="020B0609000101010101" pitchFamily="49" charset="-127"/>
              </a:rPr>
              <a:t>건설사는</a:t>
            </a:r>
            <a:r>
              <a:rPr kumimoji="0" lang="ko-KR" altLang="en-US" kern="0" dirty="0">
                <a:latin typeface="HY견고딕" pitchFamily="18" charset="-127"/>
                <a:ea typeface="문체부 제목 돋음체" panose="020B0609000101010101" pitchFamily="49" charset="-127"/>
              </a:rPr>
              <a:t> </a:t>
            </a:r>
            <a:r>
              <a:rPr kumimoji="0" lang="ko-KR" altLang="en-US" kern="0" dirty="0" smtClean="0">
                <a:latin typeface="HY견고딕" pitchFamily="18" charset="-127"/>
                <a:ea typeface="문체부 제목 돋음체" panose="020B0609000101010101" pitchFamily="49" charset="-127"/>
              </a:rPr>
              <a:t>일반적으로 경영 </a:t>
            </a:r>
            <a:r>
              <a:rPr kumimoji="0" lang="ko-KR" altLang="en-US" kern="0" dirty="0">
                <a:latin typeface="HY견고딕" pitchFamily="18" charset="-127"/>
                <a:ea typeface="문체부 제목 돋음체" panose="020B0609000101010101" pitchFamily="49" charset="-127"/>
              </a:rPr>
              <a:t>상태가 </a:t>
            </a:r>
            <a:r>
              <a:rPr kumimoji="0" lang="ko-KR" altLang="en-US" kern="0" dirty="0" smtClean="0">
                <a:latin typeface="HY견고딕" pitchFamily="18" charset="-127"/>
                <a:ea typeface="문체부 제목 돋음체" panose="020B0609000101010101" pitchFamily="49" charset="-127"/>
              </a:rPr>
              <a:t>취약</a:t>
            </a:r>
            <a:endParaRPr kumimoji="0" lang="en-US" altLang="ko-KR" kern="0" dirty="0" smtClean="0">
              <a:latin typeface="HY견고딕" pitchFamily="18" charset="-127"/>
              <a:ea typeface="문체부 제목 돋음체" panose="020B0609000101010101" pitchFamily="49" charset="-127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kumimoji="0" lang="ko-KR" altLang="en-US" kern="0" dirty="0" smtClean="0">
                <a:latin typeface="HY견고딕" pitchFamily="18" charset="-127"/>
                <a:ea typeface="문체부 제목 돋음체" panose="020B0609000101010101" pitchFamily="49" charset="-127"/>
              </a:rPr>
              <a:t>  </a:t>
            </a:r>
            <a:r>
              <a:rPr kumimoji="0" lang="en-US" altLang="ko-KR" kern="0" dirty="0" smtClean="0">
                <a:latin typeface="HY견고딕" pitchFamily="18" charset="-127"/>
                <a:ea typeface="문체부 제목 돋음체" panose="020B0609000101010101" pitchFamily="49" charset="-127"/>
              </a:rPr>
              <a:t>- </a:t>
            </a:r>
            <a:r>
              <a:rPr kumimoji="0" lang="ko-KR" altLang="en-US" kern="0" dirty="0" smtClean="0">
                <a:latin typeface="HY견고딕" pitchFamily="18" charset="-127"/>
                <a:ea typeface="문체부 제목 돋음체" panose="020B0609000101010101" pitchFamily="49" charset="-127"/>
              </a:rPr>
              <a:t>시공 </a:t>
            </a:r>
            <a:r>
              <a:rPr kumimoji="0" lang="ko-KR" altLang="en-US" kern="0" dirty="0">
                <a:latin typeface="HY견고딕" pitchFamily="18" charset="-127"/>
                <a:ea typeface="문체부 제목 돋음체" panose="020B0609000101010101" pitchFamily="49" charset="-127"/>
              </a:rPr>
              <a:t>과정에서 </a:t>
            </a:r>
            <a:r>
              <a:rPr kumimoji="0" lang="ko-KR" altLang="en-US" kern="0" dirty="0" smtClean="0">
                <a:latin typeface="HY견고딕" pitchFamily="18" charset="-127"/>
                <a:ea typeface="문체부 제목 돋음체" panose="020B0609000101010101" pitchFamily="49" charset="-127"/>
              </a:rPr>
              <a:t>공사 중단이 많고</a:t>
            </a:r>
            <a:r>
              <a:rPr kumimoji="0" lang="en-US" altLang="ko-KR" kern="0" dirty="0" smtClean="0">
                <a:latin typeface="HY견고딕" pitchFamily="18" charset="-127"/>
                <a:ea typeface="문체부 제목 돋음체" panose="020B0609000101010101" pitchFamily="49" charset="-127"/>
              </a:rPr>
              <a:t>,</a:t>
            </a:r>
            <a:r>
              <a:rPr kumimoji="0" lang="ko-KR" altLang="en-US" kern="0" dirty="0" smtClean="0">
                <a:latin typeface="HY견고딕" pitchFamily="18" charset="-127"/>
                <a:ea typeface="문체부 제목 돋음체" panose="020B0609000101010101" pitchFamily="49" charset="-127"/>
              </a:rPr>
              <a:t> </a:t>
            </a:r>
            <a:r>
              <a:rPr kumimoji="0" lang="ko-KR" altLang="en-US" kern="0" dirty="0">
                <a:latin typeface="HY견고딕" pitchFamily="18" charset="-127"/>
                <a:ea typeface="문체부 제목 돋음체" panose="020B0609000101010101" pitchFamily="49" charset="-127"/>
              </a:rPr>
              <a:t>준공 예정일을 준수하기 </a:t>
            </a:r>
            <a:r>
              <a:rPr kumimoji="0" lang="ko-KR" altLang="en-US" kern="0" dirty="0" smtClean="0">
                <a:latin typeface="HY견고딕" pitchFamily="18" charset="-127"/>
                <a:ea typeface="문체부 제목 돋음체" panose="020B0609000101010101" pitchFamily="49" charset="-127"/>
              </a:rPr>
              <a:t>위해 </a:t>
            </a:r>
            <a:r>
              <a:rPr kumimoji="0" lang="ko-KR" altLang="en-US" kern="0" dirty="0">
                <a:latin typeface="HY견고딕" pitchFamily="18" charset="-127"/>
                <a:ea typeface="문체부 제목 돋음체" panose="020B0609000101010101" pitchFamily="49" charset="-127"/>
              </a:rPr>
              <a:t>돌관 시공 </a:t>
            </a:r>
            <a:r>
              <a:rPr kumimoji="0" lang="ko-KR" altLang="en-US" kern="0" dirty="0" smtClean="0">
                <a:latin typeface="HY견고딕" pitchFamily="18" charset="-127"/>
                <a:ea typeface="문체부 제목 돋음체" panose="020B0609000101010101" pitchFamily="49" charset="-127"/>
              </a:rPr>
              <a:t>증가</a:t>
            </a:r>
            <a:endParaRPr kumimoji="0" lang="en-US" altLang="ko-KR" kern="0" dirty="0">
              <a:latin typeface="HY견고딕" pitchFamily="18" charset="-127"/>
              <a:ea typeface="문체부 제목 돋음체" panose="020B0609000101010101" pitchFamily="49" charset="-127"/>
            </a:endParaRPr>
          </a:p>
          <a:p>
            <a:pPr marL="176213" indent="-17621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dirty="0" smtClean="0">
                <a:solidFill>
                  <a:srgbClr val="FF0000"/>
                </a:solidFill>
                <a:ea typeface="문체부 제목 돋음체" panose="020B0609000101010101" pitchFamily="49" charset="-127"/>
              </a:rPr>
              <a:t>주 </a:t>
            </a:r>
            <a:r>
              <a:rPr lang="en-US" altLang="ko-KR" dirty="0" smtClean="0">
                <a:solidFill>
                  <a:srgbClr val="FF0000"/>
                </a:solidFill>
                <a:ea typeface="문체부 제목 돋음체" panose="020B0609000101010101" pitchFamily="49" charset="-127"/>
              </a:rPr>
              <a:t>5</a:t>
            </a:r>
            <a:r>
              <a:rPr lang="ko-KR" altLang="en-US" dirty="0">
                <a:solidFill>
                  <a:srgbClr val="FF0000"/>
                </a:solidFill>
                <a:ea typeface="문체부 제목 돋음체" panose="020B0609000101010101" pitchFamily="49" charset="-127"/>
              </a:rPr>
              <a:t>일 및 </a:t>
            </a:r>
            <a:r>
              <a:rPr lang="en-US" altLang="ko-KR" dirty="0">
                <a:solidFill>
                  <a:srgbClr val="FF0000"/>
                </a:solidFill>
                <a:ea typeface="문체부 제목 돋음체" panose="020B0609000101010101" pitchFamily="49" charset="-127"/>
              </a:rPr>
              <a:t>1</a:t>
            </a:r>
            <a:r>
              <a:rPr lang="ko-KR" altLang="en-US" dirty="0">
                <a:solidFill>
                  <a:srgbClr val="FF0000"/>
                </a:solidFill>
                <a:ea typeface="문체부 제목 돋음체" panose="020B0609000101010101" pitchFamily="49" charset="-127"/>
              </a:rPr>
              <a:t>일 </a:t>
            </a:r>
            <a:r>
              <a:rPr lang="en-US" altLang="ko-KR" dirty="0">
                <a:solidFill>
                  <a:srgbClr val="FF0000"/>
                </a:solidFill>
                <a:ea typeface="문체부 제목 돋음체" panose="020B0609000101010101" pitchFamily="49" charset="-127"/>
              </a:rPr>
              <a:t>8</a:t>
            </a:r>
            <a:r>
              <a:rPr lang="ko-KR" altLang="en-US" dirty="0">
                <a:solidFill>
                  <a:srgbClr val="FF0000"/>
                </a:solidFill>
                <a:ea typeface="문체부 제목 돋음체" panose="020B0609000101010101" pitchFamily="49" charset="-127"/>
              </a:rPr>
              <a:t>시간 근무제의 확산 등으로 </a:t>
            </a:r>
            <a:r>
              <a:rPr lang="ko-KR" altLang="en-US" dirty="0" smtClean="0">
                <a:solidFill>
                  <a:srgbClr val="FF0000"/>
                </a:solidFill>
                <a:ea typeface="문체부 제목 돋음체" panose="020B0609000101010101" pitchFamily="49" charset="-127"/>
              </a:rPr>
              <a:t>예정 공기가 불합리</a:t>
            </a:r>
            <a:r>
              <a:rPr lang="ko-KR" altLang="en-US" dirty="0">
                <a:solidFill>
                  <a:srgbClr val="FF0000"/>
                </a:solidFill>
                <a:ea typeface="문체부 제목 돋음체" panose="020B0609000101010101" pitchFamily="49" charset="-127"/>
              </a:rPr>
              <a:t> </a:t>
            </a:r>
            <a:r>
              <a:rPr lang="en-US" altLang="ko-KR" dirty="0" smtClean="0">
                <a:ea typeface="문체부 제목 돋음체" panose="020B0609000101010101" pitchFamily="49" charset="-127"/>
              </a:rPr>
              <a:t>  </a:t>
            </a:r>
            <a:endParaRPr lang="en-US" altLang="ko-KR" dirty="0">
              <a:ea typeface="문체부 제목 돋음체" panose="020B0609000101010101" pitchFamily="49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594787" y="3204618"/>
            <a:ext cx="399343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ko-KR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150mm</a:t>
            </a:r>
            <a:r>
              <a:rPr lang="ko-KR" altLang="en-US" sz="1200" dirty="0">
                <a:latin typeface="HY중고딕" panose="02030600000101010101" pitchFamily="18" charset="-127"/>
                <a:ea typeface="HY중고딕" panose="02030600000101010101" pitchFamily="18" charset="-127"/>
              </a:rPr>
              <a:t>를 넘나드는 폭우가 쏟아지는 </a:t>
            </a:r>
            <a:r>
              <a:rPr lang="ko-KR" altLang="en-US" sz="12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악천우에도</a:t>
            </a:r>
            <a:r>
              <a:rPr lang="ko-KR" altLang="en-US" sz="1200" dirty="0">
                <a:latin typeface="HY중고딕" panose="02030600000101010101" pitchFamily="18" charset="-127"/>
                <a:ea typeface="HY중고딕" panose="02030600000101010101" pitchFamily="18" charset="-127"/>
              </a:rPr>
              <a:t> 무리하게 </a:t>
            </a:r>
            <a:r>
              <a:rPr lang="ko-KR" altLang="en-US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공사 강행</a:t>
            </a:r>
            <a:endParaRPr lang="en-US" altLang="ko-KR" sz="1200" dirty="0" smtClean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76213" indent="-176213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dirty="0">
                <a:latin typeface="HY중고딕" panose="02030600000101010101" pitchFamily="18" charset="-127"/>
                <a:ea typeface="HY중고딕" panose="02030600000101010101" pitchFamily="18" charset="-127"/>
              </a:rPr>
              <a:t>자금난에 시달렸던 </a:t>
            </a:r>
            <a:r>
              <a:rPr lang="ko-KR" altLang="en-US" sz="12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시공사는</a:t>
            </a:r>
            <a:r>
              <a:rPr lang="ko-KR" altLang="en-US" sz="1200" dirty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하도급 공사비마저 주지 </a:t>
            </a:r>
            <a:r>
              <a:rPr lang="ko-KR" altLang="en-US" sz="1200" dirty="0">
                <a:latin typeface="HY중고딕" panose="02030600000101010101" pitchFamily="18" charset="-127"/>
                <a:ea typeface="HY중고딕" panose="02030600000101010101" pitchFamily="18" charset="-127"/>
              </a:rPr>
              <a:t>못해 공사가 </a:t>
            </a:r>
            <a:r>
              <a:rPr lang="en-US" altLang="ko-KR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1</a:t>
            </a:r>
            <a:r>
              <a:rPr lang="ko-KR" altLang="en-US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달 </a:t>
            </a:r>
            <a:r>
              <a:rPr lang="ko-KR" altLang="en-US" sz="1200" dirty="0">
                <a:latin typeface="HY중고딕" panose="02030600000101010101" pitchFamily="18" charset="-127"/>
                <a:ea typeface="HY중고딕" panose="02030600000101010101" pitchFamily="18" charset="-127"/>
              </a:rPr>
              <a:t>정도 </a:t>
            </a:r>
            <a:r>
              <a:rPr lang="ko-KR" altLang="en-US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중단되었고</a:t>
            </a:r>
            <a:r>
              <a:rPr lang="en-US" altLang="ko-KR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원래 사고 </a:t>
            </a:r>
            <a:r>
              <a:rPr lang="ko-KR" altLang="en-US" sz="1200" dirty="0">
                <a:latin typeface="HY중고딕" panose="02030600000101010101" pitchFamily="18" charset="-127"/>
                <a:ea typeface="HY중고딕" panose="02030600000101010101" pitchFamily="18" charset="-127"/>
              </a:rPr>
              <a:t>전까지 한강물 </a:t>
            </a:r>
            <a:r>
              <a:rPr lang="ko-KR" altLang="en-US" sz="1200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유입구를</a:t>
            </a:r>
            <a:r>
              <a:rPr lang="ko-KR" altLang="en-US" sz="1200" dirty="0">
                <a:latin typeface="HY중고딕" panose="02030600000101010101" pitchFamily="18" charset="-127"/>
                <a:ea typeface="HY중고딕" panose="02030600000101010101" pitchFamily="18" charset="-127"/>
              </a:rPr>
              <a:t> 막는 작업을 모두 끝냈어야 했지만 </a:t>
            </a:r>
            <a:r>
              <a:rPr lang="ko-KR" altLang="en-US" sz="1200" dirty="0" err="1" smtClean="0">
                <a:latin typeface="HY중고딕" panose="02030600000101010101" pitchFamily="18" charset="-127"/>
                <a:ea typeface="HY중고딕" panose="02030600000101010101" pitchFamily="18" charset="-127"/>
              </a:rPr>
              <a:t>그렇지못해</a:t>
            </a:r>
            <a:r>
              <a:rPr lang="ko-KR" altLang="en-US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200" dirty="0">
                <a:latin typeface="HY중고딕" panose="02030600000101010101" pitchFamily="18" charset="-127"/>
                <a:ea typeface="HY중고딕" panose="02030600000101010101" pitchFamily="18" charset="-127"/>
              </a:rPr>
              <a:t>사고 원인을 </a:t>
            </a:r>
            <a:r>
              <a:rPr lang="ko-KR" altLang="en-US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제공</a:t>
            </a:r>
            <a:r>
              <a:rPr lang="en-US" altLang="ko-KR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노량진 수몰 사고</a:t>
            </a:r>
            <a:r>
              <a:rPr lang="en-US" altLang="ko-KR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 marL="176213" indent="-176213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무더위와 </a:t>
            </a:r>
            <a:r>
              <a:rPr lang="ko-KR" altLang="en-US" sz="1200" dirty="0">
                <a:latin typeface="HY중고딕" panose="02030600000101010101" pitchFamily="18" charset="-127"/>
                <a:ea typeface="HY중고딕" panose="02030600000101010101" pitchFamily="18" charset="-127"/>
              </a:rPr>
              <a:t>장마 등 악천후가 </a:t>
            </a:r>
            <a:r>
              <a:rPr lang="ko-KR" altLang="en-US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이어지는 </a:t>
            </a:r>
            <a:r>
              <a:rPr lang="ko-KR" altLang="en-US" sz="1200" dirty="0">
                <a:latin typeface="HY중고딕" panose="02030600000101010101" pitchFamily="18" charset="-127"/>
                <a:ea typeface="HY중고딕" panose="02030600000101010101" pitchFamily="18" charset="-127"/>
              </a:rPr>
              <a:t>상황에서 </a:t>
            </a:r>
            <a:r>
              <a:rPr lang="ko-KR" altLang="en-US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무리하게 공사 </a:t>
            </a:r>
            <a:r>
              <a:rPr lang="ko-KR" altLang="en-US" sz="1200" dirty="0">
                <a:latin typeface="HY중고딕" panose="02030600000101010101" pitchFamily="18" charset="-127"/>
                <a:ea typeface="HY중고딕" panose="02030600000101010101" pitchFamily="18" charset="-127"/>
              </a:rPr>
              <a:t>추진</a:t>
            </a:r>
            <a:r>
              <a:rPr lang="en-US" altLang="ko-KR" sz="120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방화대교 상판 붕괴사고</a:t>
            </a:r>
            <a:r>
              <a:rPr lang="en-US" altLang="ko-KR" sz="1200" dirty="0" smtClean="0"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ko-KR" altLang="en-US" sz="12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116700" y="5736153"/>
            <a:ext cx="73477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공사비</a:t>
            </a:r>
            <a:r>
              <a:rPr lang="en-US" altLang="ko-KR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공기 단축 우선                                    </a:t>
            </a:r>
            <a:r>
              <a:rPr lang="ko-KR" altLang="en-US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품질</a:t>
            </a:r>
            <a:r>
              <a:rPr lang="en-US" altLang="ko-KR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안전</a:t>
            </a:r>
            <a:r>
              <a:rPr lang="en-US" altLang="ko-KR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재해 예방 우선</a:t>
            </a:r>
            <a:endParaRPr lang="ko-KR" altLang="en-US" dirty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9086"/>
          <a:stretch/>
        </p:blipFill>
        <p:spPr bwMode="auto">
          <a:xfrm>
            <a:off x="591817" y="3281971"/>
            <a:ext cx="1963959" cy="159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91817" y="1052736"/>
            <a:ext cx="8041787" cy="432048"/>
          </a:xfrm>
          <a:prstGeom prst="rect">
            <a:avLst/>
          </a:prstGeom>
          <a:solidFill>
            <a:srgbClr val="FF0000"/>
          </a:solidFill>
          <a:ln w="38100" algn="ctr">
            <a:noFill/>
            <a:miter lim="800000"/>
            <a:headEnd/>
            <a:tailEnd/>
          </a:ln>
        </p:spPr>
        <p:txBody>
          <a:bodyPr tIns="72000" bIns="72000" anchor="ctr"/>
          <a:lstStyle/>
          <a:p>
            <a:pPr algn="just" fontAlgn="auto" latinLnBrk="0">
              <a:spcBef>
                <a:spcPct val="50000"/>
              </a:spcBef>
              <a:spcAft>
                <a:spcPts val="0"/>
              </a:spcAft>
              <a:defRPr/>
            </a:pPr>
            <a:r>
              <a:rPr lang="ko-KR" altLang="en-US" sz="1800" dirty="0" smtClean="0">
                <a:solidFill>
                  <a:srgbClr val="FFFF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부실공사나 안전 </a:t>
            </a:r>
            <a:r>
              <a:rPr lang="ko-KR" altLang="en-US" sz="1800" dirty="0">
                <a:solidFill>
                  <a:srgbClr val="FFFF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재해는 </a:t>
            </a:r>
            <a:r>
              <a:rPr lang="ko-KR" altLang="en-US" sz="1800" dirty="0" smtClean="0">
                <a:solidFill>
                  <a:srgbClr val="FFFF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공사기간 단축을 </a:t>
            </a:r>
            <a:r>
              <a:rPr lang="ko-KR" altLang="en-US" sz="1800" dirty="0">
                <a:solidFill>
                  <a:srgbClr val="FFFF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우선하는 건설문화로부터 </a:t>
            </a:r>
            <a:r>
              <a:rPr lang="ko-KR" altLang="en-US" sz="1800" dirty="0" smtClean="0">
                <a:solidFill>
                  <a:srgbClr val="FFFF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시작</a:t>
            </a:r>
            <a:endParaRPr kumimoji="0" lang="en-US" altLang="ko-KR" sz="1800" kern="0" dirty="0">
              <a:solidFill>
                <a:srgbClr val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281970"/>
            <a:ext cx="2045381" cy="1595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493"/>
          <p:cNvGrpSpPr>
            <a:grpSpLocks/>
          </p:cNvGrpSpPr>
          <p:nvPr/>
        </p:nvGrpSpPr>
        <p:grpSpPr bwMode="auto">
          <a:xfrm>
            <a:off x="3986704" y="5646646"/>
            <a:ext cx="1109807" cy="338137"/>
            <a:chOff x="4167" y="1656"/>
            <a:chExt cx="789" cy="272"/>
          </a:xfrm>
        </p:grpSpPr>
        <p:sp>
          <p:nvSpPr>
            <p:cNvPr id="17" name="AutoShape 494"/>
            <p:cNvSpPr>
              <a:spLocks noChangeArrowheads="1"/>
            </p:cNvSpPr>
            <p:nvPr/>
          </p:nvSpPr>
          <p:spPr bwMode="auto">
            <a:xfrm>
              <a:off x="4334" y="1656"/>
              <a:ext cx="227" cy="272"/>
            </a:xfrm>
            <a:prstGeom prst="parallelogram">
              <a:avLst>
                <a:gd name="adj" fmla="val 25000"/>
              </a:avLst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ko-KR" altLang="ko-KR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9" name="AutoShape 495"/>
            <p:cNvSpPr>
              <a:spLocks noChangeArrowheads="1"/>
            </p:cNvSpPr>
            <p:nvPr/>
          </p:nvSpPr>
          <p:spPr bwMode="auto">
            <a:xfrm>
              <a:off x="4625" y="1656"/>
              <a:ext cx="227" cy="272"/>
            </a:xfrm>
            <a:prstGeom prst="parallelogram">
              <a:avLst>
                <a:gd name="adj" fmla="val 25000"/>
              </a:avLst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ko-KR" altLang="ko-KR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20" name="Line 496"/>
            <p:cNvSpPr>
              <a:spLocks noChangeShapeType="1"/>
            </p:cNvSpPr>
            <p:nvPr/>
          </p:nvSpPr>
          <p:spPr bwMode="auto">
            <a:xfrm>
              <a:off x="4176" y="1728"/>
              <a:ext cx="283" cy="0"/>
            </a:xfrm>
            <a:prstGeom prst="lin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 sz="1200"/>
            </a:p>
          </p:txBody>
        </p:sp>
        <p:sp>
          <p:nvSpPr>
            <p:cNvPr id="21" name="Line 497"/>
            <p:cNvSpPr>
              <a:spLocks noChangeShapeType="1"/>
            </p:cNvSpPr>
            <p:nvPr/>
          </p:nvSpPr>
          <p:spPr bwMode="auto">
            <a:xfrm>
              <a:off x="4167" y="1850"/>
              <a:ext cx="2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 sz="1200"/>
            </a:p>
          </p:txBody>
        </p:sp>
        <p:sp>
          <p:nvSpPr>
            <p:cNvPr id="22" name="Line 498"/>
            <p:cNvSpPr>
              <a:spLocks noChangeShapeType="1"/>
            </p:cNvSpPr>
            <p:nvPr/>
          </p:nvSpPr>
          <p:spPr bwMode="auto">
            <a:xfrm>
              <a:off x="4528" y="1850"/>
              <a:ext cx="17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 sz="1200"/>
            </a:p>
          </p:txBody>
        </p:sp>
        <p:sp>
          <p:nvSpPr>
            <p:cNvPr id="23" name="Line 499"/>
            <p:cNvSpPr>
              <a:spLocks noChangeShapeType="1"/>
            </p:cNvSpPr>
            <p:nvPr/>
          </p:nvSpPr>
          <p:spPr bwMode="auto">
            <a:xfrm>
              <a:off x="4806" y="1850"/>
              <a:ext cx="15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 sz="1200"/>
            </a:p>
          </p:txBody>
        </p:sp>
        <p:sp>
          <p:nvSpPr>
            <p:cNvPr id="24" name="Oval 500"/>
            <p:cNvSpPr>
              <a:spLocks noChangeArrowheads="1"/>
            </p:cNvSpPr>
            <p:nvPr/>
          </p:nvSpPr>
          <p:spPr bwMode="auto">
            <a:xfrm>
              <a:off x="4269" y="1831"/>
              <a:ext cx="41" cy="41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ko-KR" altLang="ko-KR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25" name="Oval 501"/>
            <p:cNvSpPr>
              <a:spLocks noChangeArrowheads="1"/>
            </p:cNvSpPr>
            <p:nvPr/>
          </p:nvSpPr>
          <p:spPr bwMode="auto">
            <a:xfrm>
              <a:off x="4563" y="1831"/>
              <a:ext cx="41" cy="41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ko-KR" altLang="ko-KR" sz="1200">
                <a:latin typeface="Arial" pitchFamily="34" charset="0"/>
                <a:ea typeface="돋움" pitchFamily="50" charset="-127"/>
              </a:endParaRPr>
            </a:p>
          </p:txBody>
        </p:sp>
      </p:grpSp>
      <p:sp>
        <p:nvSpPr>
          <p:cNvPr id="26" name="Text Box 502"/>
          <p:cNvSpPr txBox="1">
            <a:spLocks noChangeArrowheads="1"/>
          </p:cNvSpPr>
          <p:nvPr/>
        </p:nvSpPr>
        <p:spPr bwMode="auto">
          <a:xfrm>
            <a:off x="3317501" y="5476257"/>
            <a:ext cx="66920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ko-KR" sz="1200" b="1" dirty="0">
                <a:latin typeface="Arial" pitchFamily="34" charset="0"/>
                <a:ea typeface="돋움" pitchFamily="50" charset="-127"/>
              </a:rPr>
              <a:t>As Is</a:t>
            </a:r>
          </a:p>
        </p:txBody>
      </p:sp>
      <p:sp>
        <p:nvSpPr>
          <p:cNvPr id="27" name="Text Box 503"/>
          <p:cNvSpPr txBox="1">
            <a:spLocks noChangeArrowheads="1"/>
          </p:cNvSpPr>
          <p:nvPr/>
        </p:nvSpPr>
        <p:spPr bwMode="auto">
          <a:xfrm>
            <a:off x="5004059" y="5477369"/>
            <a:ext cx="66920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1200" b="1" dirty="0">
                <a:latin typeface="Arial" pitchFamily="34" charset="0"/>
                <a:ea typeface="돋움" pitchFamily="50" charset="-127"/>
              </a:rPr>
              <a:t>To Be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04477" y="5308093"/>
            <a:ext cx="2018392" cy="338554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rgbClr val="FFFF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패러다임 전환 필요</a:t>
            </a:r>
            <a:endParaRPr lang="en-US" altLang="ko-KR" dirty="0">
              <a:solidFill>
                <a:srgbClr val="FFFFFF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9922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/>
          <p:cNvSpPr>
            <a:spLocks noChangeShapeType="1"/>
          </p:cNvSpPr>
          <p:nvPr/>
        </p:nvSpPr>
        <p:spPr bwMode="auto">
          <a:xfrm>
            <a:off x="1157288" y="2996183"/>
            <a:ext cx="0" cy="0"/>
          </a:xfrm>
          <a:prstGeom prst="line">
            <a:avLst/>
          </a:prstGeom>
          <a:noFill/>
          <a:ln w="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1" name="직사각형 3"/>
          <p:cNvSpPr>
            <a:spLocks noChangeArrowheads="1"/>
          </p:cNvSpPr>
          <p:nvPr/>
        </p:nvSpPr>
        <p:spPr bwMode="auto">
          <a:xfrm>
            <a:off x="3714712" y="3212976"/>
            <a:ext cx="2723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ko-KR" altLang="en-US" sz="2400" dirty="0" smtClean="0"/>
              <a:t>감사합니다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4491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Line 3"/>
          <p:cNvSpPr>
            <a:spLocks noChangeShapeType="1"/>
          </p:cNvSpPr>
          <p:nvPr/>
        </p:nvSpPr>
        <p:spPr bwMode="auto">
          <a:xfrm>
            <a:off x="323850" y="2492375"/>
            <a:ext cx="0" cy="380365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57346" name="Line 4"/>
          <p:cNvSpPr>
            <a:spLocks noChangeShapeType="1"/>
          </p:cNvSpPr>
          <p:nvPr/>
        </p:nvSpPr>
        <p:spPr bwMode="auto">
          <a:xfrm>
            <a:off x="8831263" y="2492375"/>
            <a:ext cx="0" cy="380365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3276600" y="2212181"/>
            <a:ext cx="5867400" cy="135255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anchor="ctr"/>
          <a:lstStyle/>
          <a:p>
            <a:pPr marL="622300" indent="-622300">
              <a:defRPr/>
            </a:pPr>
            <a:r>
              <a:rPr lang="en-US" altLang="ko-KR" sz="2800" i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SOC </a:t>
            </a:r>
            <a:r>
              <a:rPr lang="ko-KR" altLang="en-US" sz="2800" i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투자 확대의 필요성</a:t>
            </a:r>
            <a:endParaRPr lang="en-US" altLang="ko-KR" sz="2800" i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57348" name="Picture 6" descr="ScreenHunter_0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268413"/>
            <a:ext cx="298291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089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1132214" y="2276103"/>
            <a:ext cx="0" cy="0"/>
          </a:xfrm>
          <a:prstGeom prst="line">
            <a:avLst/>
          </a:prstGeom>
          <a:noFill/>
          <a:ln w="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" name="직사각형 2"/>
          <p:cNvSpPr/>
          <p:nvPr/>
        </p:nvSpPr>
        <p:spPr bwMode="auto">
          <a:xfrm>
            <a:off x="771038" y="1190344"/>
            <a:ext cx="7761399" cy="3960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ts val="300"/>
              </a:spcBef>
              <a:spcAft>
                <a:spcPts val="300"/>
              </a:spcAft>
              <a:buClr>
                <a:srgbClr val="FF9900"/>
              </a:buClr>
              <a:buSzPct val="80000"/>
            </a:pPr>
            <a:r>
              <a:rPr lang="en-US" altLang="ko-KR" sz="1800" dirty="0" smtClean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SOC </a:t>
            </a:r>
            <a:r>
              <a:rPr lang="ko-KR" altLang="en-US" sz="1800" dirty="0" smtClean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예산 추이 </a:t>
            </a:r>
            <a:r>
              <a:rPr lang="en-US" altLang="ko-KR" sz="1800" dirty="0" smtClean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en-US" altLang="ko-KR" sz="18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2009</a:t>
            </a:r>
            <a:r>
              <a:rPr lang="ko-KR" altLang="en-US" sz="180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년 </a:t>
            </a:r>
            <a:r>
              <a:rPr lang="en-US" altLang="ko-KR" sz="18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25</a:t>
            </a:r>
            <a:r>
              <a:rPr lang="ko-KR" altLang="en-US" sz="18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조원을 </a:t>
            </a:r>
            <a:r>
              <a:rPr lang="ko-KR" altLang="en-US" sz="1800" dirty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정점으로 </a:t>
            </a:r>
            <a:r>
              <a:rPr lang="ko-KR" altLang="en-US" sz="1800" dirty="0" smtClean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rPr>
              <a:t>점차 하락 추세</a:t>
            </a:r>
            <a:endParaRPr lang="en-US" altLang="ko-KR" sz="1800" dirty="0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39" y="4221088"/>
            <a:ext cx="7740699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2267744" y="192642"/>
            <a:ext cx="48281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24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SOC </a:t>
            </a:r>
            <a:r>
              <a:rPr lang="ko-KR" altLang="en-US" sz="24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투자의 현실</a:t>
            </a:r>
            <a:endParaRPr lang="ko-KR" altLang="en-US" sz="2400" dirty="0">
              <a:solidFill>
                <a:srgbClr val="00B0F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074611"/>
              </p:ext>
            </p:extLst>
          </p:nvPr>
        </p:nvGraphicFramePr>
        <p:xfrm>
          <a:off x="772691" y="1772816"/>
          <a:ext cx="7776864" cy="12206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7365"/>
                <a:gridCol w="846861"/>
                <a:gridCol w="873236"/>
                <a:gridCol w="842957"/>
                <a:gridCol w="842957"/>
                <a:gridCol w="745592"/>
                <a:gridCol w="753948"/>
                <a:gridCol w="753948"/>
              </a:tblGrid>
              <a:tr h="432048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b="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연도</a:t>
                      </a: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2008</a:t>
                      </a: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0" dirty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2009</a:t>
                      </a: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0" dirty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2010</a:t>
                      </a: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0" dirty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2011</a:t>
                      </a: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kern="0" dirty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2012</a:t>
                      </a: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2013</a:t>
                      </a: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2014</a:t>
                      </a: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  <a:cs typeface="Times New Roman"/>
                      </a:endParaRPr>
                    </a:p>
                  </a:txBody>
                  <a:tcPr marL="17780" marR="17780" marT="17780" marB="17780" anchor="ctr"/>
                </a:tc>
              </a:tr>
              <a:tr h="788615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b="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중앙정부</a:t>
                      </a: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SOC</a:t>
                      </a:r>
                      <a:r>
                        <a:rPr lang="ko-KR" altLang="en-US" sz="1400" b="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예산</a:t>
                      </a: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(</a:t>
                      </a:r>
                      <a:r>
                        <a:rPr lang="ko-KR" altLang="en-US" sz="1400" b="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조원</a:t>
                      </a: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)</a:t>
                      </a:r>
                    </a:p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(</a:t>
                      </a:r>
                      <a:r>
                        <a:rPr lang="ko-KR" altLang="en-US" sz="1400" b="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전년비</a:t>
                      </a: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, %)</a:t>
                      </a: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  <a:cs typeface="Times New Roman"/>
                      </a:endParaRPr>
                    </a:p>
                  </a:txBody>
                  <a:tcPr marL="17780" marR="17780" marT="17780" marB="1778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20.5</a:t>
                      </a:r>
                    </a:p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(11.4)</a:t>
                      </a: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  <a:cs typeface="Times New Roman"/>
                      </a:endParaRPr>
                    </a:p>
                  </a:txBody>
                  <a:tcPr marL="17780" marR="17780" marT="17780" marB="1778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25.5</a:t>
                      </a:r>
                    </a:p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(24.4)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  <a:cs typeface="Times New Roman"/>
                      </a:endParaRPr>
                    </a:p>
                  </a:txBody>
                  <a:tcPr marL="17780" marR="17780" marT="17780" marB="1778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25.1</a:t>
                      </a:r>
                    </a:p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0" dirty="0" smtClean="0"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(-1.6)</a:t>
                      </a:r>
                      <a:endParaRPr lang="ko-KR" sz="1400" kern="100" dirty="0">
                        <a:solidFill>
                          <a:srgbClr val="FF0000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  <a:cs typeface="Times New Roman"/>
                      </a:endParaRPr>
                    </a:p>
                  </a:txBody>
                  <a:tcPr marL="17780" marR="17780" marT="17780" marB="1778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24.4</a:t>
                      </a:r>
                    </a:p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0" dirty="0" smtClean="0"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(-2.8)</a:t>
                      </a:r>
                      <a:endParaRPr lang="ko-KR" sz="1400" kern="100" dirty="0">
                        <a:solidFill>
                          <a:srgbClr val="FF0000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  <a:cs typeface="Times New Roman"/>
                      </a:endParaRPr>
                    </a:p>
                  </a:txBody>
                  <a:tcPr marL="17780" marR="17780" marT="17780" marB="1778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23.1</a:t>
                      </a:r>
                    </a:p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0" dirty="0" smtClean="0"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(-5.3)</a:t>
                      </a:r>
                      <a:endParaRPr lang="ko-KR" sz="1400" kern="100" dirty="0">
                        <a:solidFill>
                          <a:srgbClr val="FF0000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  <a:cs typeface="Times New Roman"/>
                      </a:endParaRPr>
                    </a:p>
                  </a:txBody>
                  <a:tcPr marL="17780" marR="17780" marT="17780" marB="1778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24.3</a:t>
                      </a:r>
                    </a:p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(5.2)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  <a:cs typeface="Times New Roman"/>
                      </a:endParaRPr>
                    </a:p>
                  </a:txBody>
                  <a:tcPr marL="17780" marR="17780" marT="17780" marB="1778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23.3</a:t>
                      </a:r>
                    </a:p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  <a:cs typeface="Times New Roman"/>
                        </a:rPr>
                        <a:t>(-4.3)</a:t>
                      </a:r>
                      <a:endParaRPr lang="ko-KR" sz="1400" kern="100" dirty="0">
                        <a:solidFill>
                          <a:srgbClr val="FF0000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  <a:cs typeface="Times New Roman"/>
                      </a:endParaRPr>
                    </a:p>
                  </a:txBody>
                  <a:tcPr marL="17780" marR="17780" marT="17780" marB="1778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2" name="Picture 3" descr="ScreenHunter_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360363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068960"/>
            <a:ext cx="1459338" cy="105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224" y="3049649"/>
            <a:ext cx="1446214" cy="1062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107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581" name="Rectangle 5"/>
          <p:cNvSpPr>
            <a:spLocks noChangeArrowheads="1"/>
          </p:cNvSpPr>
          <p:nvPr/>
        </p:nvSpPr>
        <p:spPr bwMode="auto">
          <a:xfrm>
            <a:off x="0" y="2577098"/>
            <a:ext cx="1847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2270373" y="223483"/>
            <a:ext cx="48281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복지 논쟁과 </a:t>
            </a:r>
            <a:r>
              <a:rPr lang="en-US" altLang="ko-KR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SOC </a:t>
            </a:r>
            <a:r>
              <a:rPr lang="ko-KR" altLang="en-US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투자</a:t>
            </a:r>
            <a:endParaRPr lang="ko-KR" altLang="en-US" sz="2400" dirty="0">
              <a:solidFill>
                <a:srgbClr val="FF66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61" y="1145555"/>
            <a:ext cx="1949270" cy="221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2821550" y="2146210"/>
            <a:ext cx="5791782" cy="1210782"/>
          </a:xfrm>
          <a:prstGeom prst="rect">
            <a:avLst/>
          </a:prstGeom>
          <a:solidFill>
            <a:schemeClr val="accent5"/>
          </a:solidFill>
        </p:spPr>
        <p:txBody>
          <a:bodyPr wrap="square" anchor="ctr">
            <a:noAutofit/>
          </a:bodyPr>
          <a:lstStyle/>
          <a:p>
            <a:pPr>
              <a:spcBef>
                <a:spcPts val="0"/>
              </a:spcBef>
            </a:pPr>
            <a:r>
              <a:rPr lang="en-US" altLang="ko-KR" sz="1800" dirty="0"/>
              <a:t>OECD</a:t>
            </a:r>
            <a:r>
              <a:rPr lang="ko-KR" altLang="en-US" sz="1800" dirty="0"/>
              <a:t>국가의 </a:t>
            </a:r>
            <a:r>
              <a:rPr lang="en-US" altLang="ko-KR" sz="1800" dirty="0"/>
              <a:t>GDP</a:t>
            </a:r>
            <a:r>
              <a:rPr lang="ko-KR" altLang="en-US" sz="1800" dirty="0"/>
              <a:t>대비 평균 복지지출 비중 </a:t>
            </a:r>
            <a:r>
              <a:rPr lang="en-US" altLang="ko-KR" sz="1800" dirty="0"/>
              <a:t>20.6</a:t>
            </a:r>
            <a:r>
              <a:rPr lang="en-US" altLang="ko-KR" sz="1800" dirty="0" smtClean="0"/>
              <a:t>% </a:t>
            </a:r>
            <a:r>
              <a:rPr lang="en-US" altLang="ko-KR" sz="1400" dirty="0" smtClean="0">
                <a:ea typeface="문체부 제목 돋음체" panose="020B0609000101010101" pitchFamily="49" charset="-127"/>
              </a:rPr>
              <a:t>(</a:t>
            </a:r>
            <a:r>
              <a:rPr lang="en-US" altLang="ko-KR" sz="1400" dirty="0">
                <a:ea typeface="문체부 제목 돋음체" panose="020B0609000101010101" pitchFamily="49" charset="-127"/>
              </a:rPr>
              <a:t>2009</a:t>
            </a:r>
            <a:r>
              <a:rPr lang="ko-KR" altLang="en-US" sz="1400" dirty="0">
                <a:ea typeface="문체부 제목 돋음체" panose="020B0609000101010101" pitchFamily="49" charset="-127"/>
              </a:rPr>
              <a:t>년</a:t>
            </a:r>
            <a:r>
              <a:rPr lang="en-US" altLang="ko-KR" sz="1400" dirty="0" smtClean="0">
                <a:ea typeface="문체부 제목 돋음체" panose="020B0609000101010101" pitchFamily="49" charset="-127"/>
              </a:rPr>
              <a:t>)</a:t>
            </a:r>
          </a:p>
          <a:p>
            <a:pPr>
              <a:spcBef>
                <a:spcPts val="0"/>
              </a:spcBef>
            </a:pPr>
            <a:endParaRPr lang="ko-KR" altLang="en-US" sz="800" dirty="0"/>
          </a:p>
          <a:p>
            <a:pPr>
              <a:spcBef>
                <a:spcPts val="0"/>
              </a:spcBef>
            </a:pPr>
            <a:r>
              <a:rPr lang="ko-KR" altLang="en-US" sz="1800" dirty="0">
                <a:latin typeface="HY견고딕" pitchFamily="18" charset="-127"/>
                <a:ea typeface="HY견고딕" pitchFamily="18" charset="-127"/>
              </a:rPr>
              <a:t>미국 </a:t>
            </a:r>
            <a:r>
              <a:rPr lang="en-US" altLang="ko-KR" sz="1800" dirty="0">
                <a:latin typeface="HY견고딕" pitchFamily="18" charset="-127"/>
                <a:ea typeface="HY견고딕" pitchFamily="18" charset="-127"/>
              </a:rPr>
              <a:t>15.9%, </a:t>
            </a:r>
            <a:r>
              <a:rPr lang="ko-KR" altLang="en-US" sz="1800" dirty="0">
                <a:latin typeface="HY견고딕" pitchFamily="18" charset="-127"/>
                <a:ea typeface="HY견고딕" pitchFamily="18" charset="-127"/>
              </a:rPr>
              <a:t>일본 </a:t>
            </a:r>
            <a:r>
              <a:rPr lang="en-US" altLang="ko-KR" sz="1800" dirty="0">
                <a:latin typeface="HY견고딕" pitchFamily="18" charset="-127"/>
                <a:ea typeface="HY견고딕" pitchFamily="18" charset="-127"/>
              </a:rPr>
              <a:t>20.6%, 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독일 </a:t>
            </a:r>
            <a:r>
              <a:rPr lang="en-US" altLang="ko-KR" sz="1800" dirty="0">
                <a:latin typeface="HY견고딕" pitchFamily="18" charset="-127"/>
                <a:ea typeface="HY견고딕" pitchFamily="18" charset="-127"/>
              </a:rPr>
              <a:t>26.7%, </a:t>
            </a:r>
            <a:r>
              <a:rPr lang="ko-KR" altLang="en-US" sz="18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한국 </a:t>
            </a:r>
            <a:r>
              <a:rPr lang="en-US" altLang="ko-KR" sz="18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7.5% </a:t>
            </a:r>
            <a:endParaRPr lang="ko-KR" altLang="en-US" sz="18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구름 모양 설명선 4"/>
          <p:cNvSpPr/>
          <p:nvPr/>
        </p:nvSpPr>
        <p:spPr bwMode="auto">
          <a:xfrm>
            <a:off x="2379964" y="1016452"/>
            <a:ext cx="5665590" cy="648072"/>
          </a:xfrm>
          <a:prstGeom prst="cloudCallout">
            <a:avLst>
              <a:gd name="adj1" fmla="val -34349"/>
              <a:gd name="adj2" fmla="val 68120"/>
            </a:avLst>
          </a:prstGeom>
          <a:solidFill>
            <a:schemeClr val="accent3">
              <a:lumMod val="9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1" hangingPunct="1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</a:pPr>
            <a:r>
              <a:rPr kumimoji="1" lang="ko-KR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Y신명조" pitchFamily="18" charset="-127"/>
                <a:ea typeface="HY신명조" pitchFamily="18" charset="-127"/>
              </a:rPr>
              <a:t>우리나라</a:t>
            </a:r>
            <a:r>
              <a:rPr kumimoji="1" lang="en-US" altLang="ko-K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Y신명조" pitchFamily="18" charset="-127"/>
                <a:ea typeface="HY신명조" pitchFamily="18" charset="-127"/>
              </a:rPr>
              <a:t>  </a:t>
            </a:r>
            <a:r>
              <a:rPr kumimoji="1" lang="ko-KR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Y신명조" pitchFamily="18" charset="-127"/>
                <a:ea typeface="HY신명조" pitchFamily="18" charset="-127"/>
              </a:rPr>
              <a:t>복지지출 부끄러운 수준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755576" y="4221088"/>
            <a:ext cx="7857756" cy="17126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ko-KR" altLang="en-US" sz="1800" dirty="0" smtClean="0">
                <a:solidFill>
                  <a:srgbClr val="C00000"/>
                </a:solidFill>
              </a:rPr>
              <a:t> 인구 </a:t>
            </a:r>
            <a:r>
              <a:rPr lang="en-US" altLang="ko-KR" sz="1800" dirty="0" smtClean="0">
                <a:solidFill>
                  <a:srgbClr val="C00000"/>
                </a:solidFill>
              </a:rPr>
              <a:t>1,000</a:t>
            </a:r>
            <a:r>
              <a:rPr lang="ko-KR" altLang="en-US" sz="1800" dirty="0">
                <a:solidFill>
                  <a:srgbClr val="C00000"/>
                </a:solidFill>
              </a:rPr>
              <a:t>명당 도로 길이 </a:t>
            </a:r>
            <a:r>
              <a:rPr lang="en-US" altLang="ko-KR" sz="1800" dirty="0" smtClean="0">
                <a:solidFill>
                  <a:srgbClr val="C00000"/>
                </a:solidFill>
              </a:rPr>
              <a:t>: </a:t>
            </a:r>
            <a:r>
              <a:rPr lang="ko-KR" altLang="en-US" sz="1800" dirty="0" smtClean="0">
                <a:solidFill>
                  <a:srgbClr val="FF0000"/>
                </a:solidFill>
                <a:latin typeface="HY견명조" pitchFamily="18" charset="-127"/>
                <a:ea typeface="HY견명조" pitchFamily="18" charset="-127"/>
              </a:rPr>
              <a:t>한국 </a:t>
            </a:r>
            <a:r>
              <a:rPr lang="en-US" altLang="ko-KR" sz="1800" dirty="0">
                <a:solidFill>
                  <a:srgbClr val="FF0000"/>
                </a:solidFill>
                <a:latin typeface="HY견명조" pitchFamily="18" charset="-127"/>
                <a:ea typeface="HY견명조" pitchFamily="18" charset="-127"/>
              </a:rPr>
              <a:t>2.1</a:t>
            </a:r>
            <a:r>
              <a:rPr lang="ko-KR" altLang="en-US" sz="1800" dirty="0" smtClean="0">
                <a:solidFill>
                  <a:srgbClr val="FF0000"/>
                </a:solidFill>
                <a:latin typeface="HY견명조" pitchFamily="18" charset="-127"/>
                <a:ea typeface="HY견명조" pitchFamily="18" charset="-127"/>
              </a:rPr>
              <a:t>㎞</a:t>
            </a:r>
            <a:r>
              <a:rPr lang="en-US" altLang="ko-KR" sz="1800" dirty="0" smtClean="0">
                <a:latin typeface="HY견명조" pitchFamily="18" charset="-127"/>
                <a:ea typeface="HY견명조" pitchFamily="18" charset="-127"/>
              </a:rPr>
              <a:t>(OECD 30</a:t>
            </a:r>
            <a:r>
              <a:rPr lang="ko-KR" altLang="en-US" sz="1800" dirty="0" smtClean="0">
                <a:latin typeface="HY견명조" pitchFamily="18" charset="-127"/>
                <a:ea typeface="HY견명조" pitchFamily="18" charset="-127"/>
              </a:rPr>
              <a:t>개국 중 </a:t>
            </a:r>
            <a:r>
              <a:rPr lang="en-US" altLang="ko-KR" sz="1800" dirty="0" smtClean="0">
                <a:latin typeface="HY견명조" pitchFamily="18" charset="-127"/>
                <a:ea typeface="HY견명조" pitchFamily="18" charset="-127"/>
              </a:rPr>
              <a:t>30</a:t>
            </a:r>
            <a:r>
              <a:rPr lang="ko-KR" altLang="en-US" sz="1800" dirty="0" smtClean="0">
                <a:latin typeface="HY견명조" pitchFamily="18" charset="-127"/>
                <a:ea typeface="HY견명조" pitchFamily="18" charset="-127"/>
              </a:rPr>
              <a:t>위</a:t>
            </a:r>
            <a:r>
              <a:rPr lang="en-US" altLang="ko-KR" sz="1800" dirty="0" smtClean="0">
                <a:latin typeface="HY견명조" pitchFamily="18" charset="-127"/>
                <a:ea typeface="HY견명조" pitchFamily="18" charset="-127"/>
              </a:rPr>
              <a:t>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ko-KR" altLang="en-US" sz="1800" dirty="0" smtClean="0">
                <a:latin typeface="HY견명조" pitchFamily="18" charset="-127"/>
                <a:ea typeface="HY견명조" pitchFamily="18" charset="-127"/>
              </a:rPr>
              <a:t> 호주 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38.2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㎞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, 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미국 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20.8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㎞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, </a:t>
            </a:r>
            <a:r>
              <a:rPr lang="ko-KR" altLang="en-US" sz="1800" dirty="0" smtClean="0">
                <a:latin typeface="HY견명조" pitchFamily="18" charset="-127"/>
                <a:ea typeface="HY견명조" pitchFamily="18" charset="-127"/>
              </a:rPr>
              <a:t>일본 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9.4</a:t>
            </a:r>
            <a:r>
              <a:rPr lang="ko-KR" altLang="en-US" sz="1800" dirty="0" smtClean="0">
                <a:latin typeface="HY견명조" pitchFamily="18" charset="-127"/>
                <a:ea typeface="HY견명조" pitchFamily="18" charset="-127"/>
              </a:rPr>
              <a:t>㎞</a:t>
            </a:r>
            <a:r>
              <a:rPr lang="en-US" altLang="ko-KR" sz="1800" dirty="0" smtClean="0">
                <a:latin typeface="HY견명조" pitchFamily="18" charset="-127"/>
                <a:ea typeface="HY견명조" pitchFamily="18" charset="-127"/>
              </a:rPr>
              <a:t>, </a:t>
            </a:r>
            <a:r>
              <a:rPr lang="ko-KR" altLang="en-US" sz="1800" dirty="0" smtClean="0">
                <a:latin typeface="HY견명조" pitchFamily="18" charset="-127"/>
                <a:ea typeface="HY견명조" pitchFamily="18" charset="-127"/>
              </a:rPr>
              <a:t>독일 </a:t>
            </a:r>
            <a:r>
              <a:rPr lang="en-US" altLang="ko-KR" sz="1800" dirty="0" smtClean="0">
                <a:latin typeface="HY견명조" pitchFamily="18" charset="-127"/>
                <a:ea typeface="HY견명조" pitchFamily="18" charset="-127"/>
              </a:rPr>
              <a:t>7.8km</a:t>
            </a:r>
          </a:p>
          <a:p>
            <a:pPr>
              <a:spcBef>
                <a:spcPts val="0"/>
              </a:spcBef>
            </a:pPr>
            <a:endParaRPr lang="ko-KR" altLang="en-US" sz="1800" dirty="0">
              <a:latin typeface="HY견명조" pitchFamily="18" charset="-127"/>
              <a:ea typeface="HY견명조" pitchFamily="18" charset="-127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ko-KR" altLang="en-US" sz="1800" dirty="0" smtClean="0">
                <a:solidFill>
                  <a:srgbClr val="0000FF"/>
                </a:solidFill>
              </a:rPr>
              <a:t> 차량 </a:t>
            </a:r>
            <a:r>
              <a:rPr lang="en-US" altLang="ko-KR" sz="1800" dirty="0" smtClean="0">
                <a:solidFill>
                  <a:srgbClr val="0000FF"/>
                </a:solidFill>
              </a:rPr>
              <a:t>1,000</a:t>
            </a:r>
            <a:r>
              <a:rPr lang="ko-KR" altLang="en-US" sz="1800" dirty="0">
                <a:solidFill>
                  <a:srgbClr val="0000FF"/>
                </a:solidFill>
              </a:rPr>
              <a:t>대당 도로 </a:t>
            </a:r>
            <a:r>
              <a:rPr lang="ko-KR" altLang="en-US" sz="1800" dirty="0" smtClean="0">
                <a:solidFill>
                  <a:srgbClr val="0000FF"/>
                </a:solidFill>
              </a:rPr>
              <a:t>길이 </a:t>
            </a:r>
            <a:r>
              <a:rPr lang="en-US" altLang="ko-KR" sz="1800" dirty="0" smtClean="0">
                <a:solidFill>
                  <a:srgbClr val="0000FF"/>
                </a:solidFill>
              </a:rPr>
              <a:t>: </a:t>
            </a:r>
            <a:r>
              <a:rPr lang="ko-KR" altLang="en-US" sz="1800" dirty="0" smtClean="0">
                <a:solidFill>
                  <a:srgbClr val="FF0000"/>
                </a:solidFill>
                <a:latin typeface="HY견명조" pitchFamily="18" charset="-127"/>
                <a:ea typeface="HY견명조" pitchFamily="18" charset="-127"/>
              </a:rPr>
              <a:t>한국 </a:t>
            </a:r>
            <a:r>
              <a:rPr lang="en-US" altLang="ko-KR" sz="1800" dirty="0">
                <a:solidFill>
                  <a:srgbClr val="FF0000"/>
                </a:solidFill>
                <a:latin typeface="HY견명조" pitchFamily="18" charset="-127"/>
                <a:ea typeface="HY견명조" pitchFamily="18" charset="-127"/>
              </a:rPr>
              <a:t>5.9</a:t>
            </a:r>
            <a:r>
              <a:rPr lang="ko-KR" altLang="en-US" sz="1800" dirty="0">
                <a:solidFill>
                  <a:srgbClr val="FF0000"/>
                </a:solidFill>
                <a:latin typeface="HY견명조" pitchFamily="18" charset="-127"/>
                <a:ea typeface="HY견명조" pitchFamily="18" charset="-127"/>
              </a:rPr>
              <a:t>㎞</a:t>
            </a:r>
            <a:r>
              <a:rPr lang="en-US" altLang="ko-KR" sz="1800" dirty="0" smtClean="0">
                <a:latin typeface="HY견명조" pitchFamily="18" charset="-127"/>
                <a:ea typeface="HY견명조" pitchFamily="18" charset="-127"/>
              </a:rPr>
              <a:t>(OECD 30</a:t>
            </a:r>
            <a:r>
              <a:rPr lang="ko-KR" altLang="en-US" sz="1800" dirty="0" smtClean="0">
                <a:latin typeface="HY견명조" pitchFamily="18" charset="-127"/>
                <a:ea typeface="HY견명조" pitchFamily="18" charset="-127"/>
              </a:rPr>
              <a:t>개국 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중 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29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위</a:t>
            </a:r>
            <a:r>
              <a:rPr lang="en-US" altLang="ko-KR" sz="1800" dirty="0" smtClean="0">
                <a:latin typeface="HY견명조" pitchFamily="18" charset="-127"/>
                <a:ea typeface="HY견명조" pitchFamily="18" charset="-127"/>
              </a:rPr>
              <a:t>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ko-KR" altLang="en-US" sz="1800" dirty="0" smtClean="0">
                <a:latin typeface="HY견명조" pitchFamily="18" charset="-127"/>
                <a:ea typeface="HY견명조" pitchFamily="18" charset="-127"/>
              </a:rPr>
              <a:t> 스웨덴 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89.3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㎞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, 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일본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(22</a:t>
            </a:r>
            <a:r>
              <a:rPr lang="ko-KR" altLang="en-US" sz="1800" dirty="0">
                <a:latin typeface="HY견명조" pitchFamily="18" charset="-127"/>
                <a:ea typeface="HY견명조" pitchFamily="18" charset="-127"/>
              </a:rPr>
              <a:t>위</a:t>
            </a:r>
            <a:r>
              <a:rPr lang="en-US" altLang="ko-KR" sz="1800" dirty="0">
                <a:latin typeface="HY견명조" pitchFamily="18" charset="-127"/>
                <a:ea typeface="HY견명조" pitchFamily="18" charset="-127"/>
              </a:rPr>
              <a:t>) 15.8</a:t>
            </a:r>
            <a:r>
              <a:rPr lang="ko-KR" altLang="en-US" sz="1800" dirty="0" smtClean="0">
                <a:latin typeface="HY견명조" pitchFamily="18" charset="-127"/>
                <a:ea typeface="HY견명조" pitchFamily="18" charset="-127"/>
              </a:rPr>
              <a:t>㎞</a:t>
            </a:r>
            <a:endParaRPr lang="en-US" altLang="ko-KR" sz="1800" dirty="0" smtClean="0">
              <a:latin typeface="HY그래픽" pitchFamily="18" charset="-127"/>
              <a:ea typeface="HY그래픽" pitchFamily="18" charset="-127"/>
            </a:endParaRPr>
          </a:p>
        </p:txBody>
      </p:sp>
      <p:sp>
        <p:nvSpPr>
          <p:cNvPr id="21" name="직사각형 3"/>
          <p:cNvSpPr>
            <a:spLocks noChangeArrowheads="1"/>
          </p:cNvSpPr>
          <p:nvPr/>
        </p:nvSpPr>
        <p:spPr bwMode="auto">
          <a:xfrm rot="21192856">
            <a:off x="718762" y="3556989"/>
            <a:ext cx="33224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ko-KR" altLang="en-US" sz="18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복지만 부끄러운 수준인가</a:t>
            </a:r>
            <a:r>
              <a:rPr lang="en-US" altLang="ko-KR" sz="18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?</a:t>
            </a:r>
            <a:endParaRPr lang="ko-KR" altLang="en-US" sz="18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21598" y="5933778"/>
            <a:ext cx="590465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ko-KR" altLang="en-US" sz="1100" dirty="0">
                <a:latin typeface="HY그래픽" pitchFamily="18" charset="-127"/>
                <a:ea typeface="HY그래픽" pitchFamily="18" charset="-127"/>
              </a:rPr>
              <a:t>자료 </a:t>
            </a:r>
            <a:r>
              <a:rPr lang="en-US" altLang="ko-KR" sz="1100" dirty="0">
                <a:latin typeface="HY그래픽" pitchFamily="18" charset="-127"/>
                <a:ea typeface="HY그래픽" pitchFamily="18" charset="-127"/>
              </a:rPr>
              <a:t>: </a:t>
            </a:r>
            <a:r>
              <a:rPr lang="ko-KR" altLang="en-US" sz="1100" dirty="0">
                <a:latin typeface="HY그래픽" pitchFamily="18" charset="-127"/>
                <a:ea typeface="HY그래픽" pitchFamily="18" charset="-127"/>
              </a:rPr>
              <a:t>대한상공회의소 ‘우리나라 </a:t>
            </a:r>
            <a:r>
              <a:rPr lang="en-US" altLang="ko-KR" sz="1100" dirty="0">
                <a:latin typeface="HY그래픽" pitchFamily="18" charset="-127"/>
                <a:ea typeface="HY그래픽" pitchFamily="18" charset="-127"/>
              </a:rPr>
              <a:t>SOC</a:t>
            </a:r>
            <a:r>
              <a:rPr lang="ko-KR" altLang="en-US" sz="1100" dirty="0">
                <a:latin typeface="HY그래픽" pitchFamily="18" charset="-127"/>
                <a:ea typeface="HY그래픽" pitchFamily="18" charset="-127"/>
              </a:rPr>
              <a:t>경쟁력의 국제비교와 시사점</a:t>
            </a:r>
            <a:r>
              <a:rPr lang="en-US" altLang="ko-KR" sz="1100" dirty="0">
                <a:latin typeface="HY그래픽" pitchFamily="18" charset="-127"/>
                <a:ea typeface="HY그래픽" pitchFamily="18" charset="-127"/>
              </a:rPr>
              <a:t>(2011)’ </a:t>
            </a:r>
            <a:endParaRPr lang="ko-KR" altLang="en-US" sz="1100" dirty="0">
              <a:latin typeface="HY그래픽" pitchFamily="18" charset="-127"/>
              <a:ea typeface="HY그래픽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890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581" name="Rectangle 5"/>
          <p:cNvSpPr>
            <a:spLocks noChangeArrowheads="1"/>
          </p:cNvSpPr>
          <p:nvPr/>
        </p:nvSpPr>
        <p:spPr bwMode="auto">
          <a:xfrm>
            <a:off x="0" y="2577098"/>
            <a:ext cx="1847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991326" y="188640"/>
            <a:ext cx="54283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4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복지가 과연 낮은 수준인가</a:t>
            </a:r>
            <a:r>
              <a:rPr lang="en-US" altLang="ko-KR" sz="2400" dirty="0" smtClean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?</a:t>
            </a:r>
            <a:endParaRPr lang="ko-KR" altLang="en-US" sz="2400" dirty="0">
              <a:solidFill>
                <a:srgbClr val="00B0F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794321"/>
            <a:ext cx="5547890" cy="2304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21011"/>
            <a:ext cx="2739155" cy="224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386381" y="1080325"/>
            <a:ext cx="2961483" cy="2077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ko-KR" altLang="en-US" sz="1400" dirty="0">
                <a:solidFill>
                  <a:srgbClr val="FF0000"/>
                </a:solidFill>
              </a:rPr>
              <a:t>한국은 </a:t>
            </a:r>
            <a:r>
              <a:rPr lang="ko-KR" altLang="en-US" sz="1400" dirty="0" err="1" smtClean="0">
                <a:solidFill>
                  <a:srgbClr val="FF0000"/>
                </a:solidFill>
              </a:rPr>
              <a:t>수준높은</a:t>
            </a:r>
            <a:r>
              <a:rPr lang="ko-KR" altLang="en-US" sz="1400" dirty="0" smtClean="0">
                <a:solidFill>
                  <a:srgbClr val="FF0000"/>
                </a:solidFill>
              </a:rPr>
              <a:t> 사회복지 실시</a:t>
            </a:r>
            <a:r>
              <a:rPr lang="en-US" altLang="ko-KR" sz="1400" dirty="0" smtClean="0">
                <a:solidFill>
                  <a:srgbClr val="FF0000"/>
                </a:solidFill>
              </a:rPr>
              <a:t>?</a:t>
            </a:r>
            <a:endParaRPr lang="ko-KR" altLang="en-US" sz="1400" dirty="0">
              <a:solidFill>
                <a:srgbClr val="FF0000"/>
              </a:solidFill>
            </a:endParaRPr>
          </a:p>
          <a:p>
            <a:pPr marL="171450" indent="-17145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ko-KR" altLang="en-US" sz="1200" dirty="0" smtClean="0"/>
              <a:t>낮은 실업률</a:t>
            </a:r>
            <a:r>
              <a:rPr lang="en-US" altLang="ko-KR" sz="1200" dirty="0" smtClean="0"/>
              <a:t>(3%, 2013</a:t>
            </a:r>
            <a:r>
              <a:rPr lang="ko-KR" altLang="en-US" sz="1200" dirty="0" smtClean="0"/>
              <a:t>년</a:t>
            </a:r>
            <a:r>
              <a:rPr lang="en-US" altLang="ko-KR" sz="1200" dirty="0" smtClean="0"/>
              <a:t>)</a:t>
            </a:r>
          </a:p>
          <a:p>
            <a:pPr marL="171450" indent="-17145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ko-KR" altLang="en-US" sz="1200" dirty="0"/>
              <a:t>저렴한 </a:t>
            </a:r>
            <a:r>
              <a:rPr lang="ko-KR" altLang="en-US" sz="1200" dirty="0" smtClean="0"/>
              <a:t>대중교통요금</a:t>
            </a:r>
            <a:endParaRPr lang="ko-KR" altLang="en-US" sz="1200" dirty="0"/>
          </a:p>
          <a:p>
            <a:pPr marL="171450" indent="-17145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ko-KR" altLang="en-US" sz="1200" dirty="0"/>
              <a:t>지하철 </a:t>
            </a:r>
            <a:r>
              <a:rPr lang="en-US" altLang="ko-KR" sz="1200" dirty="0"/>
              <a:t>65</a:t>
            </a:r>
            <a:r>
              <a:rPr lang="ko-KR" altLang="en-US" sz="1200" dirty="0"/>
              <a:t>세 이상 무임승차 </a:t>
            </a:r>
            <a:r>
              <a:rPr lang="ko-KR" altLang="en-US" sz="1200" dirty="0" smtClean="0"/>
              <a:t>제도</a:t>
            </a:r>
            <a:endParaRPr lang="en-US" altLang="ko-KR" sz="1200" dirty="0" smtClean="0"/>
          </a:p>
          <a:p>
            <a:pPr marL="171450" indent="-17145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ko-KR" altLang="en-US" sz="1200" dirty="0" smtClean="0"/>
              <a:t>저렴한 전기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가스</a:t>
            </a:r>
            <a:r>
              <a:rPr lang="en-US" altLang="ko-KR" sz="1200" dirty="0" smtClean="0"/>
              <a:t>/</a:t>
            </a:r>
            <a:r>
              <a:rPr lang="ko-KR" altLang="en-US" sz="1200" dirty="0" smtClean="0"/>
              <a:t>수도요금</a:t>
            </a:r>
            <a:endParaRPr lang="ko-KR" altLang="en-US" sz="1200" dirty="0"/>
          </a:p>
          <a:p>
            <a:pPr marL="171450" indent="-17145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ko-KR" altLang="en-US" sz="1200" dirty="0" smtClean="0"/>
              <a:t>전국민 의료보장 </a:t>
            </a:r>
            <a:r>
              <a:rPr lang="en-US" altLang="ko-KR" sz="1200" dirty="0" smtClean="0"/>
              <a:t>– </a:t>
            </a:r>
            <a:r>
              <a:rPr lang="ko-KR" altLang="en-US" sz="1200" dirty="0" smtClean="0"/>
              <a:t>국민건강보험</a:t>
            </a:r>
            <a:endParaRPr lang="en-US" altLang="ko-KR" sz="1200" dirty="0" smtClean="0"/>
          </a:p>
          <a:p>
            <a:pPr marL="171450" indent="-171450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en-US" altLang="ko-KR" sz="1200" dirty="0" smtClean="0"/>
              <a:t>65</a:t>
            </a:r>
            <a:r>
              <a:rPr lang="ko-KR" altLang="en-US" sz="1200" dirty="0" smtClean="0"/>
              <a:t>세 이상 내과 진료비 </a:t>
            </a:r>
            <a:r>
              <a:rPr lang="en-US" altLang="ko-KR" sz="1200" dirty="0" smtClean="0"/>
              <a:t>1,500</a:t>
            </a:r>
            <a:r>
              <a:rPr lang="ko-KR" altLang="en-US" sz="1200" dirty="0" smtClean="0"/>
              <a:t>원</a:t>
            </a:r>
            <a:endParaRPr lang="ko-KR" altLang="en-US" sz="12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080325"/>
            <a:ext cx="5395339" cy="234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6670402" y="1265959"/>
            <a:ext cx="22253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ko-KR" altLang="en-US" sz="1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세계 주요 도시의 시내버스 요금</a:t>
            </a:r>
            <a:endParaRPr lang="ko-KR" altLang="en-US" sz="1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674836" y="3869708"/>
            <a:ext cx="2220918" cy="699577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noAutofit/>
          </a:bodyPr>
          <a:lstStyle/>
          <a:p>
            <a:pPr>
              <a:spcBef>
                <a:spcPts val="0"/>
              </a:spcBef>
            </a:pPr>
            <a:endParaRPr lang="en-US" altLang="ko-KR" sz="11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ts val="0"/>
              </a:spcBef>
            </a:pPr>
            <a:r>
              <a:rPr lang="ko-KR" altLang="en-US" sz="1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주요국의 상수도 요금</a:t>
            </a:r>
            <a:r>
              <a:rPr lang="en-US" altLang="ko-KR" sz="1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달러</a:t>
            </a:r>
            <a:r>
              <a:rPr lang="en-US" altLang="ko-KR" sz="11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/㎥)</a:t>
            </a:r>
            <a:endParaRPr lang="ko-KR" altLang="en-US" sz="11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599384" y="5866584"/>
            <a:ext cx="5296370" cy="20005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ko-KR" altLang="en-US" sz="700" dirty="0" smtClean="0"/>
              <a:t>덴마크  호주  독일 프랑스  영국 캐나다 체코 포르투갈 일본 스페인 폴란드 미국 터키 이태리 멕시코 한국  러시아 중국   인도  </a:t>
            </a:r>
            <a:endParaRPr lang="ko-KR" altLang="en-US" sz="700" dirty="0"/>
          </a:p>
        </p:txBody>
      </p:sp>
    </p:spTree>
    <p:extLst>
      <p:ext uri="{BB962C8B-B14F-4D97-AF65-F5344CB8AC3E}">
        <p14:creationId xmlns:p14="http://schemas.microsoft.com/office/powerpoint/2010/main" val="370072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581" name="Rectangle 5"/>
          <p:cNvSpPr>
            <a:spLocks noChangeArrowheads="1"/>
          </p:cNvSpPr>
          <p:nvPr/>
        </p:nvSpPr>
        <p:spPr bwMode="auto">
          <a:xfrm>
            <a:off x="0" y="2577098"/>
            <a:ext cx="1847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23528" y="229871"/>
            <a:ext cx="84249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400" dirty="0" smtClean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생산적 복지</a:t>
            </a:r>
            <a:r>
              <a:rPr lang="en-US" altLang="ko-KR" sz="2400" dirty="0" smtClean="0">
                <a:solidFill>
                  <a:srgbClr val="FF0000"/>
                </a:solidFill>
              </a:rPr>
              <a:t>(Workfare)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ko-KR" altLang="en-US" sz="2400" dirty="0" smtClean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측면에서 </a:t>
            </a:r>
            <a:r>
              <a:rPr lang="en-US" altLang="ko-KR" sz="2400" dirty="0" smtClean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SOC </a:t>
            </a:r>
            <a:r>
              <a:rPr lang="ko-KR" altLang="en-US" sz="2400" dirty="0" smtClean="0">
                <a:solidFill>
                  <a:srgbClr val="00CCFF"/>
                </a:solidFill>
                <a:latin typeface="HY견고딕" pitchFamily="18" charset="-127"/>
                <a:ea typeface="HY견고딕" pitchFamily="18" charset="-127"/>
              </a:rPr>
              <a:t>투자의 효용성</a:t>
            </a:r>
            <a:endParaRPr lang="ko-KR" altLang="en-US" sz="2400" dirty="0">
              <a:solidFill>
                <a:srgbClr val="00CC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27584" y="5157192"/>
            <a:ext cx="7632848" cy="969496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ko-KR" sz="1800" dirty="0" smtClean="0">
                <a:solidFill>
                  <a:srgbClr val="FF66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SOC </a:t>
            </a:r>
            <a:r>
              <a:rPr lang="ko-KR" altLang="en-US" sz="1800" dirty="0" smtClean="0">
                <a:solidFill>
                  <a:srgbClr val="FF66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투자는 </a:t>
            </a:r>
            <a:r>
              <a:rPr lang="ko-KR" altLang="en-US" dirty="0" smtClean="0">
                <a:solidFill>
                  <a:srgbClr val="0070C0"/>
                </a:solidFill>
              </a:rPr>
              <a:t>노동에 </a:t>
            </a:r>
            <a:r>
              <a:rPr lang="ko-KR" altLang="en-US" dirty="0">
                <a:solidFill>
                  <a:srgbClr val="0070C0"/>
                </a:solidFill>
              </a:rPr>
              <a:t>대한 </a:t>
            </a:r>
            <a:r>
              <a:rPr lang="ko-KR" altLang="en-US" dirty="0" smtClean="0">
                <a:solidFill>
                  <a:srgbClr val="0070C0"/>
                </a:solidFill>
              </a:rPr>
              <a:t>대가를 </a:t>
            </a:r>
            <a:r>
              <a:rPr lang="ko-KR" altLang="en-US" dirty="0">
                <a:solidFill>
                  <a:srgbClr val="0070C0"/>
                </a:solidFill>
              </a:rPr>
              <a:t>국가가 </a:t>
            </a:r>
            <a:r>
              <a:rPr lang="ko-KR" altLang="en-US" dirty="0" smtClean="0">
                <a:solidFill>
                  <a:srgbClr val="0070C0"/>
                </a:solidFill>
              </a:rPr>
              <a:t>지불하는 </a:t>
            </a:r>
            <a:r>
              <a:rPr lang="ko-KR" altLang="en-US" sz="1800" dirty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생산적 복지</a:t>
            </a:r>
            <a:r>
              <a:rPr lang="en-US" altLang="ko-KR" sz="1800" dirty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(Workfare)</a:t>
            </a:r>
            <a:r>
              <a:rPr lang="ko-KR" altLang="en-US" sz="1800" dirty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endParaRPr lang="en-US" altLang="ko-KR" sz="1800" dirty="0" smtClean="0">
              <a:solidFill>
                <a:srgbClr val="0070C0"/>
              </a:solidFill>
            </a:endParaRPr>
          </a:p>
          <a:p>
            <a:pPr marL="174625" indent="-174625">
              <a:spcBef>
                <a:spcPts val="300"/>
              </a:spcBef>
              <a:buFont typeface="Arial" pitchFamily="34" charset="0"/>
              <a:buChar char="•"/>
            </a:pPr>
            <a:r>
              <a:rPr lang="ko-KR" altLang="en-US" dirty="0" smtClean="0"/>
              <a:t>사회적 </a:t>
            </a:r>
            <a:r>
              <a:rPr lang="ko-KR" altLang="en-US" dirty="0"/>
              <a:t>분배 </a:t>
            </a:r>
            <a:r>
              <a:rPr lang="ko-KR" altLang="en-US" dirty="0" smtClean="0"/>
              <a:t>효과 측면에서 효율적인 </a:t>
            </a:r>
            <a:r>
              <a:rPr lang="ko-KR" altLang="en-US" dirty="0"/>
              <a:t>복지 정책으로 </a:t>
            </a:r>
            <a:r>
              <a:rPr lang="ko-KR" altLang="en-US" dirty="0" smtClean="0"/>
              <a:t>기능 </a:t>
            </a:r>
            <a:r>
              <a:rPr lang="en-US" altLang="ko-KR" dirty="0" smtClean="0"/>
              <a:t> </a:t>
            </a:r>
          </a:p>
          <a:p>
            <a:pPr marL="174625" indent="-174625">
              <a:spcBef>
                <a:spcPts val="300"/>
              </a:spcBef>
              <a:buFont typeface="Arial" pitchFamily="34" charset="0"/>
              <a:buChar char="•"/>
            </a:pPr>
            <a:r>
              <a:rPr lang="ko-KR" altLang="en-US" dirty="0" smtClean="0"/>
              <a:t>특히 </a:t>
            </a:r>
            <a:r>
              <a:rPr lang="ko-KR" altLang="en-US" dirty="0"/>
              <a:t>일용직 중심으로 </a:t>
            </a:r>
            <a:r>
              <a:rPr lang="ko-KR" altLang="en-US" dirty="0" smtClean="0"/>
              <a:t>고용 창출</a:t>
            </a:r>
            <a:endParaRPr lang="en-US" altLang="ko-KR" dirty="0"/>
          </a:p>
        </p:txBody>
      </p:sp>
      <p:sp>
        <p:nvSpPr>
          <p:cNvPr id="14" name="직사각형 13"/>
          <p:cNvSpPr/>
          <p:nvPr/>
        </p:nvSpPr>
        <p:spPr>
          <a:xfrm>
            <a:off x="827584" y="1122898"/>
            <a:ext cx="7622942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재정을 통한 무상 지원이나 연금 확대는 </a:t>
            </a:r>
            <a:r>
              <a:rPr lang="ko-KR" altLang="en-US" dirty="0" err="1" smtClean="0">
                <a:solidFill>
                  <a:srgbClr val="FF0000"/>
                </a:solidFill>
              </a:rPr>
              <a:t>포퓰리즘</a:t>
            </a:r>
            <a:r>
              <a:rPr lang="ko-KR" altLang="en-US" dirty="0" smtClean="0">
                <a:solidFill>
                  <a:srgbClr val="FF0000"/>
                </a:solidFill>
              </a:rPr>
              <a:t> 사례 </a:t>
            </a:r>
            <a:r>
              <a:rPr lang="en-US" altLang="ko-KR" dirty="0" smtClean="0">
                <a:solidFill>
                  <a:srgbClr val="FF0000"/>
                </a:solidFill>
              </a:rPr>
              <a:t>: </a:t>
            </a:r>
            <a:r>
              <a:rPr lang="ko-KR" altLang="en-US" dirty="0" smtClean="0">
                <a:solidFill>
                  <a:srgbClr val="FF0000"/>
                </a:solidFill>
              </a:rPr>
              <a:t>지속적 출혈 필요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0"/>
            <a:r>
              <a:rPr lang="ko-KR" altLang="en-US" dirty="0">
                <a:solidFill>
                  <a:srgbClr val="000000"/>
                </a:solidFill>
              </a:rPr>
              <a:t>서구의 교훈 </a:t>
            </a:r>
            <a:r>
              <a:rPr lang="en-US" altLang="ko-KR" dirty="0">
                <a:solidFill>
                  <a:srgbClr val="000000"/>
                </a:solidFill>
              </a:rPr>
              <a:t>: </a:t>
            </a:r>
            <a:r>
              <a:rPr lang="ko-KR" altLang="en-US" dirty="0" smtClean="0">
                <a:solidFill>
                  <a:srgbClr val="000000"/>
                </a:solidFill>
              </a:rPr>
              <a:t>복지 제도의 </a:t>
            </a:r>
            <a:r>
              <a:rPr lang="ko-KR" altLang="en-US" dirty="0">
                <a:solidFill>
                  <a:srgbClr val="000000"/>
                </a:solidFill>
              </a:rPr>
              <a:t>남용으로 </a:t>
            </a:r>
            <a:r>
              <a:rPr lang="ko-KR" altLang="en-US" dirty="0" smtClean="0">
                <a:solidFill>
                  <a:srgbClr val="000000"/>
                </a:solidFill>
              </a:rPr>
              <a:t>각종 </a:t>
            </a:r>
            <a:r>
              <a:rPr lang="ko-KR" altLang="en-US" dirty="0">
                <a:solidFill>
                  <a:srgbClr val="000000"/>
                </a:solidFill>
              </a:rPr>
              <a:t>사회 </a:t>
            </a:r>
            <a:r>
              <a:rPr lang="ko-KR" altLang="en-US" dirty="0" err="1">
                <a:solidFill>
                  <a:srgbClr val="000000"/>
                </a:solidFill>
              </a:rPr>
              <a:t>안전망들이</a:t>
            </a:r>
            <a:r>
              <a:rPr lang="ko-KR" altLang="en-US" dirty="0">
                <a:solidFill>
                  <a:srgbClr val="000000"/>
                </a:solidFill>
              </a:rPr>
              <a:t> 개인들의 노동 의욕을 떨어뜨려 생산의 효율성을 저해한다는 비판 </a:t>
            </a:r>
            <a:r>
              <a:rPr lang="ko-KR" altLang="en-US" dirty="0" smtClean="0">
                <a:solidFill>
                  <a:srgbClr val="000000"/>
                </a:solidFill>
              </a:rPr>
              <a:t>초래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0" b="883"/>
          <a:stretch/>
        </p:blipFill>
        <p:spPr bwMode="auto">
          <a:xfrm>
            <a:off x="827584" y="2209935"/>
            <a:ext cx="4600575" cy="2282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204864"/>
            <a:ext cx="2942422" cy="2324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814" y="4618568"/>
            <a:ext cx="615218" cy="42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039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581" name="Rectangle 5"/>
          <p:cNvSpPr>
            <a:spLocks noChangeArrowheads="1"/>
          </p:cNvSpPr>
          <p:nvPr/>
        </p:nvSpPr>
        <p:spPr bwMode="auto">
          <a:xfrm>
            <a:off x="0" y="2577098"/>
            <a:ext cx="1847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845120" y="214482"/>
            <a:ext cx="72552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복지 정책으로서 </a:t>
            </a:r>
            <a:r>
              <a:rPr lang="en-US" altLang="ko-KR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SOC </a:t>
            </a:r>
            <a:r>
              <a:rPr lang="ko-KR" altLang="en-US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투자의 효용성</a:t>
            </a:r>
            <a:endParaRPr lang="ko-KR" altLang="en-US" sz="2400" dirty="0">
              <a:solidFill>
                <a:srgbClr val="FF66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35" y="2007148"/>
            <a:ext cx="3524250" cy="172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513372" y="3823413"/>
            <a:ext cx="3502344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ko-KR" altLang="en-US" sz="14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경부고속도로 천안</a:t>
            </a:r>
            <a:r>
              <a:rPr lang="en-US" altLang="ko-KR" sz="14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14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수원 구간의 차량 지</a:t>
            </a:r>
            <a:r>
              <a:rPr lang="en-US" altLang="ko-KR" sz="14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/</a:t>
            </a:r>
            <a:r>
              <a:rPr lang="ko-KR" altLang="en-US" sz="14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정체로 인한 사회적 비용 추산</a:t>
            </a:r>
            <a:endParaRPr lang="en-US" altLang="ko-KR" sz="1400" dirty="0" smtClean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171450" indent="-171450">
              <a:spcBef>
                <a:spcPts val="0"/>
              </a:spcBef>
              <a:buFont typeface="Arial" pitchFamily="34" charset="0"/>
              <a:buChar char="•"/>
            </a:pPr>
            <a:r>
              <a:rPr lang="ko-KR" altLang="en-US" sz="1200" dirty="0" smtClean="0">
                <a:ea typeface="문체부 제목 돋음체" pitchFamily="49" charset="-127"/>
              </a:rPr>
              <a:t>서울 </a:t>
            </a:r>
            <a:r>
              <a:rPr lang="ko-KR" altLang="en-US" sz="1200" dirty="0">
                <a:ea typeface="문체부 제목 돋음체" pitchFamily="49" charset="-127"/>
              </a:rPr>
              <a:t>톨게이트 </a:t>
            </a:r>
            <a:r>
              <a:rPr lang="en-US" altLang="ko-KR" sz="1200" dirty="0">
                <a:ea typeface="문체부 제목 돋음체" pitchFamily="49" charset="-127"/>
              </a:rPr>
              <a:t>1</a:t>
            </a:r>
            <a:r>
              <a:rPr lang="ko-KR" altLang="en-US" sz="1200" dirty="0">
                <a:ea typeface="문체부 제목 돋음체" pitchFamily="49" charset="-127"/>
              </a:rPr>
              <a:t>일 이용자 </a:t>
            </a:r>
            <a:r>
              <a:rPr lang="en-US" altLang="ko-KR" sz="1200" dirty="0">
                <a:ea typeface="문체부 제목 돋음체" pitchFamily="49" charset="-127"/>
              </a:rPr>
              <a:t>10</a:t>
            </a:r>
            <a:r>
              <a:rPr lang="ko-KR" altLang="en-US" sz="1200" dirty="0" smtClean="0">
                <a:ea typeface="문체부 제목 돋음체" pitchFamily="49" charset="-127"/>
              </a:rPr>
              <a:t>만대 </a:t>
            </a:r>
            <a:r>
              <a:rPr lang="ko-KR" altLang="en-US" sz="1200" dirty="0">
                <a:ea typeface="문체부 제목 돋음체" pitchFamily="49" charset="-127"/>
              </a:rPr>
              <a:t>수준</a:t>
            </a:r>
            <a:endParaRPr lang="en-US" altLang="ko-KR" sz="1200" dirty="0">
              <a:ea typeface="문체부 제목 돋음체" pitchFamily="49" charset="-127"/>
            </a:endParaRPr>
          </a:p>
          <a:p>
            <a:pPr marL="171450" indent="-171450">
              <a:spcBef>
                <a:spcPts val="0"/>
              </a:spcBef>
              <a:buFont typeface="Arial" pitchFamily="34" charset="0"/>
              <a:buChar char="•"/>
            </a:pPr>
            <a:r>
              <a:rPr lang="ko-KR" altLang="en-US" sz="1200" dirty="0" smtClean="0">
                <a:ea typeface="문체부 제목 돋음체" pitchFamily="49" charset="-127"/>
              </a:rPr>
              <a:t>자동차 </a:t>
            </a:r>
            <a:r>
              <a:rPr lang="en-US" altLang="ko-KR" sz="1200" dirty="0">
                <a:ea typeface="문체부 제목 돋음체" pitchFamily="49" charset="-127"/>
              </a:rPr>
              <a:t>40</a:t>
            </a:r>
            <a:r>
              <a:rPr lang="ko-KR" altLang="en-US" sz="1200" dirty="0">
                <a:ea typeface="문체부 제목 돋음체" pitchFamily="49" charset="-127"/>
              </a:rPr>
              <a:t>분 </a:t>
            </a:r>
            <a:r>
              <a:rPr lang="ko-KR" altLang="en-US" sz="1200" dirty="0" smtClean="0">
                <a:ea typeface="문체부 제목 돋음체" pitchFamily="49" charset="-127"/>
              </a:rPr>
              <a:t>공회전시 </a:t>
            </a:r>
            <a:r>
              <a:rPr lang="ko-KR" altLang="en-US" sz="1200" dirty="0">
                <a:ea typeface="문체부 제목 돋음체" pitchFamily="49" charset="-127"/>
              </a:rPr>
              <a:t>약 </a:t>
            </a:r>
            <a:r>
              <a:rPr lang="en-US" altLang="ko-KR" sz="1200" dirty="0" smtClean="0">
                <a:ea typeface="문체부 제목 돋음체" pitchFamily="49" charset="-127"/>
              </a:rPr>
              <a:t>1ℓ</a:t>
            </a:r>
            <a:r>
              <a:rPr lang="ko-KR" altLang="en-US" sz="1200" dirty="0" smtClean="0">
                <a:ea typeface="문체부 제목 돋음체" pitchFamily="49" charset="-127"/>
              </a:rPr>
              <a:t> 연료 </a:t>
            </a:r>
            <a:r>
              <a:rPr lang="ko-KR" altLang="en-US" sz="1200" dirty="0">
                <a:ea typeface="문체부 제목 돋음체" pitchFamily="49" charset="-127"/>
              </a:rPr>
              <a:t>소비</a:t>
            </a:r>
            <a:endParaRPr lang="en-US" altLang="ko-KR" sz="1200" dirty="0">
              <a:ea typeface="문체부 제목 돋음체" pitchFamily="49" charset="-127"/>
            </a:endParaRPr>
          </a:p>
          <a:p>
            <a:pPr marL="171450" indent="-171450">
              <a:spcBef>
                <a:spcPts val="0"/>
              </a:spcBef>
              <a:buFont typeface="Arial" pitchFamily="34" charset="0"/>
              <a:buChar char="•"/>
            </a:pPr>
            <a:r>
              <a:rPr lang="en-US" altLang="ko-KR" sz="1200" dirty="0">
                <a:ea typeface="문체부 제목 돋음체" pitchFamily="49" charset="-127"/>
              </a:rPr>
              <a:t>ℓ</a:t>
            </a:r>
            <a:r>
              <a:rPr lang="ko-KR" altLang="en-US" sz="1200" dirty="0">
                <a:ea typeface="문체부 제목 돋음체" pitchFamily="49" charset="-127"/>
              </a:rPr>
              <a:t>당 </a:t>
            </a:r>
            <a:r>
              <a:rPr lang="ko-KR" altLang="en-US" sz="1200" dirty="0" smtClean="0">
                <a:ea typeface="문체부 제목 돋음체" pitchFamily="49" charset="-127"/>
              </a:rPr>
              <a:t>연료비 </a:t>
            </a:r>
            <a:r>
              <a:rPr lang="en-US" altLang="ko-KR" sz="1200" dirty="0">
                <a:ea typeface="문체부 제목 돋음체" pitchFamily="49" charset="-127"/>
              </a:rPr>
              <a:t>2,000</a:t>
            </a:r>
            <a:r>
              <a:rPr lang="ko-KR" altLang="en-US" sz="1200" dirty="0" smtClean="0">
                <a:ea typeface="문체부 제목 돋음체" pitchFamily="49" charset="-127"/>
              </a:rPr>
              <a:t>원</a:t>
            </a:r>
            <a:endParaRPr lang="en-US" altLang="ko-KR" sz="1200" dirty="0" smtClean="0">
              <a:ea typeface="문체부 제목 돋음체" pitchFamily="49" charset="-127"/>
            </a:endParaRPr>
          </a:p>
          <a:p>
            <a:pPr marL="171450" indent="-171450">
              <a:spcBef>
                <a:spcPts val="0"/>
              </a:spcBef>
              <a:buFont typeface="Arial" pitchFamily="34" charset="0"/>
              <a:buChar char="•"/>
            </a:pPr>
            <a:endParaRPr lang="en-US" altLang="ko-KR" sz="800" dirty="0" smtClean="0">
              <a:ea typeface="문체부 제목 돋음체" pitchFamily="49" charset="-127"/>
            </a:endParaRPr>
          </a:p>
          <a:p>
            <a:pPr>
              <a:spcBef>
                <a:spcPts val="0"/>
              </a:spcBef>
            </a:pPr>
            <a:r>
              <a:rPr lang="ko-KR" altLang="en-US" sz="1400" dirty="0" smtClean="0">
                <a:solidFill>
                  <a:srgbClr val="0000FF"/>
                </a:solidFill>
                <a:ea typeface="문체부 제목 돋음체" pitchFamily="49" charset="-127"/>
              </a:rPr>
              <a:t>연료비 낭비 </a:t>
            </a:r>
            <a:r>
              <a:rPr lang="en-US" altLang="ko-KR" sz="1400" dirty="0" smtClean="0">
                <a:solidFill>
                  <a:srgbClr val="0000FF"/>
                </a:solidFill>
                <a:ea typeface="문체부 제목 돋음체" pitchFamily="49" charset="-127"/>
              </a:rPr>
              <a:t>: </a:t>
            </a:r>
            <a:r>
              <a:rPr lang="ko-KR" altLang="en-US" sz="1400" dirty="0" smtClean="0">
                <a:solidFill>
                  <a:srgbClr val="0000FF"/>
                </a:solidFill>
                <a:ea typeface="문체부 제목 돋음체" pitchFamily="49" charset="-127"/>
              </a:rPr>
              <a:t>연간 </a:t>
            </a:r>
            <a:r>
              <a:rPr lang="ko-KR" altLang="en-US" sz="1400" dirty="0">
                <a:solidFill>
                  <a:srgbClr val="0000FF"/>
                </a:solidFill>
                <a:ea typeface="문체부 제목 돋음체" pitchFamily="49" charset="-127"/>
              </a:rPr>
              <a:t>약 </a:t>
            </a:r>
            <a:r>
              <a:rPr lang="en-US" altLang="ko-KR" sz="1400" dirty="0">
                <a:solidFill>
                  <a:srgbClr val="0000FF"/>
                </a:solidFill>
                <a:ea typeface="문체부 제목 돋음체" pitchFamily="49" charset="-127"/>
              </a:rPr>
              <a:t>700</a:t>
            </a:r>
            <a:r>
              <a:rPr lang="ko-KR" altLang="en-US" sz="1400" dirty="0" err="1">
                <a:solidFill>
                  <a:srgbClr val="0000FF"/>
                </a:solidFill>
                <a:ea typeface="문체부 제목 돋음체" pitchFamily="49" charset="-127"/>
              </a:rPr>
              <a:t>억원</a:t>
            </a:r>
            <a:r>
              <a:rPr lang="ko-KR" altLang="en-US" sz="1400" dirty="0">
                <a:solidFill>
                  <a:srgbClr val="0000FF"/>
                </a:solidFill>
                <a:ea typeface="문체부 제목 돋음체" pitchFamily="49" charset="-127"/>
              </a:rPr>
              <a:t> </a:t>
            </a:r>
            <a:r>
              <a:rPr lang="ko-KR" altLang="en-US" sz="1400" dirty="0" smtClean="0">
                <a:solidFill>
                  <a:srgbClr val="0000FF"/>
                </a:solidFill>
                <a:ea typeface="문체부 제목 돋음체" pitchFamily="49" charset="-127"/>
              </a:rPr>
              <a:t>규모</a:t>
            </a:r>
            <a:endParaRPr lang="en-US" altLang="ko-KR" sz="1400" dirty="0" smtClean="0">
              <a:solidFill>
                <a:srgbClr val="0000FF"/>
              </a:solidFill>
              <a:ea typeface="문체부 제목 돋음체" pitchFamily="49" charset="-127"/>
            </a:endParaRPr>
          </a:p>
          <a:p>
            <a:pPr marL="171450" indent="-171450">
              <a:spcBef>
                <a:spcPts val="0"/>
              </a:spcBef>
              <a:buFont typeface="Arial" pitchFamily="34" charset="0"/>
              <a:buChar char="•"/>
            </a:pPr>
            <a:r>
              <a:rPr lang="en-US" altLang="ko-KR" sz="1200" dirty="0">
                <a:ea typeface="문체부 제목 돋음체" pitchFamily="49" charset="-127"/>
              </a:rPr>
              <a:t>3</a:t>
            </a:r>
            <a:r>
              <a:rPr lang="en-US" altLang="ko-KR" sz="1200" dirty="0" smtClean="0">
                <a:ea typeface="문체부 제목 돋음체" pitchFamily="49" charset="-127"/>
              </a:rPr>
              <a:t>0</a:t>
            </a:r>
            <a:r>
              <a:rPr lang="ko-KR" altLang="en-US" sz="1200" dirty="0">
                <a:ea typeface="문체부 제목 돋음체" pitchFamily="49" charset="-127"/>
              </a:rPr>
              <a:t>년으로 </a:t>
            </a:r>
            <a:r>
              <a:rPr lang="ko-KR" altLang="en-US" sz="1200" dirty="0" err="1">
                <a:ea typeface="문체부 제목 돋음체" pitchFamily="49" charset="-127"/>
              </a:rPr>
              <a:t>환산시</a:t>
            </a:r>
            <a:r>
              <a:rPr lang="ko-KR" altLang="en-US" sz="1200" dirty="0">
                <a:ea typeface="문체부 제목 돋음체" pitchFamily="49" charset="-127"/>
              </a:rPr>
              <a:t> </a:t>
            </a:r>
            <a:r>
              <a:rPr lang="en-US" altLang="ko-KR" sz="1200" dirty="0">
                <a:ea typeface="문체부 제목 돋음체" pitchFamily="49" charset="-127"/>
              </a:rPr>
              <a:t>2</a:t>
            </a:r>
            <a:r>
              <a:rPr lang="ko-KR" altLang="en-US" sz="1200" dirty="0">
                <a:ea typeface="문체부 제목 돋음체" pitchFamily="49" charset="-127"/>
              </a:rPr>
              <a:t>조 </a:t>
            </a:r>
            <a:r>
              <a:rPr lang="en-US" altLang="ko-KR" sz="1200" dirty="0" smtClean="0">
                <a:ea typeface="문체부 제목 돋음체" pitchFamily="49" charset="-127"/>
              </a:rPr>
              <a:t>1</a:t>
            </a:r>
            <a:r>
              <a:rPr lang="ko-KR" altLang="en-US" sz="1200" dirty="0" err="1" smtClean="0">
                <a:ea typeface="문체부 제목 돋음체" pitchFamily="49" charset="-127"/>
              </a:rPr>
              <a:t>천억원</a:t>
            </a:r>
            <a:r>
              <a:rPr lang="en-US" altLang="ko-KR" sz="1200" dirty="0" smtClean="0">
                <a:ea typeface="문체부 제목 돋음체" pitchFamily="49" charset="-127"/>
              </a:rPr>
              <a:t> </a:t>
            </a:r>
            <a:r>
              <a:rPr lang="ko-KR" altLang="en-US" sz="1200" dirty="0" smtClean="0">
                <a:ea typeface="문체부 제목 돋음체" pitchFamily="49" charset="-127"/>
              </a:rPr>
              <a:t>규모</a:t>
            </a:r>
            <a:endParaRPr lang="en-US" altLang="ko-KR" sz="1200" dirty="0">
              <a:ea typeface="문체부 제목 돋음체" pitchFamily="49" charset="-127"/>
            </a:endParaRPr>
          </a:p>
          <a:p>
            <a:pPr marL="171450" indent="-171450">
              <a:spcBef>
                <a:spcPts val="0"/>
              </a:spcBef>
              <a:buFont typeface="Arial" pitchFamily="34" charset="0"/>
              <a:buChar char="•"/>
            </a:pPr>
            <a:endParaRPr lang="en-US" altLang="ko-KR" sz="800" dirty="0">
              <a:latin typeface="HY견고딕" panose="02030600000101010101" pitchFamily="18" charset="-127"/>
              <a:ea typeface="문체부 제목 돋음체" pitchFamily="49" charset="-127"/>
            </a:endParaRPr>
          </a:p>
          <a:p>
            <a:pPr>
              <a:spcBef>
                <a:spcPts val="0"/>
              </a:spcBef>
            </a:pPr>
            <a:r>
              <a:rPr lang="ko-KR" altLang="en-US" sz="1400" dirty="0" smtClean="0">
                <a:solidFill>
                  <a:srgbClr val="0000FF"/>
                </a:solidFill>
                <a:latin typeface="HY견고딕" panose="02030600000101010101" pitchFamily="18" charset="-127"/>
                <a:ea typeface="문체부 제목 돋음체" pitchFamily="49" charset="-127"/>
              </a:rPr>
              <a:t>시간 </a:t>
            </a:r>
            <a:r>
              <a:rPr lang="ko-KR" altLang="en-US" sz="1400" dirty="0">
                <a:solidFill>
                  <a:srgbClr val="0000FF"/>
                </a:solidFill>
                <a:latin typeface="HY견고딕" panose="02030600000101010101" pitchFamily="18" charset="-127"/>
                <a:ea typeface="문체부 제목 돋음체" pitchFamily="49" charset="-127"/>
              </a:rPr>
              <a:t>낭비에 따른 사회적 </a:t>
            </a:r>
            <a:r>
              <a:rPr lang="ko-KR" altLang="en-US" sz="1400" dirty="0" smtClean="0">
                <a:solidFill>
                  <a:srgbClr val="0000FF"/>
                </a:solidFill>
                <a:latin typeface="HY견고딕" panose="02030600000101010101" pitchFamily="18" charset="-127"/>
                <a:ea typeface="문체부 제목 돋음체" pitchFamily="49" charset="-127"/>
              </a:rPr>
              <a:t>비용 </a:t>
            </a:r>
            <a:r>
              <a:rPr lang="en-US" altLang="ko-KR" sz="1400" dirty="0" smtClean="0">
                <a:solidFill>
                  <a:srgbClr val="0000FF"/>
                </a:solidFill>
                <a:latin typeface="HY견고딕" panose="02030600000101010101" pitchFamily="18" charset="-127"/>
                <a:ea typeface="문체부 제목 돋음체" pitchFamily="49" charset="-127"/>
              </a:rPr>
              <a:t>: </a:t>
            </a:r>
            <a:r>
              <a:rPr lang="ko-KR" altLang="en-US" sz="1400" dirty="0" smtClean="0">
                <a:solidFill>
                  <a:srgbClr val="0000FF"/>
                </a:solidFill>
                <a:ea typeface="문체부 제목 돋음체" pitchFamily="49" charset="-127"/>
              </a:rPr>
              <a:t>최저임금 </a:t>
            </a:r>
            <a:r>
              <a:rPr lang="en-US" altLang="ko-KR" sz="1400" dirty="0" smtClean="0">
                <a:solidFill>
                  <a:srgbClr val="0000FF"/>
                </a:solidFill>
                <a:ea typeface="문체부 제목 돋음체" pitchFamily="49" charset="-127"/>
              </a:rPr>
              <a:t>5,210</a:t>
            </a:r>
            <a:r>
              <a:rPr lang="ko-KR" altLang="en-US" sz="1400" dirty="0" smtClean="0">
                <a:solidFill>
                  <a:srgbClr val="0000FF"/>
                </a:solidFill>
                <a:ea typeface="문체부 제목 돋음체" pitchFamily="49" charset="-127"/>
              </a:rPr>
              <a:t>원 </a:t>
            </a:r>
            <a:r>
              <a:rPr lang="ko-KR" altLang="en-US" sz="1400" dirty="0" err="1" smtClean="0">
                <a:solidFill>
                  <a:srgbClr val="0000FF"/>
                </a:solidFill>
                <a:ea typeface="문체부 제목 돋음체" pitchFamily="49" charset="-127"/>
              </a:rPr>
              <a:t>적용시</a:t>
            </a:r>
            <a:r>
              <a:rPr lang="ko-KR" altLang="en-US" sz="1400" dirty="0" smtClean="0">
                <a:solidFill>
                  <a:srgbClr val="0000FF"/>
                </a:solidFill>
                <a:ea typeface="문체부 제목 돋음체" pitchFamily="49" charset="-127"/>
              </a:rPr>
              <a:t> 연간 </a:t>
            </a:r>
            <a:r>
              <a:rPr lang="en-US" altLang="ko-KR" sz="1400" dirty="0" smtClean="0">
                <a:solidFill>
                  <a:srgbClr val="0000FF"/>
                </a:solidFill>
                <a:ea typeface="문체부 제목 돋음체" pitchFamily="49" charset="-127"/>
              </a:rPr>
              <a:t>1,268</a:t>
            </a:r>
            <a:r>
              <a:rPr lang="ko-KR" altLang="en-US" sz="1400" dirty="0" err="1" smtClean="0">
                <a:solidFill>
                  <a:srgbClr val="0000FF"/>
                </a:solidFill>
                <a:ea typeface="문체부 제목 돋음체" pitchFamily="49" charset="-127"/>
              </a:rPr>
              <a:t>억원</a:t>
            </a:r>
            <a:endParaRPr lang="en-US" altLang="ko-KR" sz="1400" dirty="0" smtClean="0">
              <a:solidFill>
                <a:srgbClr val="0000FF"/>
              </a:solidFill>
              <a:ea typeface="문체부 제목 돋음체" pitchFamily="49" charset="-127"/>
            </a:endParaRPr>
          </a:p>
          <a:p>
            <a:pPr marL="171450" indent="-171450">
              <a:spcBef>
                <a:spcPts val="0"/>
              </a:spcBef>
              <a:buFont typeface="Arial" pitchFamily="34" charset="0"/>
              <a:buChar char="•"/>
            </a:pPr>
            <a:r>
              <a:rPr lang="en-US" altLang="ko-KR" sz="1200" dirty="0" smtClean="0">
                <a:ea typeface="문체부 제목 돋음체" pitchFamily="49" charset="-127"/>
              </a:rPr>
              <a:t>30</a:t>
            </a:r>
            <a:r>
              <a:rPr lang="ko-KR" altLang="en-US" sz="1200" dirty="0" smtClean="0">
                <a:ea typeface="문체부 제목 돋음체" pitchFamily="49" charset="-127"/>
              </a:rPr>
              <a:t>년으로 </a:t>
            </a:r>
            <a:r>
              <a:rPr lang="ko-KR" altLang="en-US" sz="1200" dirty="0" err="1" smtClean="0">
                <a:ea typeface="문체부 제목 돋음체" pitchFamily="49" charset="-127"/>
              </a:rPr>
              <a:t>환산시</a:t>
            </a:r>
            <a:r>
              <a:rPr lang="ko-KR" altLang="en-US" sz="1200" dirty="0" smtClean="0">
                <a:ea typeface="문체부 제목 돋음체" pitchFamily="49" charset="-127"/>
              </a:rPr>
              <a:t> 약 </a:t>
            </a:r>
            <a:r>
              <a:rPr lang="en-US" altLang="ko-KR" sz="1200" dirty="0" smtClean="0">
                <a:ea typeface="문체부 제목 돋음체" pitchFamily="49" charset="-127"/>
              </a:rPr>
              <a:t>3</a:t>
            </a:r>
            <a:r>
              <a:rPr lang="ko-KR" altLang="en-US" sz="1200" dirty="0" smtClean="0">
                <a:ea typeface="문체부 제목 돋음체" pitchFamily="49" charset="-127"/>
              </a:rPr>
              <a:t>조 </a:t>
            </a:r>
            <a:r>
              <a:rPr lang="en-US" altLang="ko-KR" sz="1200" dirty="0" smtClean="0">
                <a:ea typeface="문체부 제목 돋음체" pitchFamily="49" charset="-127"/>
              </a:rPr>
              <a:t>8</a:t>
            </a:r>
            <a:r>
              <a:rPr lang="ko-KR" altLang="en-US" sz="1200" dirty="0" err="1" smtClean="0">
                <a:ea typeface="문체부 제목 돋음체" pitchFamily="49" charset="-127"/>
              </a:rPr>
              <a:t>천억원</a:t>
            </a:r>
            <a:r>
              <a:rPr lang="ko-KR" altLang="en-US" sz="1200" dirty="0" smtClean="0">
                <a:ea typeface="문체부 제목 돋음체" pitchFamily="49" charset="-127"/>
              </a:rPr>
              <a:t> 규모</a:t>
            </a:r>
            <a:endParaRPr lang="en-US" altLang="ko-KR" sz="1200" dirty="0" smtClean="0">
              <a:ea typeface="문체부 제목 돋음체" pitchFamily="49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893448" y="1182188"/>
            <a:ext cx="7757587" cy="432048"/>
          </a:xfrm>
          <a:prstGeom prst="rect">
            <a:avLst/>
          </a:prstGeom>
          <a:solidFill>
            <a:srgbClr val="C00000"/>
          </a:solidFill>
        </p:spPr>
        <p:txBody>
          <a:bodyPr wrap="square" anchor="ctr"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ko-KR" sz="1800" dirty="0" smtClean="0">
                <a:solidFill>
                  <a:schemeClr val="bg1"/>
                </a:solidFill>
              </a:rPr>
              <a:t> SOC </a:t>
            </a:r>
            <a:r>
              <a:rPr lang="ko-KR" altLang="en-US" sz="1800" dirty="0" smtClean="0">
                <a:solidFill>
                  <a:schemeClr val="bg1"/>
                </a:solidFill>
              </a:rPr>
              <a:t>투자는 </a:t>
            </a:r>
            <a:r>
              <a:rPr lang="ko-KR" altLang="en-US" sz="1800" dirty="0" err="1" smtClean="0">
                <a:solidFill>
                  <a:schemeClr val="bg1"/>
                </a:solidFill>
              </a:rPr>
              <a:t>물류비</a:t>
            </a:r>
            <a:r>
              <a:rPr lang="ko-KR" altLang="en-US" sz="1800" dirty="0" smtClean="0">
                <a:solidFill>
                  <a:schemeClr val="bg1"/>
                </a:solidFill>
              </a:rPr>
              <a:t> </a:t>
            </a:r>
            <a:r>
              <a:rPr lang="ko-KR" altLang="en-US" sz="1800" dirty="0">
                <a:solidFill>
                  <a:schemeClr val="bg1"/>
                </a:solidFill>
              </a:rPr>
              <a:t>절감 등을 통하여 </a:t>
            </a:r>
            <a:r>
              <a:rPr lang="ko-KR" altLang="en-US" sz="1800" dirty="0" smtClean="0">
                <a:solidFill>
                  <a:schemeClr val="bg1"/>
                </a:solidFill>
              </a:rPr>
              <a:t>복지의 사회적 분배 기능이 우수</a:t>
            </a:r>
            <a:endParaRPr lang="ko-KR" altLang="en-US" sz="18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954" y="2007147"/>
            <a:ext cx="2989082" cy="311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4667903" y="5279546"/>
            <a:ext cx="4104456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ko-KR" altLang="en-US" dirty="0" smtClean="0"/>
              <a:t>제</a:t>
            </a:r>
            <a:r>
              <a:rPr lang="en-US" altLang="ko-KR" dirty="0" smtClean="0"/>
              <a:t>2</a:t>
            </a:r>
            <a:r>
              <a:rPr lang="ko-KR" altLang="en-US" dirty="0" smtClean="0"/>
              <a:t>경부고속도로 건설비용 </a:t>
            </a:r>
            <a:r>
              <a:rPr lang="en-US" altLang="ko-KR" dirty="0" smtClean="0"/>
              <a:t>6</a:t>
            </a:r>
            <a:r>
              <a:rPr lang="ko-KR" altLang="en-US" dirty="0" smtClean="0"/>
              <a:t>조원</a:t>
            </a:r>
            <a:endParaRPr lang="en-US" altLang="ko-KR" dirty="0" smtClean="0"/>
          </a:p>
          <a:p>
            <a:pPr>
              <a:spcBef>
                <a:spcPts val="0"/>
              </a:spcBef>
            </a:pPr>
            <a:r>
              <a:rPr lang="ko-KR" altLang="en-US" sz="1400" dirty="0" smtClean="0">
                <a:ea typeface="문체부 제목 돋음체" pitchFamily="49" charset="-127"/>
              </a:rPr>
              <a:t>현재 경부고속도로에서 자동차 지</a:t>
            </a:r>
            <a:r>
              <a:rPr lang="en-US" altLang="ko-KR" sz="1400" dirty="0" smtClean="0">
                <a:ea typeface="문체부 제목 돋음체" pitchFamily="49" charset="-127"/>
              </a:rPr>
              <a:t>/</a:t>
            </a:r>
            <a:r>
              <a:rPr lang="ko-KR" altLang="en-US" sz="1400" dirty="0" smtClean="0">
                <a:ea typeface="문체부 제목 돋음체" pitchFamily="49" charset="-127"/>
              </a:rPr>
              <a:t>정체로 향후 </a:t>
            </a:r>
            <a:r>
              <a:rPr lang="en-US" altLang="ko-KR" sz="1400" dirty="0" smtClean="0">
                <a:ea typeface="문체부 제목 돋음체" pitchFamily="49" charset="-127"/>
              </a:rPr>
              <a:t>30</a:t>
            </a:r>
            <a:r>
              <a:rPr lang="ko-KR" altLang="en-US" sz="1400" dirty="0" smtClean="0">
                <a:ea typeface="문체부 제목 돋음체" pitchFamily="49" charset="-127"/>
              </a:rPr>
              <a:t>년간 </a:t>
            </a:r>
            <a:r>
              <a:rPr lang="ko-KR" altLang="en-US" sz="1400" dirty="0">
                <a:ea typeface="문체부 제목 돋음체" pitchFamily="49" charset="-127"/>
              </a:rPr>
              <a:t>지불해야 할 </a:t>
            </a:r>
            <a:r>
              <a:rPr lang="ko-KR" altLang="en-US" sz="1400" dirty="0" smtClean="0">
                <a:ea typeface="문체부 제목 돋음체" pitchFamily="49" charset="-127"/>
              </a:rPr>
              <a:t>사회적 비용과 유사</a:t>
            </a:r>
            <a:endParaRPr lang="en-US" altLang="ko-KR" sz="1400" dirty="0">
              <a:ea typeface="문체부 제목 돋음체" pitchFamily="49" charset="-127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738" y="2209184"/>
            <a:ext cx="1083369" cy="132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968378" y="5124823"/>
            <a:ext cx="72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rPr>
              <a:t>≥</a:t>
            </a:r>
            <a:endParaRPr lang="ko-KR" altLang="en-US" sz="3600" dirty="0">
              <a:solidFill>
                <a:srgbClr val="FF6600"/>
              </a:solidFill>
            </a:endParaRPr>
          </a:p>
        </p:txBody>
      </p:sp>
      <p:pic>
        <p:nvPicPr>
          <p:cNvPr id="12" name="Picture 3" descr="ScreenHunter_0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58" y="1124744"/>
            <a:ext cx="360363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313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8" name="Group 245"/>
          <p:cNvGrpSpPr>
            <a:grpSpLocks/>
          </p:cNvGrpSpPr>
          <p:nvPr/>
        </p:nvGrpSpPr>
        <p:grpSpPr bwMode="auto">
          <a:xfrm>
            <a:off x="755576" y="1749388"/>
            <a:ext cx="7329053" cy="581025"/>
            <a:chOff x="585" y="2046"/>
            <a:chExt cx="4518" cy="674"/>
          </a:xfrm>
        </p:grpSpPr>
        <p:sp>
          <p:nvSpPr>
            <p:cNvPr id="16451" name="Freeform 246"/>
            <p:cNvSpPr>
              <a:spLocks/>
            </p:cNvSpPr>
            <p:nvPr/>
          </p:nvSpPr>
          <p:spPr bwMode="auto">
            <a:xfrm>
              <a:off x="1927" y="2160"/>
              <a:ext cx="2524" cy="560"/>
            </a:xfrm>
            <a:custGeom>
              <a:avLst/>
              <a:gdLst>
                <a:gd name="T0" fmla="*/ 856 w 2460"/>
                <a:gd name="T1" fmla="*/ 0 h 1748"/>
                <a:gd name="T2" fmla="*/ 741 w 2460"/>
                <a:gd name="T3" fmla="*/ 0 h 1748"/>
                <a:gd name="T4" fmla="*/ 905 w 2460"/>
                <a:gd name="T5" fmla="*/ 0 h 1748"/>
                <a:gd name="T6" fmla="*/ 986 w 2460"/>
                <a:gd name="T7" fmla="*/ 0 h 1748"/>
                <a:gd name="T8" fmla="*/ 1104 w 2460"/>
                <a:gd name="T9" fmla="*/ 0 h 1748"/>
                <a:gd name="T10" fmla="*/ 1111 w 2460"/>
                <a:gd name="T11" fmla="*/ 0 h 1748"/>
                <a:gd name="T12" fmla="*/ 843 w 2460"/>
                <a:gd name="T13" fmla="*/ 0 h 1748"/>
                <a:gd name="T14" fmla="*/ 691 w 2460"/>
                <a:gd name="T15" fmla="*/ 0 h 1748"/>
                <a:gd name="T16" fmla="*/ 567 w 2460"/>
                <a:gd name="T17" fmla="*/ 0 h 1748"/>
                <a:gd name="T18" fmla="*/ 287 w 2460"/>
                <a:gd name="T19" fmla="*/ 0 h 1748"/>
                <a:gd name="T20" fmla="*/ 51 w 2460"/>
                <a:gd name="T21" fmla="*/ 0 h 1748"/>
                <a:gd name="T22" fmla="*/ 0 w 2460"/>
                <a:gd name="T23" fmla="*/ 0 h 1748"/>
                <a:gd name="T24" fmla="*/ 80 w 2460"/>
                <a:gd name="T25" fmla="*/ 0 h 1748"/>
                <a:gd name="T26" fmla="*/ 131 w 2460"/>
                <a:gd name="T27" fmla="*/ 0 h 1748"/>
                <a:gd name="T28" fmla="*/ 205 w 2460"/>
                <a:gd name="T29" fmla="*/ 0 h 1748"/>
                <a:gd name="T30" fmla="*/ 318 w 2460"/>
                <a:gd name="T31" fmla="*/ 0 h 1748"/>
                <a:gd name="T32" fmla="*/ 329 w 2460"/>
                <a:gd name="T33" fmla="*/ 0 h 1748"/>
                <a:gd name="T34" fmla="*/ 1934 w 2460"/>
                <a:gd name="T35" fmla="*/ 0 h 1748"/>
                <a:gd name="T36" fmla="*/ 2284 w 2460"/>
                <a:gd name="T37" fmla="*/ 0 h 1748"/>
                <a:gd name="T38" fmla="*/ 2359 w 2460"/>
                <a:gd name="T39" fmla="*/ 0 h 1748"/>
                <a:gd name="T40" fmla="*/ 2704 w 2460"/>
                <a:gd name="T41" fmla="*/ 0 h 1748"/>
                <a:gd name="T42" fmla="*/ 3118 w 2460"/>
                <a:gd name="T43" fmla="*/ 0 h 1748"/>
                <a:gd name="T44" fmla="*/ 3088 w 2460"/>
                <a:gd name="T45" fmla="*/ 0 h 1748"/>
                <a:gd name="T46" fmla="*/ 2912 w 2460"/>
                <a:gd name="T47" fmla="*/ 0 h 1748"/>
                <a:gd name="T48" fmla="*/ 2456 w 2460"/>
                <a:gd name="T49" fmla="*/ 0 h 1748"/>
                <a:gd name="T50" fmla="*/ 2323 w 2460"/>
                <a:gd name="T51" fmla="*/ 0 h 1748"/>
                <a:gd name="T52" fmla="*/ 2089 w 2460"/>
                <a:gd name="T53" fmla="*/ 0 h 1748"/>
                <a:gd name="T54" fmla="*/ 2139 w 2460"/>
                <a:gd name="T55" fmla="*/ 0 h 1748"/>
                <a:gd name="T56" fmla="*/ 2171 w 2460"/>
                <a:gd name="T57" fmla="*/ 0 h 1748"/>
                <a:gd name="T58" fmla="*/ 2323 w 2460"/>
                <a:gd name="T59" fmla="*/ 0 h 1748"/>
                <a:gd name="T60" fmla="*/ 2385 w 2460"/>
                <a:gd name="T61" fmla="*/ 0 h 1748"/>
                <a:gd name="T62" fmla="*/ 2552 w 2460"/>
                <a:gd name="T63" fmla="*/ 0 h 1748"/>
                <a:gd name="T64" fmla="*/ 2665 w 2460"/>
                <a:gd name="T65" fmla="*/ 0 h 1748"/>
                <a:gd name="T66" fmla="*/ 2768 w 2460"/>
                <a:gd name="T67" fmla="*/ 0 h 1748"/>
                <a:gd name="T68" fmla="*/ 3054 w 2460"/>
                <a:gd name="T69" fmla="*/ 0 h 1748"/>
                <a:gd name="T70" fmla="*/ 3222 w 2460"/>
                <a:gd name="T71" fmla="*/ 0 h 1748"/>
                <a:gd name="T72" fmla="*/ 3651 w 2460"/>
                <a:gd name="T73" fmla="*/ 0 h 1748"/>
                <a:gd name="T74" fmla="*/ 3714 w 2460"/>
                <a:gd name="T75" fmla="*/ 0 h 1748"/>
                <a:gd name="T76" fmla="*/ 3446 w 2460"/>
                <a:gd name="T77" fmla="*/ 0 h 1748"/>
                <a:gd name="T78" fmla="*/ 3480 w 2460"/>
                <a:gd name="T79" fmla="*/ 0 h 1748"/>
                <a:gd name="T80" fmla="*/ 3785 w 2460"/>
                <a:gd name="T81" fmla="*/ 0 h 1748"/>
                <a:gd name="T82" fmla="*/ 3919 w 2460"/>
                <a:gd name="T83" fmla="*/ 0 h 1748"/>
                <a:gd name="T84" fmla="*/ 4084 w 2460"/>
                <a:gd name="T85" fmla="*/ 0 h 1748"/>
                <a:gd name="T86" fmla="*/ 4221 w 2460"/>
                <a:gd name="T87" fmla="*/ 0 h 1748"/>
                <a:gd name="T88" fmla="*/ 4157 w 2460"/>
                <a:gd name="T89" fmla="*/ 0 h 1748"/>
                <a:gd name="T90" fmla="*/ 4084 w 2460"/>
                <a:gd name="T91" fmla="*/ 0 h 1748"/>
                <a:gd name="T92" fmla="*/ 3615 w 2460"/>
                <a:gd name="T93" fmla="*/ 0 h 1748"/>
                <a:gd name="T94" fmla="*/ 3558 w 2460"/>
                <a:gd name="T95" fmla="*/ 0 h 1748"/>
                <a:gd name="T96" fmla="*/ 3437 w 2460"/>
                <a:gd name="T97" fmla="*/ 0 h 1748"/>
                <a:gd name="T98" fmla="*/ 3127 w 2460"/>
                <a:gd name="T99" fmla="*/ 0 h 1748"/>
                <a:gd name="T100" fmla="*/ 2972 w 2460"/>
                <a:gd name="T101" fmla="*/ 0 h 1748"/>
                <a:gd name="T102" fmla="*/ 2810 w 2460"/>
                <a:gd name="T103" fmla="*/ 0 h 1748"/>
                <a:gd name="T104" fmla="*/ 3025 w 2460"/>
                <a:gd name="T105" fmla="*/ 0 h 1748"/>
                <a:gd name="T106" fmla="*/ 2716 w 2460"/>
                <a:gd name="T107" fmla="*/ 0 h 1748"/>
                <a:gd name="T108" fmla="*/ 2306 w 2460"/>
                <a:gd name="T109" fmla="*/ 0 h 1748"/>
                <a:gd name="T110" fmla="*/ 895 w 2460"/>
                <a:gd name="T111" fmla="*/ 0 h 174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460"/>
                <a:gd name="T169" fmla="*/ 0 h 1748"/>
                <a:gd name="T170" fmla="*/ 2460 w 2460"/>
                <a:gd name="T171" fmla="*/ 1748 h 174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460" h="1748">
                  <a:moveTo>
                    <a:pt x="522" y="2"/>
                  </a:moveTo>
                  <a:cubicBezTo>
                    <a:pt x="514" y="14"/>
                    <a:pt x="510" y="30"/>
                    <a:pt x="498" y="38"/>
                  </a:cubicBezTo>
                  <a:cubicBezTo>
                    <a:pt x="486" y="46"/>
                    <a:pt x="462" y="62"/>
                    <a:pt x="462" y="62"/>
                  </a:cubicBezTo>
                  <a:cubicBezTo>
                    <a:pt x="434" y="103"/>
                    <a:pt x="443" y="84"/>
                    <a:pt x="432" y="116"/>
                  </a:cubicBezTo>
                  <a:cubicBezTo>
                    <a:pt x="434" y="138"/>
                    <a:pt x="433" y="160"/>
                    <a:pt x="438" y="182"/>
                  </a:cubicBezTo>
                  <a:cubicBezTo>
                    <a:pt x="447" y="222"/>
                    <a:pt x="498" y="226"/>
                    <a:pt x="528" y="230"/>
                  </a:cubicBezTo>
                  <a:cubicBezTo>
                    <a:pt x="536" y="234"/>
                    <a:pt x="546" y="236"/>
                    <a:pt x="552" y="242"/>
                  </a:cubicBezTo>
                  <a:cubicBezTo>
                    <a:pt x="562" y="252"/>
                    <a:pt x="576" y="278"/>
                    <a:pt x="576" y="278"/>
                  </a:cubicBezTo>
                  <a:cubicBezTo>
                    <a:pt x="581" y="325"/>
                    <a:pt x="578" y="354"/>
                    <a:pt x="618" y="380"/>
                  </a:cubicBezTo>
                  <a:cubicBezTo>
                    <a:pt x="626" y="392"/>
                    <a:pt x="634" y="404"/>
                    <a:pt x="642" y="416"/>
                  </a:cubicBezTo>
                  <a:cubicBezTo>
                    <a:pt x="646" y="422"/>
                    <a:pt x="654" y="434"/>
                    <a:pt x="654" y="434"/>
                  </a:cubicBezTo>
                  <a:cubicBezTo>
                    <a:pt x="652" y="456"/>
                    <a:pt x="653" y="478"/>
                    <a:pt x="648" y="500"/>
                  </a:cubicBezTo>
                  <a:cubicBezTo>
                    <a:pt x="639" y="544"/>
                    <a:pt x="573" y="552"/>
                    <a:pt x="540" y="566"/>
                  </a:cubicBezTo>
                  <a:cubicBezTo>
                    <a:pt x="523" y="573"/>
                    <a:pt x="508" y="582"/>
                    <a:pt x="492" y="590"/>
                  </a:cubicBezTo>
                  <a:cubicBezTo>
                    <a:pt x="479" y="596"/>
                    <a:pt x="456" y="614"/>
                    <a:pt x="456" y="614"/>
                  </a:cubicBezTo>
                  <a:cubicBezTo>
                    <a:pt x="430" y="652"/>
                    <a:pt x="414" y="663"/>
                    <a:pt x="402" y="710"/>
                  </a:cubicBezTo>
                  <a:cubicBezTo>
                    <a:pt x="400" y="734"/>
                    <a:pt x="401" y="758"/>
                    <a:pt x="396" y="782"/>
                  </a:cubicBezTo>
                  <a:cubicBezTo>
                    <a:pt x="390" y="812"/>
                    <a:pt x="352" y="824"/>
                    <a:pt x="330" y="836"/>
                  </a:cubicBezTo>
                  <a:cubicBezTo>
                    <a:pt x="294" y="856"/>
                    <a:pt x="269" y="876"/>
                    <a:pt x="228" y="890"/>
                  </a:cubicBezTo>
                  <a:cubicBezTo>
                    <a:pt x="198" y="900"/>
                    <a:pt x="193" y="900"/>
                    <a:pt x="168" y="914"/>
                  </a:cubicBezTo>
                  <a:cubicBezTo>
                    <a:pt x="138" y="931"/>
                    <a:pt x="79" y="958"/>
                    <a:pt x="60" y="986"/>
                  </a:cubicBezTo>
                  <a:cubicBezTo>
                    <a:pt x="43" y="1011"/>
                    <a:pt x="53" y="999"/>
                    <a:pt x="30" y="1022"/>
                  </a:cubicBezTo>
                  <a:cubicBezTo>
                    <a:pt x="24" y="1040"/>
                    <a:pt x="18" y="1058"/>
                    <a:pt x="12" y="1076"/>
                  </a:cubicBezTo>
                  <a:cubicBezTo>
                    <a:pt x="4" y="1099"/>
                    <a:pt x="0" y="1148"/>
                    <a:pt x="0" y="1148"/>
                  </a:cubicBezTo>
                  <a:cubicBezTo>
                    <a:pt x="3" y="1182"/>
                    <a:pt x="2" y="1241"/>
                    <a:pt x="24" y="1274"/>
                  </a:cubicBezTo>
                  <a:cubicBezTo>
                    <a:pt x="32" y="1286"/>
                    <a:pt x="43" y="1296"/>
                    <a:pt x="48" y="1310"/>
                  </a:cubicBezTo>
                  <a:cubicBezTo>
                    <a:pt x="50" y="1316"/>
                    <a:pt x="50" y="1324"/>
                    <a:pt x="54" y="1328"/>
                  </a:cubicBezTo>
                  <a:cubicBezTo>
                    <a:pt x="60" y="1334"/>
                    <a:pt x="71" y="1335"/>
                    <a:pt x="78" y="1340"/>
                  </a:cubicBezTo>
                  <a:cubicBezTo>
                    <a:pt x="87" y="1347"/>
                    <a:pt x="93" y="1357"/>
                    <a:pt x="102" y="1364"/>
                  </a:cubicBezTo>
                  <a:cubicBezTo>
                    <a:pt x="107" y="1369"/>
                    <a:pt x="114" y="1372"/>
                    <a:pt x="120" y="1376"/>
                  </a:cubicBezTo>
                  <a:cubicBezTo>
                    <a:pt x="131" y="1408"/>
                    <a:pt x="154" y="1435"/>
                    <a:pt x="168" y="1466"/>
                  </a:cubicBezTo>
                  <a:cubicBezTo>
                    <a:pt x="176" y="1483"/>
                    <a:pt x="180" y="1502"/>
                    <a:pt x="186" y="1520"/>
                  </a:cubicBezTo>
                  <a:cubicBezTo>
                    <a:pt x="188" y="1526"/>
                    <a:pt x="192" y="1538"/>
                    <a:pt x="192" y="1538"/>
                  </a:cubicBezTo>
                  <a:cubicBezTo>
                    <a:pt x="201" y="1607"/>
                    <a:pt x="192" y="1678"/>
                    <a:pt x="192" y="1748"/>
                  </a:cubicBezTo>
                  <a:lnTo>
                    <a:pt x="1146" y="1730"/>
                  </a:lnTo>
                  <a:cubicBezTo>
                    <a:pt x="1157" y="1698"/>
                    <a:pt x="1138" y="1659"/>
                    <a:pt x="1128" y="1628"/>
                  </a:cubicBezTo>
                  <a:cubicBezTo>
                    <a:pt x="1130" y="1594"/>
                    <a:pt x="1121" y="1554"/>
                    <a:pt x="1140" y="1526"/>
                  </a:cubicBezTo>
                  <a:cubicBezTo>
                    <a:pt x="1177" y="1471"/>
                    <a:pt x="1276" y="1467"/>
                    <a:pt x="1332" y="1448"/>
                  </a:cubicBezTo>
                  <a:cubicBezTo>
                    <a:pt x="1343" y="1437"/>
                    <a:pt x="1355" y="1427"/>
                    <a:pt x="1362" y="1412"/>
                  </a:cubicBezTo>
                  <a:cubicBezTo>
                    <a:pt x="1367" y="1400"/>
                    <a:pt x="1374" y="1376"/>
                    <a:pt x="1374" y="1376"/>
                  </a:cubicBezTo>
                  <a:cubicBezTo>
                    <a:pt x="1375" y="1368"/>
                    <a:pt x="1376" y="1321"/>
                    <a:pt x="1386" y="1304"/>
                  </a:cubicBezTo>
                  <a:cubicBezTo>
                    <a:pt x="1425" y="1235"/>
                    <a:pt x="1509" y="1242"/>
                    <a:pt x="1578" y="1238"/>
                  </a:cubicBezTo>
                  <a:cubicBezTo>
                    <a:pt x="1644" y="1225"/>
                    <a:pt x="1710" y="1215"/>
                    <a:pt x="1776" y="1202"/>
                  </a:cubicBezTo>
                  <a:cubicBezTo>
                    <a:pt x="1798" y="1187"/>
                    <a:pt x="1809" y="1162"/>
                    <a:pt x="1818" y="1136"/>
                  </a:cubicBezTo>
                  <a:cubicBezTo>
                    <a:pt x="1816" y="1094"/>
                    <a:pt x="1817" y="1052"/>
                    <a:pt x="1812" y="1010"/>
                  </a:cubicBezTo>
                  <a:cubicBezTo>
                    <a:pt x="1811" y="1003"/>
                    <a:pt x="1803" y="999"/>
                    <a:pt x="1800" y="992"/>
                  </a:cubicBezTo>
                  <a:cubicBezTo>
                    <a:pt x="1795" y="980"/>
                    <a:pt x="1792" y="968"/>
                    <a:pt x="1788" y="956"/>
                  </a:cubicBezTo>
                  <a:cubicBezTo>
                    <a:pt x="1771" y="904"/>
                    <a:pt x="1758" y="844"/>
                    <a:pt x="1698" y="824"/>
                  </a:cubicBezTo>
                  <a:cubicBezTo>
                    <a:pt x="1651" y="808"/>
                    <a:pt x="1611" y="805"/>
                    <a:pt x="1560" y="800"/>
                  </a:cubicBezTo>
                  <a:cubicBezTo>
                    <a:pt x="1517" y="791"/>
                    <a:pt x="1477" y="775"/>
                    <a:pt x="1434" y="764"/>
                  </a:cubicBezTo>
                  <a:cubicBezTo>
                    <a:pt x="1424" y="761"/>
                    <a:pt x="1414" y="755"/>
                    <a:pt x="1404" y="752"/>
                  </a:cubicBezTo>
                  <a:cubicBezTo>
                    <a:pt x="1388" y="747"/>
                    <a:pt x="1356" y="740"/>
                    <a:pt x="1356" y="740"/>
                  </a:cubicBezTo>
                  <a:cubicBezTo>
                    <a:pt x="1334" y="725"/>
                    <a:pt x="1311" y="714"/>
                    <a:pt x="1290" y="698"/>
                  </a:cubicBezTo>
                  <a:cubicBezTo>
                    <a:pt x="1278" y="662"/>
                    <a:pt x="1254" y="638"/>
                    <a:pt x="1218" y="626"/>
                  </a:cubicBezTo>
                  <a:cubicBezTo>
                    <a:pt x="1210" y="614"/>
                    <a:pt x="1202" y="602"/>
                    <a:pt x="1194" y="590"/>
                  </a:cubicBezTo>
                  <a:cubicBezTo>
                    <a:pt x="1170" y="554"/>
                    <a:pt x="1225" y="520"/>
                    <a:pt x="1248" y="512"/>
                  </a:cubicBezTo>
                  <a:cubicBezTo>
                    <a:pt x="1250" y="506"/>
                    <a:pt x="1251" y="500"/>
                    <a:pt x="1254" y="494"/>
                  </a:cubicBezTo>
                  <a:cubicBezTo>
                    <a:pt x="1257" y="488"/>
                    <a:pt x="1263" y="483"/>
                    <a:pt x="1266" y="476"/>
                  </a:cubicBezTo>
                  <a:cubicBezTo>
                    <a:pt x="1278" y="448"/>
                    <a:pt x="1282" y="405"/>
                    <a:pt x="1302" y="380"/>
                  </a:cubicBezTo>
                  <a:cubicBezTo>
                    <a:pt x="1312" y="367"/>
                    <a:pt x="1345" y="360"/>
                    <a:pt x="1356" y="356"/>
                  </a:cubicBezTo>
                  <a:cubicBezTo>
                    <a:pt x="1363" y="354"/>
                    <a:pt x="1368" y="347"/>
                    <a:pt x="1374" y="344"/>
                  </a:cubicBezTo>
                  <a:cubicBezTo>
                    <a:pt x="1380" y="341"/>
                    <a:pt x="1386" y="340"/>
                    <a:pt x="1392" y="338"/>
                  </a:cubicBezTo>
                  <a:cubicBezTo>
                    <a:pt x="1427" y="329"/>
                    <a:pt x="1447" y="327"/>
                    <a:pt x="1476" y="308"/>
                  </a:cubicBezTo>
                  <a:cubicBezTo>
                    <a:pt x="1480" y="302"/>
                    <a:pt x="1485" y="296"/>
                    <a:pt x="1488" y="290"/>
                  </a:cubicBezTo>
                  <a:cubicBezTo>
                    <a:pt x="1491" y="284"/>
                    <a:pt x="1488" y="274"/>
                    <a:pt x="1494" y="272"/>
                  </a:cubicBezTo>
                  <a:cubicBezTo>
                    <a:pt x="1501" y="270"/>
                    <a:pt x="1543" y="281"/>
                    <a:pt x="1554" y="284"/>
                  </a:cubicBezTo>
                  <a:cubicBezTo>
                    <a:pt x="1573" y="297"/>
                    <a:pt x="1589" y="313"/>
                    <a:pt x="1608" y="326"/>
                  </a:cubicBezTo>
                  <a:cubicBezTo>
                    <a:pt x="1628" y="356"/>
                    <a:pt x="1625" y="370"/>
                    <a:pt x="1614" y="404"/>
                  </a:cubicBezTo>
                  <a:cubicBezTo>
                    <a:pt x="1623" y="474"/>
                    <a:pt x="1653" y="517"/>
                    <a:pt x="1716" y="548"/>
                  </a:cubicBezTo>
                  <a:cubicBezTo>
                    <a:pt x="1736" y="558"/>
                    <a:pt x="1761" y="569"/>
                    <a:pt x="1782" y="578"/>
                  </a:cubicBezTo>
                  <a:cubicBezTo>
                    <a:pt x="1794" y="583"/>
                    <a:pt x="1818" y="590"/>
                    <a:pt x="1818" y="590"/>
                  </a:cubicBezTo>
                  <a:cubicBezTo>
                    <a:pt x="1841" y="613"/>
                    <a:pt x="1853" y="641"/>
                    <a:pt x="1878" y="662"/>
                  </a:cubicBezTo>
                  <a:cubicBezTo>
                    <a:pt x="1915" y="693"/>
                    <a:pt x="1964" y="702"/>
                    <a:pt x="2010" y="710"/>
                  </a:cubicBezTo>
                  <a:cubicBezTo>
                    <a:pt x="2099" y="702"/>
                    <a:pt x="2070" y="702"/>
                    <a:pt x="2130" y="662"/>
                  </a:cubicBezTo>
                  <a:cubicBezTo>
                    <a:pt x="2138" y="650"/>
                    <a:pt x="2146" y="638"/>
                    <a:pt x="2154" y="626"/>
                  </a:cubicBezTo>
                  <a:cubicBezTo>
                    <a:pt x="2158" y="620"/>
                    <a:pt x="2166" y="608"/>
                    <a:pt x="2166" y="608"/>
                  </a:cubicBezTo>
                  <a:cubicBezTo>
                    <a:pt x="2163" y="592"/>
                    <a:pt x="2166" y="572"/>
                    <a:pt x="2154" y="560"/>
                  </a:cubicBezTo>
                  <a:cubicBezTo>
                    <a:pt x="2125" y="531"/>
                    <a:pt x="2048" y="526"/>
                    <a:pt x="2010" y="518"/>
                  </a:cubicBezTo>
                  <a:cubicBezTo>
                    <a:pt x="1979" y="497"/>
                    <a:pt x="1987" y="470"/>
                    <a:pt x="2004" y="440"/>
                  </a:cubicBezTo>
                  <a:cubicBezTo>
                    <a:pt x="2011" y="427"/>
                    <a:pt x="2014" y="409"/>
                    <a:pt x="2028" y="404"/>
                  </a:cubicBezTo>
                  <a:cubicBezTo>
                    <a:pt x="2071" y="390"/>
                    <a:pt x="2112" y="370"/>
                    <a:pt x="2154" y="356"/>
                  </a:cubicBezTo>
                  <a:cubicBezTo>
                    <a:pt x="2171" y="331"/>
                    <a:pt x="2191" y="310"/>
                    <a:pt x="2208" y="284"/>
                  </a:cubicBezTo>
                  <a:cubicBezTo>
                    <a:pt x="2219" y="267"/>
                    <a:pt x="2227" y="247"/>
                    <a:pt x="2238" y="230"/>
                  </a:cubicBezTo>
                  <a:cubicBezTo>
                    <a:pt x="2248" y="214"/>
                    <a:pt x="2270" y="210"/>
                    <a:pt x="2286" y="200"/>
                  </a:cubicBezTo>
                  <a:cubicBezTo>
                    <a:pt x="2306" y="207"/>
                    <a:pt x="2320" y="217"/>
                    <a:pt x="2340" y="224"/>
                  </a:cubicBezTo>
                  <a:cubicBezTo>
                    <a:pt x="2354" y="234"/>
                    <a:pt x="2365" y="254"/>
                    <a:pt x="2382" y="254"/>
                  </a:cubicBezTo>
                  <a:cubicBezTo>
                    <a:pt x="2397" y="254"/>
                    <a:pt x="2410" y="246"/>
                    <a:pt x="2424" y="242"/>
                  </a:cubicBezTo>
                  <a:cubicBezTo>
                    <a:pt x="2436" y="238"/>
                    <a:pt x="2460" y="230"/>
                    <a:pt x="2460" y="230"/>
                  </a:cubicBezTo>
                  <a:cubicBezTo>
                    <a:pt x="2458" y="206"/>
                    <a:pt x="2457" y="182"/>
                    <a:pt x="2454" y="158"/>
                  </a:cubicBezTo>
                  <a:cubicBezTo>
                    <a:pt x="2451" y="138"/>
                    <a:pt x="2433" y="118"/>
                    <a:pt x="2424" y="104"/>
                  </a:cubicBezTo>
                  <a:cubicBezTo>
                    <a:pt x="2424" y="104"/>
                    <a:pt x="2409" y="59"/>
                    <a:pt x="2406" y="50"/>
                  </a:cubicBezTo>
                  <a:cubicBezTo>
                    <a:pt x="2403" y="42"/>
                    <a:pt x="2390" y="42"/>
                    <a:pt x="2382" y="38"/>
                  </a:cubicBezTo>
                  <a:cubicBezTo>
                    <a:pt x="2352" y="25"/>
                    <a:pt x="2322" y="32"/>
                    <a:pt x="2298" y="8"/>
                  </a:cubicBezTo>
                  <a:cubicBezTo>
                    <a:pt x="2234" y="6"/>
                    <a:pt x="2170" y="0"/>
                    <a:pt x="2106" y="2"/>
                  </a:cubicBezTo>
                  <a:cubicBezTo>
                    <a:pt x="2099" y="2"/>
                    <a:pt x="2091" y="7"/>
                    <a:pt x="2088" y="14"/>
                  </a:cubicBezTo>
                  <a:cubicBezTo>
                    <a:pt x="2076" y="42"/>
                    <a:pt x="2082" y="74"/>
                    <a:pt x="2076" y="104"/>
                  </a:cubicBezTo>
                  <a:cubicBezTo>
                    <a:pt x="2067" y="147"/>
                    <a:pt x="2054" y="194"/>
                    <a:pt x="2040" y="236"/>
                  </a:cubicBezTo>
                  <a:cubicBezTo>
                    <a:pt x="2034" y="255"/>
                    <a:pt x="2020" y="298"/>
                    <a:pt x="2004" y="308"/>
                  </a:cubicBezTo>
                  <a:cubicBezTo>
                    <a:pt x="1962" y="334"/>
                    <a:pt x="1894" y="333"/>
                    <a:pt x="1848" y="338"/>
                  </a:cubicBezTo>
                  <a:cubicBezTo>
                    <a:pt x="1840" y="340"/>
                    <a:pt x="1831" y="340"/>
                    <a:pt x="1824" y="344"/>
                  </a:cubicBezTo>
                  <a:cubicBezTo>
                    <a:pt x="1811" y="350"/>
                    <a:pt x="1788" y="368"/>
                    <a:pt x="1788" y="368"/>
                  </a:cubicBezTo>
                  <a:cubicBezTo>
                    <a:pt x="1770" y="366"/>
                    <a:pt x="1749" y="372"/>
                    <a:pt x="1734" y="362"/>
                  </a:cubicBezTo>
                  <a:cubicBezTo>
                    <a:pt x="1717" y="351"/>
                    <a:pt x="1724" y="322"/>
                    <a:pt x="1710" y="308"/>
                  </a:cubicBezTo>
                  <a:cubicBezTo>
                    <a:pt x="1689" y="287"/>
                    <a:pt x="1664" y="265"/>
                    <a:pt x="1638" y="248"/>
                  </a:cubicBezTo>
                  <a:cubicBezTo>
                    <a:pt x="1624" y="205"/>
                    <a:pt x="1660" y="198"/>
                    <a:pt x="1692" y="182"/>
                  </a:cubicBezTo>
                  <a:cubicBezTo>
                    <a:pt x="1726" y="165"/>
                    <a:pt x="1752" y="133"/>
                    <a:pt x="1764" y="98"/>
                  </a:cubicBezTo>
                  <a:cubicBezTo>
                    <a:pt x="1754" y="46"/>
                    <a:pt x="1736" y="62"/>
                    <a:pt x="1680" y="68"/>
                  </a:cubicBezTo>
                  <a:cubicBezTo>
                    <a:pt x="1655" y="76"/>
                    <a:pt x="1605" y="84"/>
                    <a:pt x="1584" y="98"/>
                  </a:cubicBezTo>
                  <a:cubicBezTo>
                    <a:pt x="1559" y="115"/>
                    <a:pt x="1540" y="131"/>
                    <a:pt x="1512" y="140"/>
                  </a:cubicBezTo>
                  <a:cubicBezTo>
                    <a:pt x="1494" y="139"/>
                    <a:pt x="1361" y="162"/>
                    <a:pt x="1344" y="110"/>
                  </a:cubicBezTo>
                  <a:cubicBezTo>
                    <a:pt x="1349" y="74"/>
                    <a:pt x="1356" y="38"/>
                    <a:pt x="1356" y="2"/>
                  </a:cubicBezTo>
                  <a:lnTo>
                    <a:pt x="522" y="2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452" name="Freeform 247"/>
            <p:cNvSpPr>
              <a:spLocks/>
            </p:cNvSpPr>
            <p:nvPr/>
          </p:nvSpPr>
          <p:spPr bwMode="auto">
            <a:xfrm>
              <a:off x="1088" y="2048"/>
              <a:ext cx="868" cy="179"/>
            </a:xfrm>
            <a:custGeom>
              <a:avLst/>
              <a:gdLst>
                <a:gd name="T0" fmla="*/ 626 w 844"/>
                <a:gd name="T1" fmla="*/ 0 h 468"/>
                <a:gd name="T2" fmla="*/ 585 w 844"/>
                <a:gd name="T3" fmla="*/ 0 h 468"/>
                <a:gd name="T4" fmla="*/ 414 w 844"/>
                <a:gd name="T5" fmla="*/ 0 h 468"/>
                <a:gd name="T6" fmla="*/ 336 w 844"/>
                <a:gd name="T7" fmla="*/ 0 h 468"/>
                <a:gd name="T8" fmla="*/ 273 w 844"/>
                <a:gd name="T9" fmla="*/ 0 h 468"/>
                <a:gd name="T10" fmla="*/ 175 w 844"/>
                <a:gd name="T11" fmla="*/ 0 h 468"/>
                <a:gd name="T12" fmla="*/ 46 w 844"/>
                <a:gd name="T13" fmla="*/ 0 h 468"/>
                <a:gd name="T14" fmla="*/ 101 w 844"/>
                <a:gd name="T15" fmla="*/ 0 h 468"/>
                <a:gd name="T16" fmla="*/ 403 w 844"/>
                <a:gd name="T17" fmla="*/ 0 h 468"/>
                <a:gd name="T18" fmla="*/ 553 w 844"/>
                <a:gd name="T19" fmla="*/ 0 h 468"/>
                <a:gd name="T20" fmla="*/ 585 w 844"/>
                <a:gd name="T21" fmla="*/ 0 h 468"/>
                <a:gd name="T22" fmla="*/ 791 w 844"/>
                <a:gd name="T23" fmla="*/ 0 h 468"/>
                <a:gd name="T24" fmla="*/ 845 w 844"/>
                <a:gd name="T25" fmla="*/ 0 h 468"/>
                <a:gd name="T26" fmla="*/ 876 w 844"/>
                <a:gd name="T27" fmla="*/ 0 h 468"/>
                <a:gd name="T28" fmla="*/ 974 w 844"/>
                <a:gd name="T29" fmla="*/ 0 h 468"/>
                <a:gd name="T30" fmla="*/ 1007 w 844"/>
                <a:gd name="T31" fmla="*/ 0 h 468"/>
                <a:gd name="T32" fmla="*/ 1223 w 844"/>
                <a:gd name="T33" fmla="*/ 0 h 468"/>
                <a:gd name="T34" fmla="*/ 1365 w 844"/>
                <a:gd name="T35" fmla="*/ 0 h 468"/>
                <a:gd name="T36" fmla="*/ 1484 w 844"/>
                <a:gd name="T37" fmla="*/ 0 h 468"/>
                <a:gd name="T38" fmla="*/ 1503 w 844"/>
                <a:gd name="T39" fmla="*/ 0 h 468"/>
                <a:gd name="T40" fmla="*/ 1484 w 844"/>
                <a:gd name="T41" fmla="*/ 0 h 468"/>
                <a:gd name="T42" fmla="*/ 1416 w 844"/>
                <a:gd name="T43" fmla="*/ 0 h 468"/>
                <a:gd name="T44" fmla="*/ 1383 w 844"/>
                <a:gd name="T45" fmla="*/ 0 h 468"/>
                <a:gd name="T46" fmla="*/ 626 w 844"/>
                <a:gd name="T47" fmla="*/ 0 h 46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44"/>
                <a:gd name="T73" fmla="*/ 0 h 468"/>
                <a:gd name="T74" fmla="*/ 844 w 844"/>
                <a:gd name="T75" fmla="*/ 468 h 46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44" h="468">
                  <a:moveTo>
                    <a:pt x="349" y="12"/>
                  </a:moveTo>
                  <a:cubicBezTo>
                    <a:pt x="347" y="28"/>
                    <a:pt x="345" y="77"/>
                    <a:pt x="325" y="90"/>
                  </a:cubicBezTo>
                  <a:cubicBezTo>
                    <a:pt x="302" y="105"/>
                    <a:pt x="254" y="112"/>
                    <a:pt x="229" y="120"/>
                  </a:cubicBezTo>
                  <a:cubicBezTo>
                    <a:pt x="210" y="126"/>
                    <a:pt x="206" y="127"/>
                    <a:pt x="187" y="138"/>
                  </a:cubicBezTo>
                  <a:cubicBezTo>
                    <a:pt x="175" y="145"/>
                    <a:pt x="151" y="162"/>
                    <a:pt x="151" y="162"/>
                  </a:cubicBezTo>
                  <a:cubicBezTo>
                    <a:pt x="145" y="172"/>
                    <a:pt x="108" y="227"/>
                    <a:pt x="97" y="234"/>
                  </a:cubicBezTo>
                  <a:cubicBezTo>
                    <a:pt x="74" y="248"/>
                    <a:pt x="48" y="249"/>
                    <a:pt x="25" y="264"/>
                  </a:cubicBezTo>
                  <a:cubicBezTo>
                    <a:pt x="0" y="302"/>
                    <a:pt x="20" y="312"/>
                    <a:pt x="55" y="324"/>
                  </a:cubicBezTo>
                  <a:cubicBezTo>
                    <a:pt x="111" y="380"/>
                    <a:pt x="144" y="442"/>
                    <a:pt x="223" y="468"/>
                  </a:cubicBezTo>
                  <a:cubicBezTo>
                    <a:pt x="262" y="460"/>
                    <a:pt x="272" y="455"/>
                    <a:pt x="307" y="432"/>
                  </a:cubicBezTo>
                  <a:cubicBezTo>
                    <a:pt x="313" y="428"/>
                    <a:pt x="325" y="420"/>
                    <a:pt x="325" y="420"/>
                  </a:cubicBezTo>
                  <a:cubicBezTo>
                    <a:pt x="352" y="379"/>
                    <a:pt x="394" y="378"/>
                    <a:pt x="439" y="372"/>
                  </a:cubicBezTo>
                  <a:cubicBezTo>
                    <a:pt x="451" y="354"/>
                    <a:pt x="457" y="336"/>
                    <a:pt x="469" y="318"/>
                  </a:cubicBezTo>
                  <a:cubicBezTo>
                    <a:pt x="471" y="295"/>
                    <a:pt x="470" y="230"/>
                    <a:pt x="487" y="204"/>
                  </a:cubicBezTo>
                  <a:cubicBezTo>
                    <a:pt x="502" y="181"/>
                    <a:pt x="514" y="183"/>
                    <a:pt x="541" y="174"/>
                  </a:cubicBezTo>
                  <a:cubicBezTo>
                    <a:pt x="547" y="172"/>
                    <a:pt x="559" y="168"/>
                    <a:pt x="559" y="168"/>
                  </a:cubicBezTo>
                  <a:cubicBezTo>
                    <a:pt x="604" y="177"/>
                    <a:pt x="636" y="202"/>
                    <a:pt x="679" y="216"/>
                  </a:cubicBezTo>
                  <a:cubicBezTo>
                    <a:pt x="735" y="208"/>
                    <a:pt x="709" y="218"/>
                    <a:pt x="757" y="186"/>
                  </a:cubicBezTo>
                  <a:cubicBezTo>
                    <a:pt x="776" y="173"/>
                    <a:pt x="801" y="175"/>
                    <a:pt x="823" y="168"/>
                  </a:cubicBezTo>
                  <a:cubicBezTo>
                    <a:pt x="844" y="137"/>
                    <a:pt x="842" y="130"/>
                    <a:pt x="835" y="90"/>
                  </a:cubicBezTo>
                  <a:cubicBezTo>
                    <a:pt x="832" y="74"/>
                    <a:pt x="836" y="52"/>
                    <a:pt x="823" y="42"/>
                  </a:cubicBezTo>
                  <a:cubicBezTo>
                    <a:pt x="813" y="35"/>
                    <a:pt x="787" y="30"/>
                    <a:pt x="787" y="30"/>
                  </a:cubicBezTo>
                  <a:cubicBezTo>
                    <a:pt x="773" y="8"/>
                    <a:pt x="778" y="18"/>
                    <a:pt x="769" y="0"/>
                  </a:cubicBezTo>
                  <a:lnTo>
                    <a:pt x="349" y="12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453" name="Freeform 248"/>
            <p:cNvSpPr>
              <a:spLocks/>
            </p:cNvSpPr>
            <p:nvPr/>
          </p:nvSpPr>
          <p:spPr bwMode="auto">
            <a:xfrm>
              <a:off x="585" y="2504"/>
              <a:ext cx="850" cy="212"/>
            </a:xfrm>
            <a:custGeom>
              <a:avLst/>
              <a:gdLst>
                <a:gd name="T0" fmla="*/ 0 w 828"/>
                <a:gd name="T1" fmla="*/ 0 h 552"/>
                <a:gd name="T2" fmla="*/ 321 w 828"/>
                <a:gd name="T3" fmla="*/ 0 h 552"/>
                <a:gd name="T4" fmla="*/ 343 w 828"/>
                <a:gd name="T5" fmla="*/ 0 h 552"/>
                <a:gd name="T6" fmla="*/ 321 w 828"/>
                <a:gd name="T7" fmla="*/ 0 h 552"/>
                <a:gd name="T8" fmla="*/ 281 w 828"/>
                <a:gd name="T9" fmla="*/ 0 h 552"/>
                <a:gd name="T10" fmla="*/ 333 w 828"/>
                <a:gd name="T11" fmla="*/ 0 h 552"/>
                <a:gd name="T12" fmla="*/ 385 w 828"/>
                <a:gd name="T13" fmla="*/ 0 h 552"/>
                <a:gd name="T14" fmla="*/ 447 w 828"/>
                <a:gd name="T15" fmla="*/ 0 h 552"/>
                <a:gd name="T16" fmla="*/ 614 w 828"/>
                <a:gd name="T17" fmla="*/ 0 h 552"/>
                <a:gd name="T18" fmla="*/ 677 w 828"/>
                <a:gd name="T19" fmla="*/ 0 h 552"/>
                <a:gd name="T20" fmla="*/ 873 w 828"/>
                <a:gd name="T21" fmla="*/ 0 h 552"/>
                <a:gd name="T22" fmla="*/ 967 w 828"/>
                <a:gd name="T23" fmla="*/ 0 h 552"/>
                <a:gd name="T24" fmla="*/ 1164 w 828"/>
                <a:gd name="T25" fmla="*/ 0 h 552"/>
                <a:gd name="T26" fmla="*/ 1206 w 828"/>
                <a:gd name="T27" fmla="*/ 0 h 552"/>
                <a:gd name="T28" fmla="*/ 1330 w 828"/>
                <a:gd name="T29" fmla="*/ 0 h 552"/>
                <a:gd name="T30" fmla="*/ 1435 w 828"/>
                <a:gd name="T31" fmla="*/ 0 h 552"/>
                <a:gd name="T32" fmla="*/ 1330 w 828"/>
                <a:gd name="T33" fmla="*/ 0 h 552"/>
                <a:gd name="T34" fmla="*/ 1320 w 828"/>
                <a:gd name="T35" fmla="*/ 0 h 552"/>
                <a:gd name="T36" fmla="*/ 1302 w 828"/>
                <a:gd name="T37" fmla="*/ 0 h 552"/>
                <a:gd name="T38" fmla="*/ 1281 w 828"/>
                <a:gd name="T39" fmla="*/ 0 h 552"/>
                <a:gd name="T40" fmla="*/ 1353 w 828"/>
                <a:gd name="T41" fmla="*/ 0 h 552"/>
                <a:gd name="T42" fmla="*/ 1238 w 828"/>
                <a:gd name="T43" fmla="*/ 0 h 552"/>
                <a:gd name="T44" fmla="*/ 1031 w 828"/>
                <a:gd name="T45" fmla="*/ 0 h 552"/>
                <a:gd name="T46" fmla="*/ 1041 w 828"/>
                <a:gd name="T47" fmla="*/ 0 h 552"/>
                <a:gd name="T48" fmla="*/ 0 w 828"/>
                <a:gd name="T49" fmla="*/ 0 h 55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28"/>
                <a:gd name="T76" fmla="*/ 0 h 552"/>
                <a:gd name="T77" fmla="*/ 828 w 828"/>
                <a:gd name="T78" fmla="*/ 552 h 55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28" h="552">
                  <a:moveTo>
                    <a:pt x="0" y="546"/>
                  </a:moveTo>
                  <a:cubicBezTo>
                    <a:pt x="61" y="526"/>
                    <a:pt x="132" y="522"/>
                    <a:pt x="186" y="486"/>
                  </a:cubicBezTo>
                  <a:cubicBezTo>
                    <a:pt x="190" y="480"/>
                    <a:pt x="198" y="468"/>
                    <a:pt x="198" y="468"/>
                  </a:cubicBezTo>
                  <a:cubicBezTo>
                    <a:pt x="196" y="458"/>
                    <a:pt x="193" y="427"/>
                    <a:pt x="186" y="414"/>
                  </a:cubicBezTo>
                  <a:cubicBezTo>
                    <a:pt x="179" y="401"/>
                    <a:pt x="162" y="378"/>
                    <a:pt x="162" y="378"/>
                  </a:cubicBezTo>
                  <a:cubicBezTo>
                    <a:pt x="166" y="323"/>
                    <a:pt x="169" y="240"/>
                    <a:pt x="192" y="186"/>
                  </a:cubicBezTo>
                  <a:cubicBezTo>
                    <a:pt x="197" y="174"/>
                    <a:pt x="213" y="157"/>
                    <a:pt x="222" y="150"/>
                  </a:cubicBezTo>
                  <a:cubicBezTo>
                    <a:pt x="233" y="141"/>
                    <a:pt x="258" y="126"/>
                    <a:pt x="258" y="126"/>
                  </a:cubicBezTo>
                  <a:cubicBezTo>
                    <a:pt x="290" y="128"/>
                    <a:pt x="327" y="120"/>
                    <a:pt x="354" y="138"/>
                  </a:cubicBezTo>
                  <a:cubicBezTo>
                    <a:pt x="399" y="168"/>
                    <a:pt x="347" y="148"/>
                    <a:pt x="390" y="162"/>
                  </a:cubicBezTo>
                  <a:cubicBezTo>
                    <a:pt x="447" y="154"/>
                    <a:pt x="433" y="153"/>
                    <a:pt x="504" y="162"/>
                  </a:cubicBezTo>
                  <a:cubicBezTo>
                    <a:pt x="524" y="165"/>
                    <a:pt x="558" y="192"/>
                    <a:pt x="558" y="192"/>
                  </a:cubicBezTo>
                  <a:cubicBezTo>
                    <a:pt x="629" y="185"/>
                    <a:pt x="624" y="192"/>
                    <a:pt x="672" y="144"/>
                  </a:cubicBezTo>
                  <a:cubicBezTo>
                    <a:pt x="685" y="131"/>
                    <a:pt x="696" y="96"/>
                    <a:pt x="696" y="96"/>
                  </a:cubicBezTo>
                  <a:cubicBezTo>
                    <a:pt x="703" y="0"/>
                    <a:pt x="686" y="2"/>
                    <a:pt x="768" y="12"/>
                  </a:cubicBezTo>
                  <a:cubicBezTo>
                    <a:pt x="800" y="28"/>
                    <a:pt x="817" y="38"/>
                    <a:pt x="828" y="72"/>
                  </a:cubicBezTo>
                  <a:cubicBezTo>
                    <a:pt x="822" y="134"/>
                    <a:pt x="815" y="223"/>
                    <a:pt x="768" y="270"/>
                  </a:cubicBezTo>
                  <a:cubicBezTo>
                    <a:pt x="766" y="276"/>
                    <a:pt x="765" y="282"/>
                    <a:pt x="762" y="288"/>
                  </a:cubicBezTo>
                  <a:cubicBezTo>
                    <a:pt x="759" y="294"/>
                    <a:pt x="753" y="299"/>
                    <a:pt x="750" y="306"/>
                  </a:cubicBezTo>
                  <a:cubicBezTo>
                    <a:pt x="745" y="318"/>
                    <a:pt x="738" y="342"/>
                    <a:pt x="738" y="342"/>
                  </a:cubicBezTo>
                  <a:cubicBezTo>
                    <a:pt x="744" y="380"/>
                    <a:pt x="747" y="404"/>
                    <a:pt x="780" y="426"/>
                  </a:cubicBezTo>
                  <a:cubicBezTo>
                    <a:pt x="771" y="470"/>
                    <a:pt x="755" y="472"/>
                    <a:pt x="714" y="486"/>
                  </a:cubicBezTo>
                  <a:cubicBezTo>
                    <a:pt x="659" y="481"/>
                    <a:pt x="613" y="464"/>
                    <a:pt x="594" y="522"/>
                  </a:cubicBezTo>
                  <a:cubicBezTo>
                    <a:pt x="600" y="548"/>
                    <a:pt x="600" y="538"/>
                    <a:pt x="600" y="552"/>
                  </a:cubicBezTo>
                  <a:lnTo>
                    <a:pt x="0" y="546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454" name="Freeform 249"/>
            <p:cNvSpPr>
              <a:spLocks/>
            </p:cNvSpPr>
            <p:nvPr/>
          </p:nvSpPr>
          <p:spPr bwMode="auto">
            <a:xfrm>
              <a:off x="3917" y="2251"/>
              <a:ext cx="1186" cy="414"/>
            </a:xfrm>
            <a:custGeom>
              <a:avLst/>
              <a:gdLst>
                <a:gd name="T0" fmla="*/ 1938 w 1156"/>
                <a:gd name="T1" fmla="*/ 0 h 1080"/>
                <a:gd name="T2" fmla="*/ 1779 w 1156"/>
                <a:gd name="T3" fmla="*/ 0 h 1080"/>
                <a:gd name="T4" fmla="*/ 1744 w 1156"/>
                <a:gd name="T5" fmla="*/ 0 h 1080"/>
                <a:gd name="T6" fmla="*/ 1794 w 1156"/>
                <a:gd name="T7" fmla="*/ 0 h 1080"/>
                <a:gd name="T8" fmla="*/ 1670 w 1156"/>
                <a:gd name="T9" fmla="*/ 0 h 1080"/>
                <a:gd name="T10" fmla="*/ 1611 w 1156"/>
                <a:gd name="T11" fmla="*/ 0 h 1080"/>
                <a:gd name="T12" fmla="*/ 1570 w 1156"/>
                <a:gd name="T13" fmla="*/ 0 h 1080"/>
                <a:gd name="T14" fmla="*/ 1507 w 1156"/>
                <a:gd name="T15" fmla="*/ 0 h 1080"/>
                <a:gd name="T16" fmla="*/ 1230 w 1156"/>
                <a:gd name="T17" fmla="*/ 0 h 1080"/>
                <a:gd name="T18" fmla="*/ 1138 w 1156"/>
                <a:gd name="T19" fmla="*/ 0 h 1080"/>
                <a:gd name="T20" fmla="*/ 1078 w 1156"/>
                <a:gd name="T21" fmla="*/ 0 h 1080"/>
                <a:gd name="T22" fmla="*/ 1055 w 1156"/>
                <a:gd name="T23" fmla="*/ 0 h 1080"/>
                <a:gd name="T24" fmla="*/ 1013 w 1156"/>
                <a:gd name="T25" fmla="*/ 0 h 1080"/>
                <a:gd name="T26" fmla="*/ 777 w 1156"/>
                <a:gd name="T27" fmla="*/ 0 h 1080"/>
                <a:gd name="T28" fmla="*/ 521 w 1156"/>
                <a:gd name="T29" fmla="*/ 0 h 1080"/>
                <a:gd name="T30" fmla="*/ 552 w 1156"/>
                <a:gd name="T31" fmla="*/ 0 h 1080"/>
                <a:gd name="T32" fmla="*/ 571 w 1156"/>
                <a:gd name="T33" fmla="*/ 0 h 1080"/>
                <a:gd name="T34" fmla="*/ 583 w 1156"/>
                <a:gd name="T35" fmla="*/ 0 h 1080"/>
                <a:gd name="T36" fmla="*/ 571 w 1156"/>
                <a:gd name="T37" fmla="*/ 0 h 1080"/>
                <a:gd name="T38" fmla="*/ 325 w 1156"/>
                <a:gd name="T39" fmla="*/ 0 h 1080"/>
                <a:gd name="T40" fmla="*/ 234 w 1156"/>
                <a:gd name="T41" fmla="*/ 0 h 1080"/>
                <a:gd name="T42" fmla="*/ 172 w 1156"/>
                <a:gd name="T43" fmla="*/ 0 h 1080"/>
                <a:gd name="T44" fmla="*/ 137 w 1156"/>
                <a:gd name="T45" fmla="*/ 0 h 1080"/>
                <a:gd name="T46" fmla="*/ 16 w 1156"/>
                <a:gd name="T47" fmla="*/ 0 h 1080"/>
                <a:gd name="T48" fmla="*/ 64 w 1156"/>
                <a:gd name="T49" fmla="*/ 0 h 1080"/>
                <a:gd name="T50" fmla="*/ 88 w 1156"/>
                <a:gd name="T51" fmla="*/ 0 h 1080"/>
                <a:gd name="T52" fmla="*/ 76 w 1156"/>
                <a:gd name="T53" fmla="*/ 0 h 1080"/>
                <a:gd name="T54" fmla="*/ 449 w 1156"/>
                <a:gd name="T55" fmla="*/ 0 h 1080"/>
                <a:gd name="T56" fmla="*/ 418 w 1156"/>
                <a:gd name="T57" fmla="*/ 0 h 1080"/>
                <a:gd name="T58" fmla="*/ 489 w 1156"/>
                <a:gd name="T59" fmla="*/ 0 h 1080"/>
                <a:gd name="T60" fmla="*/ 563 w 1156"/>
                <a:gd name="T61" fmla="*/ 0 h 1080"/>
                <a:gd name="T62" fmla="*/ 675 w 1156"/>
                <a:gd name="T63" fmla="*/ 0 h 1080"/>
                <a:gd name="T64" fmla="*/ 797 w 1156"/>
                <a:gd name="T65" fmla="*/ 0 h 1080"/>
                <a:gd name="T66" fmla="*/ 860 w 1156"/>
                <a:gd name="T67" fmla="*/ 0 h 1080"/>
                <a:gd name="T68" fmla="*/ 922 w 1156"/>
                <a:gd name="T69" fmla="*/ 0 h 1080"/>
                <a:gd name="T70" fmla="*/ 1108 w 1156"/>
                <a:gd name="T71" fmla="*/ 0 h 1080"/>
                <a:gd name="T72" fmla="*/ 975 w 1156"/>
                <a:gd name="T73" fmla="*/ 0 h 1080"/>
                <a:gd name="T74" fmla="*/ 1138 w 1156"/>
                <a:gd name="T75" fmla="*/ 0 h 1080"/>
                <a:gd name="T76" fmla="*/ 1355 w 1156"/>
                <a:gd name="T77" fmla="*/ 0 h 1080"/>
                <a:gd name="T78" fmla="*/ 1414 w 1156"/>
                <a:gd name="T79" fmla="*/ 0 h 1080"/>
                <a:gd name="T80" fmla="*/ 1475 w 1156"/>
                <a:gd name="T81" fmla="*/ 0 h 1080"/>
                <a:gd name="T82" fmla="*/ 1661 w 1156"/>
                <a:gd name="T83" fmla="*/ 0 h 1080"/>
                <a:gd name="T84" fmla="*/ 1721 w 1156"/>
                <a:gd name="T85" fmla="*/ 0 h 1080"/>
                <a:gd name="T86" fmla="*/ 1844 w 1156"/>
                <a:gd name="T87" fmla="*/ 0 h 1080"/>
                <a:gd name="T88" fmla="*/ 1871 w 1156"/>
                <a:gd name="T89" fmla="*/ 0 h 1080"/>
                <a:gd name="T90" fmla="*/ 1888 w 1156"/>
                <a:gd name="T91" fmla="*/ 0 h 1080"/>
                <a:gd name="T92" fmla="*/ 1907 w 1156"/>
                <a:gd name="T93" fmla="*/ 0 h 1080"/>
                <a:gd name="T94" fmla="*/ 1930 w 1156"/>
                <a:gd name="T95" fmla="*/ 0 h 1080"/>
                <a:gd name="T96" fmla="*/ 1958 w 1156"/>
                <a:gd name="T97" fmla="*/ 0 h 1080"/>
                <a:gd name="T98" fmla="*/ 1981 w 1156"/>
                <a:gd name="T99" fmla="*/ 0 h 1080"/>
                <a:gd name="T100" fmla="*/ 1958 w 1156"/>
                <a:gd name="T101" fmla="*/ 0 h 1080"/>
                <a:gd name="T102" fmla="*/ 1938 w 1156"/>
                <a:gd name="T103" fmla="*/ 0 h 108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56"/>
                <a:gd name="T157" fmla="*/ 0 h 1080"/>
                <a:gd name="T158" fmla="*/ 1156 w 1156"/>
                <a:gd name="T159" fmla="*/ 1080 h 108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56" h="1080">
                  <a:moveTo>
                    <a:pt x="1132" y="294"/>
                  </a:moveTo>
                  <a:cubicBezTo>
                    <a:pt x="1100" y="292"/>
                    <a:pt x="1068" y="293"/>
                    <a:pt x="1036" y="288"/>
                  </a:cubicBezTo>
                  <a:cubicBezTo>
                    <a:pt x="1029" y="287"/>
                    <a:pt x="1018" y="276"/>
                    <a:pt x="1018" y="276"/>
                  </a:cubicBezTo>
                  <a:cubicBezTo>
                    <a:pt x="956" y="214"/>
                    <a:pt x="1028" y="133"/>
                    <a:pt x="1048" y="72"/>
                  </a:cubicBezTo>
                  <a:cubicBezTo>
                    <a:pt x="1039" y="27"/>
                    <a:pt x="1019" y="14"/>
                    <a:pt x="976" y="0"/>
                  </a:cubicBezTo>
                  <a:cubicBezTo>
                    <a:pt x="963" y="4"/>
                    <a:pt x="950" y="7"/>
                    <a:pt x="940" y="18"/>
                  </a:cubicBezTo>
                  <a:cubicBezTo>
                    <a:pt x="931" y="29"/>
                    <a:pt x="928" y="46"/>
                    <a:pt x="916" y="54"/>
                  </a:cubicBezTo>
                  <a:cubicBezTo>
                    <a:pt x="904" y="62"/>
                    <a:pt x="880" y="78"/>
                    <a:pt x="880" y="78"/>
                  </a:cubicBezTo>
                  <a:cubicBezTo>
                    <a:pt x="834" y="76"/>
                    <a:pt x="769" y="76"/>
                    <a:pt x="718" y="66"/>
                  </a:cubicBezTo>
                  <a:cubicBezTo>
                    <a:pt x="698" y="62"/>
                    <a:pt x="683" y="48"/>
                    <a:pt x="664" y="42"/>
                  </a:cubicBezTo>
                  <a:cubicBezTo>
                    <a:pt x="654" y="45"/>
                    <a:pt x="634" y="50"/>
                    <a:pt x="628" y="60"/>
                  </a:cubicBezTo>
                  <a:cubicBezTo>
                    <a:pt x="621" y="71"/>
                    <a:pt x="616" y="96"/>
                    <a:pt x="616" y="96"/>
                  </a:cubicBezTo>
                  <a:cubicBezTo>
                    <a:pt x="626" y="144"/>
                    <a:pt x="610" y="174"/>
                    <a:pt x="592" y="216"/>
                  </a:cubicBezTo>
                  <a:cubicBezTo>
                    <a:pt x="559" y="290"/>
                    <a:pt x="538" y="319"/>
                    <a:pt x="454" y="336"/>
                  </a:cubicBezTo>
                  <a:cubicBezTo>
                    <a:pt x="407" y="332"/>
                    <a:pt x="351" y="318"/>
                    <a:pt x="304" y="330"/>
                  </a:cubicBezTo>
                  <a:cubicBezTo>
                    <a:pt x="291" y="369"/>
                    <a:pt x="309" y="412"/>
                    <a:pt x="322" y="450"/>
                  </a:cubicBezTo>
                  <a:cubicBezTo>
                    <a:pt x="326" y="462"/>
                    <a:pt x="330" y="474"/>
                    <a:pt x="334" y="486"/>
                  </a:cubicBezTo>
                  <a:cubicBezTo>
                    <a:pt x="336" y="492"/>
                    <a:pt x="340" y="504"/>
                    <a:pt x="340" y="504"/>
                  </a:cubicBezTo>
                  <a:cubicBezTo>
                    <a:pt x="338" y="542"/>
                    <a:pt x="337" y="580"/>
                    <a:pt x="334" y="618"/>
                  </a:cubicBezTo>
                  <a:cubicBezTo>
                    <a:pt x="329" y="668"/>
                    <a:pt x="220" y="669"/>
                    <a:pt x="190" y="672"/>
                  </a:cubicBezTo>
                  <a:cubicBezTo>
                    <a:pt x="158" y="683"/>
                    <a:pt x="177" y="674"/>
                    <a:pt x="136" y="702"/>
                  </a:cubicBezTo>
                  <a:cubicBezTo>
                    <a:pt x="124" y="710"/>
                    <a:pt x="100" y="726"/>
                    <a:pt x="100" y="726"/>
                  </a:cubicBezTo>
                  <a:cubicBezTo>
                    <a:pt x="94" y="751"/>
                    <a:pt x="92" y="780"/>
                    <a:pt x="82" y="804"/>
                  </a:cubicBezTo>
                  <a:cubicBezTo>
                    <a:pt x="70" y="833"/>
                    <a:pt x="37" y="849"/>
                    <a:pt x="16" y="870"/>
                  </a:cubicBezTo>
                  <a:cubicBezTo>
                    <a:pt x="0" y="918"/>
                    <a:pt x="14" y="951"/>
                    <a:pt x="40" y="990"/>
                  </a:cubicBezTo>
                  <a:cubicBezTo>
                    <a:pt x="47" y="1001"/>
                    <a:pt x="52" y="1026"/>
                    <a:pt x="52" y="1026"/>
                  </a:cubicBezTo>
                  <a:cubicBezTo>
                    <a:pt x="46" y="1070"/>
                    <a:pt x="46" y="1054"/>
                    <a:pt x="46" y="1074"/>
                  </a:cubicBezTo>
                  <a:cubicBezTo>
                    <a:pt x="118" y="1066"/>
                    <a:pt x="193" y="1070"/>
                    <a:pt x="262" y="1050"/>
                  </a:cubicBezTo>
                  <a:cubicBezTo>
                    <a:pt x="280" y="1045"/>
                    <a:pt x="244" y="996"/>
                    <a:pt x="244" y="996"/>
                  </a:cubicBezTo>
                  <a:cubicBezTo>
                    <a:pt x="250" y="952"/>
                    <a:pt x="252" y="947"/>
                    <a:pt x="286" y="924"/>
                  </a:cubicBezTo>
                  <a:cubicBezTo>
                    <a:pt x="294" y="899"/>
                    <a:pt x="303" y="872"/>
                    <a:pt x="328" y="864"/>
                  </a:cubicBezTo>
                  <a:cubicBezTo>
                    <a:pt x="345" y="866"/>
                    <a:pt x="376" y="867"/>
                    <a:pt x="394" y="876"/>
                  </a:cubicBezTo>
                  <a:cubicBezTo>
                    <a:pt x="424" y="891"/>
                    <a:pt x="439" y="924"/>
                    <a:pt x="466" y="942"/>
                  </a:cubicBezTo>
                  <a:cubicBezTo>
                    <a:pt x="479" y="951"/>
                    <a:pt x="489" y="963"/>
                    <a:pt x="502" y="972"/>
                  </a:cubicBezTo>
                  <a:cubicBezTo>
                    <a:pt x="513" y="979"/>
                    <a:pt x="527" y="983"/>
                    <a:pt x="538" y="990"/>
                  </a:cubicBezTo>
                  <a:cubicBezTo>
                    <a:pt x="594" y="985"/>
                    <a:pt x="612" y="994"/>
                    <a:pt x="646" y="960"/>
                  </a:cubicBezTo>
                  <a:cubicBezTo>
                    <a:pt x="673" y="880"/>
                    <a:pt x="618" y="867"/>
                    <a:pt x="568" y="834"/>
                  </a:cubicBezTo>
                  <a:cubicBezTo>
                    <a:pt x="577" y="753"/>
                    <a:pt x="579" y="767"/>
                    <a:pt x="664" y="774"/>
                  </a:cubicBezTo>
                  <a:cubicBezTo>
                    <a:pt x="714" y="791"/>
                    <a:pt x="747" y="841"/>
                    <a:pt x="790" y="870"/>
                  </a:cubicBezTo>
                  <a:cubicBezTo>
                    <a:pt x="801" y="877"/>
                    <a:pt x="814" y="883"/>
                    <a:pt x="826" y="888"/>
                  </a:cubicBezTo>
                  <a:cubicBezTo>
                    <a:pt x="838" y="893"/>
                    <a:pt x="862" y="900"/>
                    <a:pt x="862" y="900"/>
                  </a:cubicBezTo>
                  <a:cubicBezTo>
                    <a:pt x="908" y="893"/>
                    <a:pt x="918" y="889"/>
                    <a:pt x="970" y="900"/>
                  </a:cubicBezTo>
                  <a:cubicBezTo>
                    <a:pt x="983" y="903"/>
                    <a:pt x="993" y="914"/>
                    <a:pt x="1006" y="918"/>
                  </a:cubicBezTo>
                  <a:cubicBezTo>
                    <a:pt x="1007" y="918"/>
                    <a:pt x="1066" y="905"/>
                    <a:pt x="1078" y="918"/>
                  </a:cubicBezTo>
                  <a:cubicBezTo>
                    <a:pt x="1086" y="928"/>
                    <a:pt x="1086" y="942"/>
                    <a:pt x="1090" y="954"/>
                  </a:cubicBezTo>
                  <a:cubicBezTo>
                    <a:pt x="1092" y="961"/>
                    <a:pt x="1099" y="965"/>
                    <a:pt x="1102" y="972"/>
                  </a:cubicBezTo>
                  <a:cubicBezTo>
                    <a:pt x="1107" y="984"/>
                    <a:pt x="1112" y="996"/>
                    <a:pt x="1114" y="1008"/>
                  </a:cubicBezTo>
                  <a:cubicBezTo>
                    <a:pt x="1117" y="1024"/>
                    <a:pt x="1114" y="1044"/>
                    <a:pt x="1126" y="1056"/>
                  </a:cubicBezTo>
                  <a:cubicBezTo>
                    <a:pt x="1130" y="1060"/>
                    <a:pt x="1138" y="1060"/>
                    <a:pt x="1144" y="1062"/>
                  </a:cubicBezTo>
                  <a:cubicBezTo>
                    <a:pt x="1148" y="1068"/>
                    <a:pt x="1156" y="1080"/>
                    <a:pt x="1156" y="1080"/>
                  </a:cubicBezTo>
                  <a:lnTo>
                    <a:pt x="1144" y="1026"/>
                  </a:lnTo>
                  <a:lnTo>
                    <a:pt x="1132" y="294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455" name="Freeform 250"/>
            <p:cNvSpPr>
              <a:spLocks/>
            </p:cNvSpPr>
            <p:nvPr/>
          </p:nvSpPr>
          <p:spPr bwMode="auto">
            <a:xfrm>
              <a:off x="657" y="2124"/>
              <a:ext cx="979" cy="490"/>
            </a:xfrm>
            <a:custGeom>
              <a:avLst/>
              <a:gdLst>
                <a:gd name="T0" fmla="*/ 0 w 954"/>
                <a:gd name="T1" fmla="*/ 0 h 1278"/>
                <a:gd name="T2" fmla="*/ 155 w 954"/>
                <a:gd name="T3" fmla="*/ 0 h 1278"/>
                <a:gd name="T4" fmla="*/ 248 w 954"/>
                <a:gd name="T5" fmla="*/ 0 h 1278"/>
                <a:gd name="T6" fmla="*/ 311 w 954"/>
                <a:gd name="T7" fmla="*/ 0 h 1278"/>
                <a:gd name="T8" fmla="*/ 373 w 954"/>
                <a:gd name="T9" fmla="*/ 0 h 1278"/>
                <a:gd name="T10" fmla="*/ 507 w 954"/>
                <a:gd name="T11" fmla="*/ 0 h 1278"/>
                <a:gd name="T12" fmla="*/ 732 w 954"/>
                <a:gd name="T13" fmla="*/ 0 h 1278"/>
                <a:gd name="T14" fmla="*/ 814 w 954"/>
                <a:gd name="T15" fmla="*/ 0 h 1278"/>
                <a:gd name="T16" fmla="*/ 869 w 954"/>
                <a:gd name="T17" fmla="*/ 0 h 1278"/>
                <a:gd name="T18" fmla="*/ 992 w 954"/>
                <a:gd name="T19" fmla="*/ 0 h 1278"/>
                <a:gd name="T20" fmla="*/ 1176 w 954"/>
                <a:gd name="T21" fmla="*/ 0 h 1278"/>
                <a:gd name="T22" fmla="*/ 1269 w 954"/>
                <a:gd name="T23" fmla="*/ 0 h 1278"/>
                <a:gd name="T24" fmla="*/ 1313 w 954"/>
                <a:gd name="T25" fmla="*/ 0 h 1278"/>
                <a:gd name="T26" fmla="*/ 1437 w 954"/>
                <a:gd name="T27" fmla="*/ 0 h 1278"/>
                <a:gd name="T28" fmla="*/ 1519 w 954"/>
                <a:gd name="T29" fmla="*/ 0 h 1278"/>
                <a:gd name="T30" fmla="*/ 1611 w 954"/>
                <a:gd name="T31" fmla="*/ 0 h 1278"/>
                <a:gd name="T32" fmla="*/ 1643 w 954"/>
                <a:gd name="T33" fmla="*/ 0 h 12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54"/>
                <a:gd name="T52" fmla="*/ 0 h 1278"/>
                <a:gd name="T53" fmla="*/ 954 w 954"/>
                <a:gd name="T54" fmla="*/ 1278 h 127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54" h="1278">
                  <a:moveTo>
                    <a:pt x="0" y="1278"/>
                  </a:moveTo>
                  <a:cubicBezTo>
                    <a:pt x="16" y="1231"/>
                    <a:pt x="38" y="1187"/>
                    <a:pt x="90" y="1170"/>
                  </a:cubicBezTo>
                  <a:cubicBezTo>
                    <a:pt x="108" y="1164"/>
                    <a:pt x="128" y="1163"/>
                    <a:pt x="144" y="1152"/>
                  </a:cubicBezTo>
                  <a:cubicBezTo>
                    <a:pt x="167" y="1136"/>
                    <a:pt x="155" y="1142"/>
                    <a:pt x="180" y="1134"/>
                  </a:cubicBezTo>
                  <a:cubicBezTo>
                    <a:pt x="222" y="1092"/>
                    <a:pt x="175" y="1133"/>
                    <a:pt x="216" y="1110"/>
                  </a:cubicBezTo>
                  <a:cubicBezTo>
                    <a:pt x="245" y="1094"/>
                    <a:pt x="267" y="1068"/>
                    <a:pt x="294" y="1050"/>
                  </a:cubicBezTo>
                  <a:cubicBezTo>
                    <a:pt x="339" y="983"/>
                    <a:pt x="387" y="917"/>
                    <a:pt x="426" y="846"/>
                  </a:cubicBezTo>
                  <a:cubicBezTo>
                    <a:pt x="442" y="817"/>
                    <a:pt x="459" y="786"/>
                    <a:pt x="474" y="756"/>
                  </a:cubicBezTo>
                  <a:cubicBezTo>
                    <a:pt x="485" y="734"/>
                    <a:pt x="476" y="721"/>
                    <a:pt x="504" y="702"/>
                  </a:cubicBezTo>
                  <a:cubicBezTo>
                    <a:pt x="531" y="684"/>
                    <a:pt x="553" y="659"/>
                    <a:pt x="576" y="636"/>
                  </a:cubicBezTo>
                  <a:cubicBezTo>
                    <a:pt x="613" y="599"/>
                    <a:pt x="666" y="563"/>
                    <a:pt x="684" y="510"/>
                  </a:cubicBezTo>
                  <a:cubicBezTo>
                    <a:pt x="702" y="457"/>
                    <a:pt x="713" y="403"/>
                    <a:pt x="738" y="354"/>
                  </a:cubicBezTo>
                  <a:cubicBezTo>
                    <a:pt x="747" y="336"/>
                    <a:pt x="753" y="318"/>
                    <a:pt x="762" y="300"/>
                  </a:cubicBezTo>
                  <a:cubicBezTo>
                    <a:pt x="780" y="264"/>
                    <a:pt x="811" y="236"/>
                    <a:pt x="834" y="204"/>
                  </a:cubicBezTo>
                  <a:cubicBezTo>
                    <a:pt x="854" y="176"/>
                    <a:pt x="865" y="138"/>
                    <a:pt x="882" y="108"/>
                  </a:cubicBezTo>
                  <a:cubicBezTo>
                    <a:pt x="898" y="79"/>
                    <a:pt x="916" y="60"/>
                    <a:pt x="936" y="36"/>
                  </a:cubicBezTo>
                  <a:cubicBezTo>
                    <a:pt x="945" y="26"/>
                    <a:pt x="954" y="0"/>
                    <a:pt x="954" y="0"/>
                  </a:cubicBezTo>
                </a:path>
              </a:pathLst>
            </a:custGeom>
            <a:noFill/>
            <a:ln w="285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456" name="Freeform 251"/>
            <p:cNvSpPr>
              <a:spLocks/>
            </p:cNvSpPr>
            <p:nvPr/>
          </p:nvSpPr>
          <p:spPr bwMode="auto">
            <a:xfrm>
              <a:off x="1201" y="2046"/>
              <a:ext cx="1711" cy="230"/>
            </a:xfrm>
            <a:custGeom>
              <a:avLst/>
              <a:gdLst>
                <a:gd name="T0" fmla="*/ 0 w 1668"/>
                <a:gd name="T1" fmla="*/ 0 h 600"/>
                <a:gd name="T2" fmla="*/ 213 w 1668"/>
                <a:gd name="T3" fmla="*/ 0 h 600"/>
                <a:gd name="T4" fmla="*/ 461 w 1668"/>
                <a:gd name="T5" fmla="*/ 0 h 600"/>
                <a:gd name="T6" fmla="*/ 820 w 1668"/>
                <a:gd name="T7" fmla="*/ 0 h 600"/>
                <a:gd name="T8" fmla="*/ 1170 w 1668"/>
                <a:gd name="T9" fmla="*/ 0 h 600"/>
                <a:gd name="T10" fmla="*/ 1434 w 1668"/>
                <a:gd name="T11" fmla="*/ 0 h 600"/>
                <a:gd name="T12" fmla="*/ 1547 w 1668"/>
                <a:gd name="T13" fmla="*/ 0 h 600"/>
                <a:gd name="T14" fmla="*/ 1844 w 1668"/>
                <a:gd name="T15" fmla="*/ 0 h 600"/>
                <a:gd name="T16" fmla="*/ 2170 w 1668"/>
                <a:gd name="T17" fmla="*/ 0 h 600"/>
                <a:gd name="T18" fmla="*/ 2333 w 1668"/>
                <a:gd name="T19" fmla="*/ 0 h 600"/>
                <a:gd name="T20" fmla="*/ 2456 w 1668"/>
                <a:gd name="T21" fmla="*/ 0 h 600"/>
                <a:gd name="T22" fmla="*/ 2493 w 1668"/>
                <a:gd name="T23" fmla="*/ 0 h 600"/>
                <a:gd name="T24" fmla="*/ 2552 w 1668"/>
                <a:gd name="T25" fmla="*/ 0 h 600"/>
                <a:gd name="T26" fmla="*/ 2818 w 1668"/>
                <a:gd name="T27" fmla="*/ 0 h 600"/>
                <a:gd name="T28" fmla="*/ 2846 w 1668"/>
                <a:gd name="T29" fmla="*/ 0 h 6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668"/>
                <a:gd name="T46" fmla="*/ 0 h 600"/>
                <a:gd name="T47" fmla="*/ 1668 w 1668"/>
                <a:gd name="T48" fmla="*/ 600 h 60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668" h="600">
                  <a:moveTo>
                    <a:pt x="0" y="600"/>
                  </a:moveTo>
                  <a:cubicBezTo>
                    <a:pt x="41" y="575"/>
                    <a:pt x="77" y="544"/>
                    <a:pt x="126" y="534"/>
                  </a:cubicBezTo>
                  <a:cubicBezTo>
                    <a:pt x="163" y="527"/>
                    <a:pt x="235" y="521"/>
                    <a:pt x="270" y="498"/>
                  </a:cubicBezTo>
                  <a:cubicBezTo>
                    <a:pt x="334" y="455"/>
                    <a:pt x="406" y="415"/>
                    <a:pt x="480" y="390"/>
                  </a:cubicBezTo>
                  <a:cubicBezTo>
                    <a:pt x="546" y="368"/>
                    <a:pt x="618" y="370"/>
                    <a:pt x="684" y="348"/>
                  </a:cubicBezTo>
                  <a:cubicBezTo>
                    <a:pt x="735" y="331"/>
                    <a:pt x="789" y="323"/>
                    <a:pt x="840" y="306"/>
                  </a:cubicBezTo>
                  <a:cubicBezTo>
                    <a:pt x="862" y="299"/>
                    <a:pt x="885" y="288"/>
                    <a:pt x="906" y="282"/>
                  </a:cubicBezTo>
                  <a:cubicBezTo>
                    <a:pt x="962" y="267"/>
                    <a:pt x="1022" y="273"/>
                    <a:pt x="1080" y="270"/>
                  </a:cubicBezTo>
                  <a:cubicBezTo>
                    <a:pt x="1148" y="266"/>
                    <a:pt x="1207" y="262"/>
                    <a:pt x="1272" y="246"/>
                  </a:cubicBezTo>
                  <a:cubicBezTo>
                    <a:pt x="1305" y="238"/>
                    <a:pt x="1335" y="221"/>
                    <a:pt x="1368" y="210"/>
                  </a:cubicBezTo>
                  <a:cubicBezTo>
                    <a:pt x="1394" y="201"/>
                    <a:pt x="1413" y="177"/>
                    <a:pt x="1440" y="168"/>
                  </a:cubicBezTo>
                  <a:cubicBezTo>
                    <a:pt x="1446" y="162"/>
                    <a:pt x="1451" y="155"/>
                    <a:pt x="1458" y="150"/>
                  </a:cubicBezTo>
                  <a:cubicBezTo>
                    <a:pt x="1469" y="141"/>
                    <a:pt x="1494" y="126"/>
                    <a:pt x="1494" y="126"/>
                  </a:cubicBezTo>
                  <a:cubicBezTo>
                    <a:pt x="1521" y="86"/>
                    <a:pt x="1603" y="40"/>
                    <a:pt x="1650" y="24"/>
                  </a:cubicBezTo>
                  <a:cubicBezTo>
                    <a:pt x="1664" y="4"/>
                    <a:pt x="1657" y="11"/>
                    <a:pt x="1668" y="0"/>
                  </a:cubicBezTo>
                </a:path>
              </a:pathLst>
            </a:custGeom>
            <a:noFill/>
            <a:ln w="285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457" name="Freeform 252"/>
            <p:cNvSpPr>
              <a:spLocks/>
            </p:cNvSpPr>
            <p:nvPr/>
          </p:nvSpPr>
          <p:spPr bwMode="auto">
            <a:xfrm>
              <a:off x="3686" y="2048"/>
              <a:ext cx="500" cy="668"/>
            </a:xfrm>
            <a:custGeom>
              <a:avLst/>
              <a:gdLst>
                <a:gd name="T0" fmla="*/ 0 w 486"/>
                <a:gd name="T1" fmla="*/ 0 h 1740"/>
                <a:gd name="T2" fmla="*/ 39 w 486"/>
                <a:gd name="T3" fmla="*/ 0 h 1740"/>
                <a:gd name="T4" fmla="*/ 109 w 486"/>
                <a:gd name="T5" fmla="*/ 0 h 1740"/>
                <a:gd name="T6" fmla="*/ 250 w 486"/>
                <a:gd name="T7" fmla="*/ 0 h 1740"/>
                <a:gd name="T8" fmla="*/ 325 w 486"/>
                <a:gd name="T9" fmla="*/ 0 h 1740"/>
                <a:gd name="T10" fmla="*/ 445 w 486"/>
                <a:gd name="T11" fmla="*/ 0 h 1740"/>
                <a:gd name="T12" fmla="*/ 490 w 486"/>
                <a:gd name="T13" fmla="*/ 0 h 1740"/>
                <a:gd name="T14" fmla="*/ 555 w 486"/>
                <a:gd name="T15" fmla="*/ 0 h 1740"/>
                <a:gd name="T16" fmla="*/ 642 w 486"/>
                <a:gd name="T17" fmla="*/ 0 h 1740"/>
                <a:gd name="T18" fmla="*/ 730 w 486"/>
                <a:gd name="T19" fmla="*/ 0 h 1740"/>
                <a:gd name="T20" fmla="*/ 786 w 486"/>
                <a:gd name="T21" fmla="*/ 0 h 1740"/>
                <a:gd name="T22" fmla="*/ 809 w 486"/>
                <a:gd name="T23" fmla="*/ 0 h 1740"/>
                <a:gd name="T24" fmla="*/ 848 w 486"/>
                <a:gd name="T25" fmla="*/ 0 h 1740"/>
                <a:gd name="T26" fmla="*/ 870 w 486"/>
                <a:gd name="T27" fmla="*/ 0 h 1740"/>
                <a:gd name="T28" fmla="*/ 883 w 486"/>
                <a:gd name="T29" fmla="*/ 0 h 174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86"/>
                <a:gd name="T46" fmla="*/ 0 h 1740"/>
                <a:gd name="T47" fmla="*/ 486 w 486"/>
                <a:gd name="T48" fmla="*/ 1740 h 174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86" h="1740">
                  <a:moveTo>
                    <a:pt x="0" y="0"/>
                  </a:moveTo>
                  <a:cubicBezTo>
                    <a:pt x="6" y="22"/>
                    <a:pt x="7" y="46"/>
                    <a:pt x="18" y="66"/>
                  </a:cubicBezTo>
                  <a:cubicBezTo>
                    <a:pt x="57" y="135"/>
                    <a:pt x="26" y="76"/>
                    <a:pt x="60" y="120"/>
                  </a:cubicBezTo>
                  <a:cubicBezTo>
                    <a:pt x="87" y="154"/>
                    <a:pt x="116" y="196"/>
                    <a:pt x="138" y="234"/>
                  </a:cubicBezTo>
                  <a:cubicBezTo>
                    <a:pt x="154" y="262"/>
                    <a:pt x="162" y="292"/>
                    <a:pt x="180" y="318"/>
                  </a:cubicBezTo>
                  <a:cubicBezTo>
                    <a:pt x="191" y="364"/>
                    <a:pt x="220" y="399"/>
                    <a:pt x="246" y="438"/>
                  </a:cubicBezTo>
                  <a:cubicBezTo>
                    <a:pt x="254" y="450"/>
                    <a:pt x="265" y="460"/>
                    <a:pt x="270" y="474"/>
                  </a:cubicBezTo>
                  <a:cubicBezTo>
                    <a:pt x="278" y="499"/>
                    <a:pt x="292" y="524"/>
                    <a:pt x="306" y="546"/>
                  </a:cubicBezTo>
                  <a:cubicBezTo>
                    <a:pt x="320" y="600"/>
                    <a:pt x="336" y="655"/>
                    <a:pt x="354" y="708"/>
                  </a:cubicBezTo>
                  <a:cubicBezTo>
                    <a:pt x="372" y="762"/>
                    <a:pt x="376" y="812"/>
                    <a:pt x="402" y="864"/>
                  </a:cubicBezTo>
                  <a:cubicBezTo>
                    <a:pt x="414" y="936"/>
                    <a:pt x="424" y="1008"/>
                    <a:pt x="432" y="1080"/>
                  </a:cubicBezTo>
                  <a:cubicBezTo>
                    <a:pt x="436" y="1263"/>
                    <a:pt x="432" y="1316"/>
                    <a:pt x="444" y="1458"/>
                  </a:cubicBezTo>
                  <a:cubicBezTo>
                    <a:pt x="450" y="1530"/>
                    <a:pt x="456" y="1583"/>
                    <a:pt x="468" y="1650"/>
                  </a:cubicBezTo>
                  <a:cubicBezTo>
                    <a:pt x="472" y="1670"/>
                    <a:pt x="476" y="1690"/>
                    <a:pt x="480" y="1710"/>
                  </a:cubicBezTo>
                  <a:cubicBezTo>
                    <a:pt x="482" y="1720"/>
                    <a:pt x="486" y="1740"/>
                    <a:pt x="486" y="1740"/>
                  </a:cubicBezTo>
                </a:path>
              </a:pathLst>
            </a:custGeom>
            <a:noFill/>
            <a:ln w="28575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458" name="Freeform 253"/>
            <p:cNvSpPr>
              <a:spLocks/>
            </p:cNvSpPr>
            <p:nvPr/>
          </p:nvSpPr>
          <p:spPr bwMode="auto">
            <a:xfrm>
              <a:off x="686" y="2127"/>
              <a:ext cx="4099" cy="586"/>
            </a:xfrm>
            <a:custGeom>
              <a:avLst/>
              <a:gdLst>
                <a:gd name="T0" fmla="*/ 0 w 3996"/>
                <a:gd name="T1" fmla="*/ 0 h 1530"/>
                <a:gd name="T2" fmla="*/ 79 w 3996"/>
                <a:gd name="T3" fmla="*/ 0 h 1530"/>
                <a:gd name="T4" fmla="*/ 141 w 3996"/>
                <a:gd name="T5" fmla="*/ 0 h 1530"/>
                <a:gd name="T6" fmla="*/ 254 w 3996"/>
                <a:gd name="T7" fmla="*/ 0 h 1530"/>
                <a:gd name="T8" fmla="*/ 275 w 3996"/>
                <a:gd name="T9" fmla="*/ 0 h 1530"/>
                <a:gd name="T10" fmla="*/ 308 w 3996"/>
                <a:gd name="T11" fmla="*/ 0 h 1530"/>
                <a:gd name="T12" fmla="*/ 379 w 3996"/>
                <a:gd name="T13" fmla="*/ 0 h 1530"/>
                <a:gd name="T14" fmla="*/ 665 w 3996"/>
                <a:gd name="T15" fmla="*/ 0 h 1530"/>
                <a:gd name="T16" fmla="*/ 677 w 3996"/>
                <a:gd name="T17" fmla="*/ 0 h 1530"/>
                <a:gd name="T18" fmla="*/ 654 w 3996"/>
                <a:gd name="T19" fmla="*/ 0 h 1530"/>
                <a:gd name="T20" fmla="*/ 635 w 3996"/>
                <a:gd name="T21" fmla="*/ 0 h 1530"/>
                <a:gd name="T22" fmla="*/ 789 w 3996"/>
                <a:gd name="T23" fmla="*/ 0 h 1530"/>
                <a:gd name="T24" fmla="*/ 1262 w 3996"/>
                <a:gd name="T25" fmla="*/ 0 h 1530"/>
                <a:gd name="T26" fmla="*/ 1536 w 3996"/>
                <a:gd name="T27" fmla="*/ 0 h 1530"/>
                <a:gd name="T28" fmla="*/ 1783 w 3996"/>
                <a:gd name="T29" fmla="*/ 0 h 1530"/>
                <a:gd name="T30" fmla="*/ 2032 w 3996"/>
                <a:gd name="T31" fmla="*/ 0 h 1530"/>
                <a:gd name="T32" fmla="*/ 2446 w 3996"/>
                <a:gd name="T33" fmla="*/ 0 h 1530"/>
                <a:gd name="T34" fmla="*/ 3071 w 3996"/>
                <a:gd name="T35" fmla="*/ 0 h 1530"/>
                <a:gd name="T36" fmla="*/ 3901 w 3996"/>
                <a:gd name="T37" fmla="*/ 0 h 1530"/>
                <a:gd name="T38" fmla="*/ 5025 w 3996"/>
                <a:gd name="T39" fmla="*/ 0 h 1530"/>
                <a:gd name="T40" fmla="*/ 5302 w 3996"/>
                <a:gd name="T41" fmla="*/ 0 h 1530"/>
                <a:gd name="T42" fmla="*/ 5364 w 3996"/>
                <a:gd name="T43" fmla="*/ 0 h 1530"/>
                <a:gd name="T44" fmla="*/ 5375 w 3996"/>
                <a:gd name="T45" fmla="*/ 0 h 1530"/>
                <a:gd name="T46" fmla="*/ 5528 w 3996"/>
                <a:gd name="T47" fmla="*/ 0 h 1530"/>
                <a:gd name="T48" fmla="*/ 5813 w 3996"/>
                <a:gd name="T49" fmla="*/ 0 h 1530"/>
                <a:gd name="T50" fmla="*/ 6298 w 3996"/>
                <a:gd name="T51" fmla="*/ 0 h 1530"/>
                <a:gd name="T52" fmla="*/ 6524 w 3996"/>
                <a:gd name="T53" fmla="*/ 0 h 1530"/>
                <a:gd name="T54" fmla="*/ 6645 w 3996"/>
                <a:gd name="T55" fmla="*/ 0 h 1530"/>
                <a:gd name="T56" fmla="*/ 6769 w 3996"/>
                <a:gd name="T57" fmla="*/ 0 h 1530"/>
                <a:gd name="T58" fmla="*/ 6799 w 3996"/>
                <a:gd name="T59" fmla="*/ 0 h 1530"/>
                <a:gd name="T60" fmla="*/ 6818 w 3996"/>
                <a:gd name="T61" fmla="*/ 0 h 153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996"/>
                <a:gd name="T94" fmla="*/ 0 h 1530"/>
                <a:gd name="T95" fmla="*/ 3996 w 3996"/>
                <a:gd name="T96" fmla="*/ 1530 h 153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996" h="1530">
                  <a:moveTo>
                    <a:pt x="0" y="0"/>
                  </a:moveTo>
                  <a:cubicBezTo>
                    <a:pt x="8" y="2"/>
                    <a:pt x="38" y="6"/>
                    <a:pt x="48" y="12"/>
                  </a:cubicBezTo>
                  <a:cubicBezTo>
                    <a:pt x="61" y="19"/>
                    <a:pt x="84" y="36"/>
                    <a:pt x="84" y="36"/>
                  </a:cubicBezTo>
                  <a:cubicBezTo>
                    <a:pt x="102" y="63"/>
                    <a:pt x="123" y="84"/>
                    <a:pt x="150" y="102"/>
                  </a:cubicBezTo>
                  <a:cubicBezTo>
                    <a:pt x="154" y="108"/>
                    <a:pt x="157" y="115"/>
                    <a:pt x="162" y="120"/>
                  </a:cubicBezTo>
                  <a:cubicBezTo>
                    <a:pt x="167" y="125"/>
                    <a:pt x="175" y="127"/>
                    <a:pt x="180" y="132"/>
                  </a:cubicBezTo>
                  <a:cubicBezTo>
                    <a:pt x="229" y="188"/>
                    <a:pt x="182" y="153"/>
                    <a:pt x="222" y="180"/>
                  </a:cubicBezTo>
                  <a:cubicBezTo>
                    <a:pt x="247" y="255"/>
                    <a:pt x="325" y="266"/>
                    <a:pt x="390" y="288"/>
                  </a:cubicBezTo>
                  <a:cubicBezTo>
                    <a:pt x="426" y="324"/>
                    <a:pt x="411" y="357"/>
                    <a:pt x="396" y="402"/>
                  </a:cubicBezTo>
                  <a:cubicBezTo>
                    <a:pt x="394" y="409"/>
                    <a:pt x="387" y="413"/>
                    <a:pt x="384" y="420"/>
                  </a:cubicBezTo>
                  <a:cubicBezTo>
                    <a:pt x="379" y="432"/>
                    <a:pt x="372" y="456"/>
                    <a:pt x="372" y="456"/>
                  </a:cubicBezTo>
                  <a:cubicBezTo>
                    <a:pt x="393" y="518"/>
                    <a:pt x="409" y="510"/>
                    <a:pt x="462" y="540"/>
                  </a:cubicBezTo>
                  <a:cubicBezTo>
                    <a:pt x="545" y="587"/>
                    <a:pt x="645" y="588"/>
                    <a:pt x="738" y="600"/>
                  </a:cubicBezTo>
                  <a:cubicBezTo>
                    <a:pt x="792" y="607"/>
                    <a:pt x="900" y="618"/>
                    <a:pt x="900" y="618"/>
                  </a:cubicBezTo>
                  <a:cubicBezTo>
                    <a:pt x="947" y="630"/>
                    <a:pt x="996" y="632"/>
                    <a:pt x="1044" y="642"/>
                  </a:cubicBezTo>
                  <a:cubicBezTo>
                    <a:pt x="1093" y="652"/>
                    <a:pt x="1139" y="668"/>
                    <a:pt x="1188" y="678"/>
                  </a:cubicBezTo>
                  <a:cubicBezTo>
                    <a:pt x="1268" y="694"/>
                    <a:pt x="1352" y="682"/>
                    <a:pt x="1434" y="684"/>
                  </a:cubicBezTo>
                  <a:cubicBezTo>
                    <a:pt x="1587" y="715"/>
                    <a:pt x="1677" y="836"/>
                    <a:pt x="1800" y="918"/>
                  </a:cubicBezTo>
                  <a:cubicBezTo>
                    <a:pt x="1903" y="987"/>
                    <a:pt x="2261" y="966"/>
                    <a:pt x="2286" y="966"/>
                  </a:cubicBezTo>
                  <a:cubicBezTo>
                    <a:pt x="2508" y="985"/>
                    <a:pt x="2725" y="1037"/>
                    <a:pt x="2946" y="1062"/>
                  </a:cubicBezTo>
                  <a:cubicBezTo>
                    <a:pt x="3005" y="1077"/>
                    <a:pt x="3051" y="1114"/>
                    <a:pt x="3108" y="1128"/>
                  </a:cubicBezTo>
                  <a:cubicBezTo>
                    <a:pt x="3119" y="1139"/>
                    <a:pt x="3134" y="1146"/>
                    <a:pt x="3144" y="1158"/>
                  </a:cubicBezTo>
                  <a:cubicBezTo>
                    <a:pt x="3148" y="1163"/>
                    <a:pt x="3147" y="1170"/>
                    <a:pt x="3150" y="1176"/>
                  </a:cubicBezTo>
                  <a:cubicBezTo>
                    <a:pt x="3173" y="1217"/>
                    <a:pt x="3204" y="1271"/>
                    <a:pt x="3240" y="1302"/>
                  </a:cubicBezTo>
                  <a:cubicBezTo>
                    <a:pt x="3288" y="1343"/>
                    <a:pt x="3347" y="1358"/>
                    <a:pt x="3408" y="1368"/>
                  </a:cubicBezTo>
                  <a:cubicBezTo>
                    <a:pt x="3502" y="1383"/>
                    <a:pt x="3596" y="1397"/>
                    <a:pt x="3690" y="1410"/>
                  </a:cubicBezTo>
                  <a:cubicBezTo>
                    <a:pt x="3736" y="1416"/>
                    <a:pt x="3777" y="1430"/>
                    <a:pt x="3822" y="1440"/>
                  </a:cubicBezTo>
                  <a:cubicBezTo>
                    <a:pt x="3842" y="1444"/>
                    <a:pt x="3876" y="1446"/>
                    <a:pt x="3894" y="1458"/>
                  </a:cubicBezTo>
                  <a:cubicBezTo>
                    <a:pt x="3918" y="1474"/>
                    <a:pt x="3941" y="1483"/>
                    <a:pt x="3966" y="1500"/>
                  </a:cubicBezTo>
                  <a:cubicBezTo>
                    <a:pt x="3972" y="1504"/>
                    <a:pt x="3984" y="1512"/>
                    <a:pt x="3984" y="1512"/>
                  </a:cubicBezTo>
                  <a:cubicBezTo>
                    <a:pt x="3988" y="1518"/>
                    <a:pt x="3996" y="1530"/>
                    <a:pt x="3996" y="1530"/>
                  </a:cubicBezTo>
                </a:path>
              </a:pathLst>
            </a:custGeom>
            <a:noFill/>
            <a:ln w="28575">
              <a:solidFill>
                <a:srgbClr val="DDDDD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459" name="Oval 254"/>
            <p:cNvSpPr>
              <a:spLocks noChangeArrowheads="1"/>
            </p:cNvSpPr>
            <p:nvPr/>
          </p:nvSpPr>
          <p:spPr bwMode="auto">
            <a:xfrm>
              <a:off x="1639" y="2189"/>
              <a:ext cx="61" cy="17"/>
            </a:xfrm>
            <a:prstGeom prst="ellipse">
              <a:avLst/>
            </a:prstGeom>
            <a:solidFill>
              <a:srgbClr val="EEEEEE"/>
            </a:solidFill>
            <a:ln w="1905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60" name="Oval 255"/>
            <p:cNvSpPr>
              <a:spLocks noChangeArrowheads="1"/>
            </p:cNvSpPr>
            <p:nvPr/>
          </p:nvSpPr>
          <p:spPr bwMode="auto">
            <a:xfrm>
              <a:off x="1736" y="2375"/>
              <a:ext cx="61" cy="18"/>
            </a:xfrm>
            <a:prstGeom prst="ellipse">
              <a:avLst/>
            </a:prstGeom>
            <a:solidFill>
              <a:srgbClr val="EEEEEE"/>
            </a:solidFill>
            <a:ln w="1905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61" name="Oval 256"/>
            <p:cNvSpPr>
              <a:spLocks noChangeArrowheads="1"/>
            </p:cNvSpPr>
            <p:nvPr/>
          </p:nvSpPr>
          <p:spPr bwMode="auto">
            <a:xfrm>
              <a:off x="3706" y="2531"/>
              <a:ext cx="62" cy="18"/>
            </a:xfrm>
            <a:prstGeom prst="ellipse">
              <a:avLst/>
            </a:prstGeom>
            <a:solidFill>
              <a:srgbClr val="EEEEEE"/>
            </a:solidFill>
            <a:ln w="1905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62" name="Oval 257"/>
            <p:cNvSpPr>
              <a:spLocks noChangeArrowheads="1"/>
            </p:cNvSpPr>
            <p:nvPr/>
          </p:nvSpPr>
          <p:spPr bwMode="auto">
            <a:xfrm>
              <a:off x="3995" y="2276"/>
              <a:ext cx="62" cy="17"/>
            </a:xfrm>
            <a:prstGeom prst="ellipse">
              <a:avLst/>
            </a:prstGeom>
            <a:solidFill>
              <a:srgbClr val="EEEEEE"/>
            </a:solidFill>
            <a:ln w="1905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63" name="Freeform 258"/>
            <p:cNvSpPr>
              <a:spLocks/>
            </p:cNvSpPr>
            <p:nvPr/>
          </p:nvSpPr>
          <p:spPr bwMode="auto">
            <a:xfrm>
              <a:off x="3749" y="2107"/>
              <a:ext cx="1157" cy="597"/>
            </a:xfrm>
            <a:custGeom>
              <a:avLst/>
              <a:gdLst>
                <a:gd name="T0" fmla="*/ 1921 w 1128"/>
                <a:gd name="T1" fmla="*/ 0 h 1554"/>
                <a:gd name="T2" fmla="*/ 1830 w 1128"/>
                <a:gd name="T3" fmla="*/ 0 h 1554"/>
                <a:gd name="T4" fmla="*/ 1750 w 1128"/>
                <a:gd name="T5" fmla="*/ 0 h 1554"/>
                <a:gd name="T6" fmla="*/ 1627 w 1128"/>
                <a:gd name="T7" fmla="*/ 0 h 1554"/>
                <a:gd name="T8" fmla="*/ 1553 w 1128"/>
                <a:gd name="T9" fmla="*/ 0 h 1554"/>
                <a:gd name="T10" fmla="*/ 1495 w 1128"/>
                <a:gd name="T11" fmla="*/ 0 h 1554"/>
                <a:gd name="T12" fmla="*/ 1473 w 1128"/>
                <a:gd name="T13" fmla="*/ 0 h 1554"/>
                <a:gd name="T14" fmla="*/ 1440 w 1128"/>
                <a:gd name="T15" fmla="*/ 0 h 1554"/>
                <a:gd name="T16" fmla="*/ 1381 w 1128"/>
                <a:gd name="T17" fmla="*/ 0 h 1554"/>
                <a:gd name="T18" fmla="*/ 1216 w 1128"/>
                <a:gd name="T19" fmla="*/ 0 h 1554"/>
                <a:gd name="T20" fmla="*/ 1146 w 1128"/>
                <a:gd name="T21" fmla="*/ 0 h 1554"/>
                <a:gd name="T22" fmla="*/ 932 w 1128"/>
                <a:gd name="T23" fmla="*/ 0 h 1554"/>
                <a:gd name="T24" fmla="*/ 696 w 1128"/>
                <a:gd name="T25" fmla="*/ 0 h 1554"/>
                <a:gd name="T26" fmla="*/ 511 w 1128"/>
                <a:gd name="T27" fmla="*/ 0 h 1554"/>
                <a:gd name="T28" fmla="*/ 378 w 1128"/>
                <a:gd name="T29" fmla="*/ 0 h 1554"/>
                <a:gd name="T30" fmla="*/ 308 w 1128"/>
                <a:gd name="T31" fmla="*/ 0 h 1554"/>
                <a:gd name="T32" fmla="*/ 122 w 1128"/>
                <a:gd name="T33" fmla="*/ 0 h 1554"/>
                <a:gd name="T34" fmla="*/ 0 w 1128"/>
                <a:gd name="T35" fmla="*/ 0 h 155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28"/>
                <a:gd name="T55" fmla="*/ 0 h 1554"/>
                <a:gd name="T56" fmla="*/ 1128 w 1128"/>
                <a:gd name="T57" fmla="*/ 1554 h 155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28" h="1554">
                  <a:moveTo>
                    <a:pt x="1128" y="0"/>
                  </a:moveTo>
                  <a:cubicBezTo>
                    <a:pt x="1123" y="53"/>
                    <a:pt x="1121" y="95"/>
                    <a:pt x="1074" y="126"/>
                  </a:cubicBezTo>
                  <a:cubicBezTo>
                    <a:pt x="1060" y="147"/>
                    <a:pt x="1041" y="154"/>
                    <a:pt x="1026" y="174"/>
                  </a:cubicBezTo>
                  <a:cubicBezTo>
                    <a:pt x="999" y="209"/>
                    <a:pt x="978" y="246"/>
                    <a:pt x="954" y="282"/>
                  </a:cubicBezTo>
                  <a:cubicBezTo>
                    <a:pt x="945" y="329"/>
                    <a:pt x="923" y="368"/>
                    <a:pt x="912" y="414"/>
                  </a:cubicBezTo>
                  <a:cubicBezTo>
                    <a:pt x="902" y="453"/>
                    <a:pt x="889" y="490"/>
                    <a:pt x="876" y="528"/>
                  </a:cubicBezTo>
                  <a:cubicBezTo>
                    <a:pt x="872" y="540"/>
                    <a:pt x="872" y="554"/>
                    <a:pt x="864" y="564"/>
                  </a:cubicBezTo>
                  <a:cubicBezTo>
                    <a:pt x="858" y="572"/>
                    <a:pt x="851" y="579"/>
                    <a:pt x="846" y="588"/>
                  </a:cubicBezTo>
                  <a:cubicBezTo>
                    <a:pt x="831" y="616"/>
                    <a:pt x="824" y="650"/>
                    <a:pt x="810" y="678"/>
                  </a:cubicBezTo>
                  <a:cubicBezTo>
                    <a:pt x="783" y="733"/>
                    <a:pt x="753" y="787"/>
                    <a:pt x="714" y="834"/>
                  </a:cubicBezTo>
                  <a:cubicBezTo>
                    <a:pt x="697" y="854"/>
                    <a:pt x="687" y="884"/>
                    <a:pt x="672" y="906"/>
                  </a:cubicBezTo>
                  <a:cubicBezTo>
                    <a:pt x="645" y="946"/>
                    <a:pt x="590" y="975"/>
                    <a:pt x="546" y="990"/>
                  </a:cubicBezTo>
                  <a:cubicBezTo>
                    <a:pt x="508" y="1018"/>
                    <a:pt x="451" y="1078"/>
                    <a:pt x="408" y="1092"/>
                  </a:cubicBezTo>
                  <a:cubicBezTo>
                    <a:pt x="376" y="1124"/>
                    <a:pt x="338" y="1157"/>
                    <a:pt x="300" y="1182"/>
                  </a:cubicBezTo>
                  <a:cubicBezTo>
                    <a:pt x="274" y="1222"/>
                    <a:pt x="243" y="1259"/>
                    <a:pt x="222" y="1302"/>
                  </a:cubicBezTo>
                  <a:cubicBezTo>
                    <a:pt x="210" y="1326"/>
                    <a:pt x="200" y="1354"/>
                    <a:pt x="180" y="1374"/>
                  </a:cubicBezTo>
                  <a:cubicBezTo>
                    <a:pt x="145" y="1409"/>
                    <a:pt x="108" y="1437"/>
                    <a:pt x="72" y="1470"/>
                  </a:cubicBezTo>
                  <a:cubicBezTo>
                    <a:pt x="40" y="1498"/>
                    <a:pt x="28" y="1526"/>
                    <a:pt x="0" y="1554"/>
                  </a:cubicBezTo>
                </a:path>
              </a:pathLst>
            </a:custGeom>
            <a:noFill/>
            <a:ln w="1905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464" name="Oval 259"/>
            <p:cNvSpPr>
              <a:spLocks noChangeArrowheads="1"/>
            </p:cNvSpPr>
            <p:nvPr/>
          </p:nvSpPr>
          <p:spPr bwMode="auto">
            <a:xfrm>
              <a:off x="4106" y="2527"/>
              <a:ext cx="61" cy="17"/>
            </a:xfrm>
            <a:prstGeom prst="ellipse">
              <a:avLst/>
            </a:prstGeom>
            <a:solidFill>
              <a:srgbClr val="EEEEEE"/>
            </a:solidFill>
            <a:ln w="1905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65" name="Oval 260"/>
            <p:cNvSpPr>
              <a:spLocks noChangeArrowheads="1"/>
            </p:cNvSpPr>
            <p:nvPr/>
          </p:nvSpPr>
          <p:spPr bwMode="auto">
            <a:xfrm>
              <a:off x="4124" y="2647"/>
              <a:ext cx="62" cy="18"/>
            </a:xfrm>
            <a:prstGeom prst="ellipse">
              <a:avLst/>
            </a:prstGeom>
            <a:solidFill>
              <a:srgbClr val="EEEEEE"/>
            </a:solidFill>
            <a:ln w="1905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66" name="Freeform 261"/>
            <p:cNvSpPr>
              <a:spLocks/>
            </p:cNvSpPr>
            <p:nvPr/>
          </p:nvSpPr>
          <p:spPr bwMode="auto">
            <a:xfrm>
              <a:off x="2647" y="2378"/>
              <a:ext cx="424" cy="323"/>
            </a:xfrm>
            <a:custGeom>
              <a:avLst/>
              <a:gdLst>
                <a:gd name="T0" fmla="*/ 683 w 414"/>
                <a:gd name="T1" fmla="*/ 0 h 846"/>
                <a:gd name="T2" fmla="*/ 534 w 414"/>
                <a:gd name="T3" fmla="*/ 0 h 846"/>
                <a:gd name="T4" fmla="*/ 517 w 414"/>
                <a:gd name="T5" fmla="*/ 0 h 846"/>
                <a:gd name="T6" fmla="*/ 506 w 414"/>
                <a:gd name="T7" fmla="*/ 0 h 846"/>
                <a:gd name="T8" fmla="*/ 417 w 414"/>
                <a:gd name="T9" fmla="*/ 0 h 846"/>
                <a:gd name="T10" fmla="*/ 328 w 414"/>
                <a:gd name="T11" fmla="*/ 0 h 846"/>
                <a:gd name="T12" fmla="*/ 316 w 414"/>
                <a:gd name="T13" fmla="*/ 0 h 846"/>
                <a:gd name="T14" fmla="*/ 258 w 414"/>
                <a:gd name="T15" fmla="*/ 0 h 846"/>
                <a:gd name="T16" fmla="*/ 238 w 414"/>
                <a:gd name="T17" fmla="*/ 0 h 846"/>
                <a:gd name="T18" fmla="*/ 207 w 414"/>
                <a:gd name="T19" fmla="*/ 0 h 846"/>
                <a:gd name="T20" fmla="*/ 75 w 414"/>
                <a:gd name="T21" fmla="*/ 0 h 846"/>
                <a:gd name="T22" fmla="*/ 0 w 414"/>
                <a:gd name="T23" fmla="*/ 0 h 8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14"/>
                <a:gd name="T37" fmla="*/ 0 h 846"/>
                <a:gd name="T38" fmla="*/ 414 w 414"/>
                <a:gd name="T39" fmla="*/ 846 h 84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14" h="846">
                  <a:moveTo>
                    <a:pt x="414" y="0"/>
                  </a:moveTo>
                  <a:cubicBezTo>
                    <a:pt x="387" y="27"/>
                    <a:pt x="340" y="47"/>
                    <a:pt x="324" y="84"/>
                  </a:cubicBezTo>
                  <a:cubicBezTo>
                    <a:pt x="319" y="96"/>
                    <a:pt x="316" y="108"/>
                    <a:pt x="312" y="120"/>
                  </a:cubicBezTo>
                  <a:cubicBezTo>
                    <a:pt x="310" y="126"/>
                    <a:pt x="306" y="138"/>
                    <a:pt x="306" y="138"/>
                  </a:cubicBezTo>
                  <a:cubicBezTo>
                    <a:pt x="312" y="250"/>
                    <a:pt x="343" y="443"/>
                    <a:pt x="252" y="534"/>
                  </a:cubicBezTo>
                  <a:cubicBezTo>
                    <a:pt x="244" y="558"/>
                    <a:pt x="219" y="580"/>
                    <a:pt x="198" y="594"/>
                  </a:cubicBezTo>
                  <a:cubicBezTo>
                    <a:pt x="196" y="600"/>
                    <a:pt x="196" y="608"/>
                    <a:pt x="192" y="612"/>
                  </a:cubicBezTo>
                  <a:cubicBezTo>
                    <a:pt x="182" y="622"/>
                    <a:pt x="156" y="636"/>
                    <a:pt x="156" y="636"/>
                  </a:cubicBezTo>
                  <a:cubicBezTo>
                    <a:pt x="152" y="642"/>
                    <a:pt x="149" y="649"/>
                    <a:pt x="144" y="654"/>
                  </a:cubicBezTo>
                  <a:cubicBezTo>
                    <a:pt x="139" y="659"/>
                    <a:pt x="131" y="661"/>
                    <a:pt x="126" y="666"/>
                  </a:cubicBezTo>
                  <a:cubicBezTo>
                    <a:pt x="95" y="701"/>
                    <a:pt x="76" y="748"/>
                    <a:pt x="48" y="786"/>
                  </a:cubicBezTo>
                  <a:cubicBezTo>
                    <a:pt x="41" y="808"/>
                    <a:pt x="21" y="835"/>
                    <a:pt x="0" y="846"/>
                  </a:cubicBezTo>
                </a:path>
              </a:pathLst>
            </a:custGeom>
            <a:noFill/>
            <a:ln w="38100">
              <a:solidFill>
                <a:srgbClr val="FFFF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467" name="Freeform 262"/>
            <p:cNvSpPr>
              <a:spLocks/>
            </p:cNvSpPr>
            <p:nvPr/>
          </p:nvSpPr>
          <p:spPr bwMode="auto">
            <a:xfrm>
              <a:off x="2666" y="2375"/>
              <a:ext cx="424" cy="323"/>
            </a:xfrm>
            <a:custGeom>
              <a:avLst/>
              <a:gdLst>
                <a:gd name="T0" fmla="*/ 683 w 414"/>
                <a:gd name="T1" fmla="*/ 0 h 846"/>
                <a:gd name="T2" fmla="*/ 534 w 414"/>
                <a:gd name="T3" fmla="*/ 0 h 846"/>
                <a:gd name="T4" fmla="*/ 517 w 414"/>
                <a:gd name="T5" fmla="*/ 0 h 846"/>
                <a:gd name="T6" fmla="*/ 506 w 414"/>
                <a:gd name="T7" fmla="*/ 0 h 846"/>
                <a:gd name="T8" fmla="*/ 417 w 414"/>
                <a:gd name="T9" fmla="*/ 0 h 846"/>
                <a:gd name="T10" fmla="*/ 328 w 414"/>
                <a:gd name="T11" fmla="*/ 0 h 846"/>
                <a:gd name="T12" fmla="*/ 316 w 414"/>
                <a:gd name="T13" fmla="*/ 0 h 846"/>
                <a:gd name="T14" fmla="*/ 258 w 414"/>
                <a:gd name="T15" fmla="*/ 0 h 846"/>
                <a:gd name="T16" fmla="*/ 238 w 414"/>
                <a:gd name="T17" fmla="*/ 0 h 846"/>
                <a:gd name="T18" fmla="*/ 207 w 414"/>
                <a:gd name="T19" fmla="*/ 0 h 846"/>
                <a:gd name="T20" fmla="*/ 75 w 414"/>
                <a:gd name="T21" fmla="*/ 0 h 846"/>
                <a:gd name="T22" fmla="*/ 0 w 414"/>
                <a:gd name="T23" fmla="*/ 0 h 8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14"/>
                <a:gd name="T37" fmla="*/ 0 h 846"/>
                <a:gd name="T38" fmla="*/ 414 w 414"/>
                <a:gd name="T39" fmla="*/ 846 h 84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14" h="846">
                  <a:moveTo>
                    <a:pt x="414" y="0"/>
                  </a:moveTo>
                  <a:cubicBezTo>
                    <a:pt x="387" y="27"/>
                    <a:pt x="340" y="47"/>
                    <a:pt x="324" y="84"/>
                  </a:cubicBezTo>
                  <a:cubicBezTo>
                    <a:pt x="319" y="96"/>
                    <a:pt x="316" y="108"/>
                    <a:pt x="312" y="120"/>
                  </a:cubicBezTo>
                  <a:cubicBezTo>
                    <a:pt x="310" y="126"/>
                    <a:pt x="306" y="138"/>
                    <a:pt x="306" y="138"/>
                  </a:cubicBezTo>
                  <a:cubicBezTo>
                    <a:pt x="312" y="250"/>
                    <a:pt x="343" y="443"/>
                    <a:pt x="252" y="534"/>
                  </a:cubicBezTo>
                  <a:cubicBezTo>
                    <a:pt x="244" y="558"/>
                    <a:pt x="219" y="580"/>
                    <a:pt x="198" y="594"/>
                  </a:cubicBezTo>
                  <a:cubicBezTo>
                    <a:pt x="196" y="600"/>
                    <a:pt x="196" y="608"/>
                    <a:pt x="192" y="612"/>
                  </a:cubicBezTo>
                  <a:cubicBezTo>
                    <a:pt x="182" y="622"/>
                    <a:pt x="156" y="636"/>
                    <a:pt x="156" y="636"/>
                  </a:cubicBezTo>
                  <a:cubicBezTo>
                    <a:pt x="152" y="642"/>
                    <a:pt x="149" y="649"/>
                    <a:pt x="144" y="654"/>
                  </a:cubicBezTo>
                  <a:cubicBezTo>
                    <a:pt x="139" y="659"/>
                    <a:pt x="131" y="661"/>
                    <a:pt x="126" y="666"/>
                  </a:cubicBezTo>
                  <a:cubicBezTo>
                    <a:pt x="95" y="701"/>
                    <a:pt x="76" y="748"/>
                    <a:pt x="48" y="786"/>
                  </a:cubicBezTo>
                  <a:cubicBezTo>
                    <a:pt x="41" y="808"/>
                    <a:pt x="21" y="835"/>
                    <a:pt x="0" y="846"/>
                  </a:cubicBezTo>
                </a:path>
              </a:pathLst>
            </a:cu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468" name="Freeform 263"/>
            <p:cNvSpPr>
              <a:spLocks/>
            </p:cNvSpPr>
            <p:nvPr/>
          </p:nvSpPr>
          <p:spPr bwMode="auto">
            <a:xfrm>
              <a:off x="2634" y="2375"/>
              <a:ext cx="425" cy="323"/>
            </a:xfrm>
            <a:custGeom>
              <a:avLst/>
              <a:gdLst>
                <a:gd name="T0" fmla="*/ 719 w 414"/>
                <a:gd name="T1" fmla="*/ 0 h 846"/>
                <a:gd name="T2" fmla="*/ 563 w 414"/>
                <a:gd name="T3" fmla="*/ 0 h 846"/>
                <a:gd name="T4" fmla="*/ 541 w 414"/>
                <a:gd name="T5" fmla="*/ 0 h 846"/>
                <a:gd name="T6" fmla="*/ 531 w 414"/>
                <a:gd name="T7" fmla="*/ 0 h 846"/>
                <a:gd name="T8" fmla="*/ 436 w 414"/>
                <a:gd name="T9" fmla="*/ 0 h 846"/>
                <a:gd name="T10" fmla="*/ 343 w 414"/>
                <a:gd name="T11" fmla="*/ 0 h 846"/>
                <a:gd name="T12" fmla="*/ 333 w 414"/>
                <a:gd name="T13" fmla="*/ 0 h 846"/>
                <a:gd name="T14" fmla="*/ 269 w 414"/>
                <a:gd name="T15" fmla="*/ 0 h 846"/>
                <a:gd name="T16" fmla="*/ 248 w 414"/>
                <a:gd name="T17" fmla="*/ 0 h 846"/>
                <a:gd name="T18" fmla="*/ 218 w 414"/>
                <a:gd name="T19" fmla="*/ 0 h 846"/>
                <a:gd name="T20" fmla="*/ 81 w 414"/>
                <a:gd name="T21" fmla="*/ 0 h 846"/>
                <a:gd name="T22" fmla="*/ 0 w 414"/>
                <a:gd name="T23" fmla="*/ 0 h 8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14"/>
                <a:gd name="T37" fmla="*/ 0 h 846"/>
                <a:gd name="T38" fmla="*/ 414 w 414"/>
                <a:gd name="T39" fmla="*/ 846 h 84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14" h="846">
                  <a:moveTo>
                    <a:pt x="414" y="0"/>
                  </a:moveTo>
                  <a:cubicBezTo>
                    <a:pt x="387" y="27"/>
                    <a:pt x="340" y="47"/>
                    <a:pt x="324" y="84"/>
                  </a:cubicBezTo>
                  <a:cubicBezTo>
                    <a:pt x="319" y="96"/>
                    <a:pt x="316" y="108"/>
                    <a:pt x="312" y="120"/>
                  </a:cubicBezTo>
                  <a:cubicBezTo>
                    <a:pt x="310" y="126"/>
                    <a:pt x="306" y="138"/>
                    <a:pt x="306" y="138"/>
                  </a:cubicBezTo>
                  <a:cubicBezTo>
                    <a:pt x="312" y="250"/>
                    <a:pt x="343" y="443"/>
                    <a:pt x="252" y="534"/>
                  </a:cubicBezTo>
                  <a:cubicBezTo>
                    <a:pt x="244" y="558"/>
                    <a:pt x="219" y="580"/>
                    <a:pt x="198" y="594"/>
                  </a:cubicBezTo>
                  <a:cubicBezTo>
                    <a:pt x="196" y="600"/>
                    <a:pt x="196" y="608"/>
                    <a:pt x="192" y="612"/>
                  </a:cubicBezTo>
                  <a:cubicBezTo>
                    <a:pt x="182" y="622"/>
                    <a:pt x="156" y="636"/>
                    <a:pt x="156" y="636"/>
                  </a:cubicBezTo>
                  <a:cubicBezTo>
                    <a:pt x="152" y="642"/>
                    <a:pt x="149" y="649"/>
                    <a:pt x="144" y="654"/>
                  </a:cubicBezTo>
                  <a:cubicBezTo>
                    <a:pt x="139" y="659"/>
                    <a:pt x="131" y="661"/>
                    <a:pt x="126" y="666"/>
                  </a:cubicBezTo>
                  <a:cubicBezTo>
                    <a:pt x="95" y="701"/>
                    <a:pt x="76" y="748"/>
                    <a:pt x="48" y="786"/>
                  </a:cubicBezTo>
                  <a:cubicBezTo>
                    <a:pt x="41" y="808"/>
                    <a:pt x="21" y="835"/>
                    <a:pt x="0" y="846"/>
                  </a:cubicBezTo>
                </a:path>
              </a:pathLst>
            </a:custGeom>
            <a:noFill/>
            <a:ln w="127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469" name="Oval 264"/>
            <p:cNvSpPr>
              <a:spLocks noChangeArrowheads="1"/>
            </p:cNvSpPr>
            <p:nvPr/>
          </p:nvSpPr>
          <p:spPr bwMode="auto">
            <a:xfrm>
              <a:off x="3147" y="2370"/>
              <a:ext cx="60" cy="18"/>
            </a:xfrm>
            <a:prstGeom prst="ellipse">
              <a:avLst/>
            </a:prstGeom>
            <a:solidFill>
              <a:srgbClr val="EEEEEE"/>
            </a:solidFill>
            <a:ln w="1905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70" name="Oval 265"/>
            <p:cNvSpPr>
              <a:spLocks noChangeArrowheads="1"/>
            </p:cNvSpPr>
            <p:nvPr/>
          </p:nvSpPr>
          <p:spPr bwMode="auto">
            <a:xfrm>
              <a:off x="3564" y="2616"/>
              <a:ext cx="61" cy="18"/>
            </a:xfrm>
            <a:prstGeom prst="ellipse">
              <a:avLst/>
            </a:prstGeom>
            <a:solidFill>
              <a:srgbClr val="EEEEEE"/>
            </a:solidFill>
            <a:ln w="1905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71" name="Freeform 266"/>
            <p:cNvSpPr>
              <a:spLocks/>
            </p:cNvSpPr>
            <p:nvPr/>
          </p:nvSpPr>
          <p:spPr bwMode="auto">
            <a:xfrm flipV="1">
              <a:off x="657" y="2239"/>
              <a:ext cx="4400" cy="326"/>
            </a:xfrm>
            <a:custGeom>
              <a:avLst/>
              <a:gdLst>
                <a:gd name="T0" fmla="*/ 0 w 4800"/>
                <a:gd name="T1" fmla="*/ 0 h 894"/>
                <a:gd name="T2" fmla="*/ 13 w 4800"/>
                <a:gd name="T3" fmla="*/ 0 h 894"/>
                <a:gd name="T4" fmla="*/ 38 w 4800"/>
                <a:gd name="T5" fmla="*/ 0 h 894"/>
                <a:gd name="T6" fmla="*/ 55 w 4800"/>
                <a:gd name="T7" fmla="*/ 0 h 894"/>
                <a:gd name="T8" fmla="*/ 75 w 4800"/>
                <a:gd name="T9" fmla="*/ 0 h 894"/>
                <a:gd name="T10" fmla="*/ 96 w 4800"/>
                <a:gd name="T11" fmla="*/ 0 h 894"/>
                <a:gd name="T12" fmla="*/ 117 w 4800"/>
                <a:gd name="T13" fmla="*/ 0 h 894"/>
                <a:gd name="T14" fmla="*/ 136 w 4800"/>
                <a:gd name="T15" fmla="*/ 0 h 894"/>
                <a:gd name="T16" fmla="*/ 153 w 4800"/>
                <a:gd name="T17" fmla="*/ 0 h 894"/>
                <a:gd name="T18" fmla="*/ 166 w 4800"/>
                <a:gd name="T19" fmla="*/ 0 h 894"/>
                <a:gd name="T20" fmla="*/ 180 w 4800"/>
                <a:gd name="T21" fmla="*/ 0 h 894"/>
                <a:gd name="T22" fmla="*/ 200 w 4800"/>
                <a:gd name="T23" fmla="*/ 0 h 894"/>
                <a:gd name="T24" fmla="*/ 218 w 4800"/>
                <a:gd name="T25" fmla="*/ 0 h 894"/>
                <a:gd name="T26" fmla="*/ 237 w 4800"/>
                <a:gd name="T27" fmla="*/ 0 h 894"/>
                <a:gd name="T28" fmla="*/ 264 w 4800"/>
                <a:gd name="T29" fmla="*/ 0 h 894"/>
                <a:gd name="T30" fmla="*/ 289 w 4800"/>
                <a:gd name="T31" fmla="*/ 0 h 894"/>
                <a:gd name="T32" fmla="*/ 317 w 4800"/>
                <a:gd name="T33" fmla="*/ 0 h 894"/>
                <a:gd name="T34" fmla="*/ 340 w 4800"/>
                <a:gd name="T35" fmla="*/ 0 h 894"/>
                <a:gd name="T36" fmla="*/ 365 w 4800"/>
                <a:gd name="T37" fmla="*/ 0 h 894"/>
                <a:gd name="T38" fmla="*/ 389 w 4800"/>
                <a:gd name="T39" fmla="*/ 0 h 894"/>
                <a:gd name="T40" fmla="*/ 412 w 4800"/>
                <a:gd name="T41" fmla="*/ 0 h 894"/>
                <a:gd name="T42" fmla="*/ 432 w 4800"/>
                <a:gd name="T43" fmla="*/ 0 h 894"/>
                <a:gd name="T44" fmla="*/ 458 w 4800"/>
                <a:gd name="T45" fmla="*/ 0 h 894"/>
                <a:gd name="T46" fmla="*/ 493 w 4800"/>
                <a:gd name="T47" fmla="*/ 0 h 894"/>
                <a:gd name="T48" fmla="*/ 550 w 4800"/>
                <a:gd name="T49" fmla="*/ 0 h 894"/>
                <a:gd name="T50" fmla="*/ 632 w 4800"/>
                <a:gd name="T51" fmla="*/ 0 h 894"/>
                <a:gd name="T52" fmla="*/ 699 w 4800"/>
                <a:gd name="T53" fmla="*/ 0 h 894"/>
                <a:gd name="T54" fmla="*/ 772 w 4800"/>
                <a:gd name="T55" fmla="*/ 0 h 894"/>
                <a:gd name="T56" fmla="*/ 769 w 4800"/>
                <a:gd name="T57" fmla="*/ 0 h 894"/>
                <a:gd name="T58" fmla="*/ 698 w 4800"/>
                <a:gd name="T59" fmla="*/ 0 h 894"/>
                <a:gd name="T60" fmla="*/ 666 w 4800"/>
                <a:gd name="T61" fmla="*/ 0 h 894"/>
                <a:gd name="T62" fmla="*/ 636 w 4800"/>
                <a:gd name="T63" fmla="*/ 0 h 894"/>
                <a:gd name="T64" fmla="*/ 617 w 4800"/>
                <a:gd name="T65" fmla="*/ 0 h 894"/>
                <a:gd name="T66" fmla="*/ 590 w 4800"/>
                <a:gd name="T67" fmla="*/ 0 h 894"/>
                <a:gd name="T68" fmla="*/ 569 w 4800"/>
                <a:gd name="T69" fmla="*/ 0 h 894"/>
                <a:gd name="T70" fmla="*/ 540 w 4800"/>
                <a:gd name="T71" fmla="*/ 0 h 894"/>
                <a:gd name="T72" fmla="*/ 514 w 4800"/>
                <a:gd name="T73" fmla="*/ 0 h 894"/>
                <a:gd name="T74" fmla="*/ 490 w 4800"/>
                <a:gd name="T75" fmla="*/ 0 h 894"/>
                <a:gd name="T76" fmla="*/ 467 w 4800"/>
                <a:gd name="T77" fmla="*/ 0 h 894"/>
                <a:gd name="T78" fmla="*/ 443 w 4800"/>
                <a:gd name="T79" fmla="*/ 0 h 894"/>
                <a:gd name="T80" fmla="*/ 416 w 4800"/>
                <a:gd name="T81" fmla="*/ 0 h 894"/>
                <a:gd name="T82" fmla="*/ 389 w 4800"/>
                <a:gd name="T83" fmla="*/ 0 h 894"/>
                <a:gd name="T84" fmla="*/ 369 w 4800"/>
                <a:gd name="T85" fmla="*/ 0 h 894"/>
                <a:gd name="T86" fmla="*/ 346 w 4800"/>
                <a:gd name="T87" fmla="*/ 0 h 894"/>
                <a:gd name="T88" fmla="*/ 320 w 4800"/>
                <a:gd name="T89" fmla="*/ 0 h 894"/>
                <a:gd name="T90" fmla="*/ 302 w 4800"/>
                <a:gd name="T91" fmla="*/ 0 h 894"/>
                <a:gd name="T92" fmla="*/ 289 w 4800"/>
                <a:gd name="T93" fmla="*/ 0 h 894"/>
                <a:gd name="T94" fmla="*/ 277 w 4800"/>
                <a:gd name="T95" fmla="*/ 0 h 894"/>
                <a:gd name="T96" fmla="*/ 259 w 4800"/>
                <a:gd name="T97" fmla="*/ 0 h 894"/>
                <a:gd name="T98" fmla="*/ 245 w 4800"/>
                <a:gd name="T99" fmla="*/ 0 h 894"/>
                <a:gd name="T100" fmla="*/ 225 w 4800"/>
                <a:gd name="T101" fmla="*/ 0 h 894"/>
                <a:gd name="T102" fmla="*/ 198 w 4800"/>
                <a:gd name="T103" fmla="*/ 0 h 894"/>
                <a:gd name="T104" fmla="*/ 166 w 4800"/>
                <a:gd name="T105" fmla="*/ 0 h 894"/>
                <a:gd name="T106" fmla="*/ 132 w 4800"/>
                <a:gd name="T107" fmla="*/ 0 h 894"/>
                <a:gd name="T108" fmla="*/ 104 w 4800"/>
                <a:gd name="T109" fmla="*/ 0 h 894"/>
                <a:gd name="T110" fmla="*/ 67 w 4800"/>
                <a:gd name="T111" fmla="*/ 0 h 894"/>
                <a:gd name="T112" fmla="*/ 32 w 4800"/>
                <a:gd name="T113" fmla="*/ 0 h 894"/>
                <a:gd name="T114" fmla="*/ 0 w 4800"/>
                <a:gd name="T115" fmla="*/ 0 h 89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800"/>
                <a:gd name="T175" fmla="*/ 0 h 894"/>
                <a:gd name="T176" fmla="*/ 4800 w 4800"/>
                <a:gd name="T177" fmla="*/ 894 h 89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800" h="894">
                  <a:moveTo>
                    <a:pt x="0" y="396"/>
                  </a:moveTo>
                  <a:lnTo>
                    <a:pt x="78" y="276"/>
                  </a:lnTo>
                  <a:lnTo>
                    <a:pt x="234" y="372"/>
                  </a:lnTo>
                  <a:lnTo>
                    <a:pt x="342" y="438"/>
                  </a:lnTo>
                  <a:lnTo>
                    <a:pt x="468" y="510"/>
                  </a:lnTo>
                  <a:lnTo>
                    <a:pt x="600" y="588"/>
                  </a:lnTo>
                  <a:lnTo>
                    <a:pt x="732" y="642"/>
                  </a:lnTo>
                  <a:lnTo>
                    <a:pt x="846" y="684"/>
                  </a:lnTo>
                  <a:lnTo>
                    <a:pt x="948" y="714"/>
                  </a:lnTo>
                  <a:lnTo>
                    <a:pt x="1032" y="726"/>
                  </a:lnTo>
                  <a:lnTo>
                    <a:pt x="1116" y="738"/>
                  </a:lnTo>
                  <a:lnTo>
                    <a:pt x="1254" y="744"/>
                  </a:lnTo>
                  <a:lnTo>
                    <a:pt x="1368" y="732"/>
                  </a:lnTo>
                  <a:lnTo>
                    <a:pt x="1488" y="684"/>
                  </a:lnTo>
                  <a:lnTo>
                    <a:pt x="1644" y="588"/>
                  </a:lnTo>
                  <a:lnTo>
                    <a:pt x="1800" y="474"/>
                  </a:lnTo>
                  <a:lnTo>
                    <a:pt x="1974" y="342"/>
                  </a:lnTo>
                  <a:lnTo>
                    <a:pt x="2118" y="246"/>
                  </a:lnTo>
                  <a:lnTo>
                    <a:pt x="2268" y="144"/>
                  </a:lnTo>
                  <a:lnTo>
                    <a:pt x="2424" y="60"/>
                  </a:lnTo>
                  <a:lnTo>
                    <a:pt x="2562" y="12"/>
                  </a:lnTo>
                  <a:lnTo>
                    <a:pt x="2688" y="0"/>
                  </a:lnTo>
                  <a:lnTo>
                    <a:pt x="2844" y="0"/>
                  </a:lnTo>
                  <a:lnTo>
                    <a:pt x="3060" y="24"/>
                  </a:lnTo>
                  <a:lnTo>
                    <a:pt x="3420" y="126"/>
                  </a:lnTo>
                  <a:lnTo>
                    <a:pt x="3930" y="312"/>
                  </a:lnTo>
                  <a:lnTo>
                    <a:pt x="4350" y="414"/>
                  </a:lnTo>
                  <a:lnTo>
                    <a:pt x="4800" y="516"/>
                  </a:lnTo>
                  <a:lnTo>
                    <a:pt x="4782" y="642"/>
                  </a:lnTo>
                  <a:lnTo>
                    <a:pt x="4338" y="546"/>
                  </a:lnTo>
                  <a:lnTo>
                    <a:pt x="4146" y="504"/>
                  </a:lnTo>
                  <a:lnTo>
                    <a:pt x="3954" y="456"/>
                  </a:lnTo>
                  <a:lnTo>
                    <a:pt x="3834" y="414"/>
                  </a:lnTo>
                  <a:lnTo>
                    <a:pt x="3678" y="360"/>
                  </a:lnTo>
                  <a:lnTo>
                    <a:pt x="3540" y="306"/>
                  </a:lnTo>
                  <a:lnTo>
                    <a:pt x="3366" y="240"/>
                  </a:lnTo>
                  <a:lnTo>
                    <a:pt x="3198" y="192"/>
                  </a:lnTo>
                  <a:lnTo>
                    <a:pt x="3042" y="156"/>
                  </a:lnTo>
                  <a:lnTo>
                    <a:pt x="2910" y="138"/>
                  </a:lnTo>
                  <a:lnTo>
                    <a:pt x="2754" y="126"/>
                  </a:lnTo>
                  <a:lnTo>
                    <a:pt x="2592" y="156"/>
                  </a:lnTo>
                  <a:lnTo>
                    <a:pt x="2418" y="228"/>
                  </a:lnTo>
                  <a:lnTo>
                    <a:pt x="2304" y="288"/>
                  </a:lnTo>
                  <a:lnTo>
                    <a:pt x="2148" y="396"/>
                  </a:lnTo>
                  <a:lnTo>
                    <a:pt x="1998" y="504"/>
                  </a:lnTo>
                  <a:lnTo>
                    <a:pt x="1884" y="600"/>
                  </a:lnTo>
                  <a:lnTo>
                    <a:pt x="1800" y="678"/>
                  </a:lnTo>
                  <a:lnTo>
                    <a:pt x="1722" y="738"/>
                  </a:lnTo>
                  <a:lnTo>
                    <a:pt x="1620" y="798"/>
                  </a:lnTo>
                  <a:lnTo>
                    <a:pt x="1518" y="840"/>
                  </a:lnTo>
                  <a:lnTo>
                    <a:pt x="1398" y="876"/>
                  </a:lnTo>
                  <a:lnTo>
                    <a:pt x="1230" y="894"/>
                  </a:lnTo>
                  <a:lnTo>
                    <a:pt x="1032" y="888"/>
                  </a:lnTo>
                  <a:lnTo>
                    <a:pt x="822" y="834"/>
                  </a:lnTo>
                  <a:lnTo>
                    <a:pt x="642" y="762"/>
                  </a:lnTo>
                  <a:lnTo>
                    <a:pt x="414" y="660"/>
                  </a:lnTo>
                  <a:lnTo>
                    <a:pt x="204" y="540"/>
                  </a:lnTo>
                  <a:lnTo>
                    <a:pt x="0" y="396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10800000" wrap="none" anchor="ctr"/>
            <a:lstStyle/>
            <a:p>
              <a:endParaRPr lang="ko-KR" altLang="en-US"/>
            </a:p>
          </p:txBody>
        </p:sp>
        <p:sp>
          <p:nvSpPr>
            <p:cNvPr id="16472" name="Freeform 267"/>
            <p:cNvSpPr>
              <a:spLocks/>
            </p:cNvSpPr>
            <p:nvPr/>
          </p:nvSpPr>
          <p:spPr bwMode="auto">
            <a:xfrm>
              <a:off x="748" y="2242"/>
              <a:ext cx="4264" cy="318"/>
            </a:xfrm>
            <a:custGeom>
              <a:avLst/>
              <a:gdLst>
                <a:gd name="T0" fmla="*/ 0 w 4569"/>
                <a:gd name="T1" fmla="*/ 181 h 318"/>
                <a:gd name="T2" fmla="*/ 133 w 4569"/>
                <a:gd name="T3" fmla="*/ 74 h 318"/>
                <a:gd name="T4" fmla="*/ 297 w 4569"/>
                <a:gd name="T5" fmla="*/ 37 h 318"/>
                <a:gd name="T6" fmla="*/ 591 w 4569"/>
                <a:gd name="T7" fmla="*/ 296 h 318"/>
                <a:gd name="T8" fmla="*/ 913 w 4569"/>
                <a:gd name="T9" fmla="*/ 169 h 318"/>
                <a:gd name="T10" fmla="*/ 1071 w 4569"/>
                <a:gd name="T11" fmla="*/ 115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69"/>
                <a:gd name="T19" fmla="*/ 0 h 318"/>
                <a:gd name="T20" fmla="*/ 4569 w 4569"/>
                <a:gd name="T21" fmla="*/ 318 h 3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69" h="318">
                  <a:moveTo>
                    <a:pt x="0" y="181"/>
                  </a:moveTo>
                  <a:cubicBezTo>
                    <a:pt x="94" y="163"/>
                    <a:pt x="352" y="98"/>
                    <a:pt x="563" y="74"/>
                  </a:cubicBezTo>
                  <a:cubicBezTo>
                    <a:pt x="773" y="50"/>
                    <a:pt x="936" y="0"/>
                    <a:pt x="1263" y="37"/>
                  </a:cubicBezTo>
                  <a:cubicBezTo>
                    <a:pt x="1590" y="74"/>
                    <a:pt x="2086" y="274"/>
                    <a:pt x="2524" y="296"/>
                  </a:cubicBezTo>
                  <a:cubicBezTo>
                    <a:pt x="2962" y="318"/>
                    <a:pt x="3550" y="199"/>
                    <a:pt x="3891" y="169"/>
                  </a:cubicBezTo>
                  <a:cubicBezTo>
                    <a:pt x="4232" y="139"/>
                    <a:pt x="4428" y="127"/>
                    <a:pt x="4569" y="115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473" name="Freeform 268"/>
            <p:cNvSpPr>
              <a:spLocks/>
            </p:cNvSpPr>
            <p:nvPr/>
          </p:nvSpPr>
          <p:spPr bwMode="auto">
            <a:xfrm>
              <a:off x="820" y="2129"/>
              <a:ext cx="3994" cy="284"/>
            </a:xfrm>
            <a:custGeom>
              <a:avLst/>
              <a:gdLst>
                <a:gd name="T0" fmla="*/ 0 w 3994"/>
                <a:gd name="T1" fmla="*/ 142 h 284"/>
                <a:gd name="T2" fmla="*/ 528 w 3994"/>
                <a:gd name="T3" fmla="*/ 42 h 284"/>
                <a:gd name="T4" fmla="*/ 912 w 3994"/>
                <a:gd name="T5" fmla="*/ 15 h 284"/>
                <a:gd name="T6" fmla="*/ 1387 w 3994"/>
                <a:gd name="T7" fmla="*/ 134 h 284"/>
                <a:gd name="T8" fmla="*/ 1682 w 3994"/>
                <a:gd name="T9" fmla="*/ 208 h 284"/>
                <a:gd name="T10" fmla="*/ 2112 w 3994"/>
                <a:gd name="T11" fmla="*/ 268 h 284"/>
                <a:gd name="T12" fmla="*/ 2521 w 3994"/>
                <a:gd name="T13" fmla="*/ 282 h 284"/>
                <a:gd name="T14" fmla="*/ 2883 w 3994"/>
                <a:gd name="T15" fmla="*/ 257 h 284"/>
                <a:gd name="T16" fmla="*/ 3344 w 3994"/>
                <a:gd name="T17" fmla="*/ 191 h 284"/>
                <a:gd name="T18" fmla="*/ 3994 w 3994"/>
                <a:gd name="T19" fmla="*/ 43 h 28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994"/>
                <a:gd name="T31" fmla="*/ 0 h 284"/>
                <a:gd name="T32" fmla="*/ 3994 w 3994"/>
                <a:gd name="T33" fmla="*/ 284 h 28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994" h="284">
                  <a:moveTo>
                    <a:pt x="0" y="142"/>
                  </a:moveTo>
                  <a:cubicBezTo>
                    <a:pt x="188" y="102"/>
                    <a:pt x="377" y="63"/>
                    <a:pt x="528" y="42"/>
                  </a:cubicBezTo>
                  <a:cubicBezTo>
                    <a:pt x="680" y="21"/>
                    <a:pt x="769" y="0"/>
                    <a:pt x="912" y="15"/>
                  </a:cubicBezTo>
                  <a:cubicBezTo>
                    <a:pt x="1055" y="31"/>
                    <a:pt x="1258" y="102"/>
                    <a:pt x="1387" y="134"/>
                  </a:cubicBezTo>
                  <a:cubicBezTo>
                    <a:pt x="1515" y="165"/>
                    <a:pt x="1561" y="185"/>
                    <a:pt x="1682" y="208"/>
                  </a:cubicBezTo>
                  <a:cubicBezTo>
                    <a:pt x="1802" y="230"/>
                    <a:pt x="1972" y="256"/>
                    <a:pt x="2112" y="268"/>
                  </a:cubicBezTo>
                  <a:cubicBezTo>
                    <a:pt x="2252" y="280"/>
                    <a:pt x="2393" y="284"/>
                    <a:pt x="2521" y="282"/>
                  </a:cubicBezTo>
                  <a:cubicBezTo>
                    <a:pt x="2649" y="280"/>
                    <a:pt x="2746" y="272"/>
                    <a:pt x="2883" y="257"/>
                  </a:cubicBezTo>
                  <a:cubicBezTo>
                    <a:pt x="3020" y="242"/>
                    <a:pt x="3159" y="227"/>
                    <a:pt x="3344" y="191"/>
                  </a:cubicBezTo>
                  <a:cubicBezTo>
                    <a:pt x="3529" y="155"/>
                    <a:pt x="3859" y="74"/>
                    <a:pt x="3994" y="43"/>
                  </a:cubicBezTo>
                </a:path>
              </a:pathLst>
            </a:custGeom>
            <a:noFill/>
            <a:ln w="38100">
              <a:solidFill>
                <a:srgbClr val="808080"/>
              </a:solidFill>
              <a:prstDash val="sysDot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16389" name="Group 4"/>
          <p:cNvGrpSpPr>
            <a:grpSpLocks/>
          </p:cNvGrpSpPr>
          <p:nvPr/>
        </p:nvGrpSpPr>
        <p:grpSpPr bwMode="auto">
          <a:xfrm>
            <a:off x="2816016" y="2104554"/>
            <a:ext cx="1152525" cy="360362"/>
            <a:chOff x="3161" y="4761"/>
            <a:chExt cx="793" cy="175"/>
          </a:xfrm>
        </p:grpSpPr>
        <p:sp>
          <p:nvSpPr>
            <p:cNvPr id="16449" name="AutoShape 5"/>
            <p:cNvSpPr>
              <a:spLocks noChangeArrowheads="1"/>
            </p:cNvSpPr>
            <p:nvPr/>
          </p:nvSpPr>
          <p:spPr bwMode="auto">
            <a:xfrm>
              <a:off x="3161" y="4761"/>
              <a:ext cx="793" cy="175"/>
            </a:xfrm>
            <a:prstGeom prst="roundRect">
              <a:avLst>
                <a:gd name="adj" fmla="val 48569"/>
              </a:avLst>
            </a:prstGeom>
            <a:gradFill rotWithShape="0">
              <a:gsLst>
                <a:gs pos="0">
                  <a:srgbClr val="274E9B"/>
                </a:gs>
                <a:gs pos="50000">
                  <a:srgbClr val="FFFFFF"/>
                </a:gs>
                <a:gs pos="100000">
                  <a:srgbClr val="274E9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50" name="AutoShape 6"/>
            <p:cNvSpPr>
              <a:spLocks noChangeArrowheads="1"/>
            </p:cNvSpPr>
            <p:nvPr/>
          </p:nvSpPr>
          <p:spPr bwMode="auto">
            <a:xfrm>
              <a:off x="3181" y="4787"/>
              <a:ext cx="753" cy="128"/>
            </a:xfrm>
            <a:prstGeom prst="roundRect">
              <a:avLst>
                <a:gd name="adj" fmla="val 50000"/>
              </a:avLst>
            </a:prstGeom>
            <a:solidFill>
              <a:srgbClr val="C0D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ko-KR" altLang="en-US" sz="1200">
                  <a:latin typeface="Arial" pitchFamily="34" charset="0"/>
                  <a:ea typeface="HY헤드라인M" pitchFamily="18" charset="-127"/>
                </a:rPr>
                <a:t>건축설계업</a:t>
              </a:r>
            </a:p>
          </p:txBody>
        </p:sp>
      </p:grpSp>
      <p:grpSp>
        <p:nvGrpSpPr>
          <p:cNvPr id="16390" name="Group 4"/>
          <p:cNvGrpSpPr>
            <a:grpSpLocks/>
          </p:cNvGrpSpPr>
          <p:nvPr/>
        </p:nvGrpSpPr>
        <p:grpSpPr bwMode="auto">
          <a:xfrm>
            <a:off x="3966307" y="1387398"/>
            <a:ext cx="1295400" cy="360362"/>
            <a:chOff x="3161" y="4761"/>
            <a:chExt cx="793" cy="175"/>
          </a:xfrm>
        </p:grpSpPr>
        <p:sp>
          <p:nvSpPr>
            <p:cNvPr id="16447" name="AutoShape 5"/>
            <p:cNvSpPr>
              <a:spLocks noChangeArrowheads="1"/>
            </p:cNvSpPr>
            <p:nvPr/>
          </p:nvSpPr>
          <p:spPr bwMode="auto">
            <a:xfrm>
              <a:off x="3161" y="4761"/>
              <a:ext cx="793" cy="175"/>
            </a:xfrm>
            <a:prstGeom prst="roundRect">
              <a:avLst>
                <a:gd name="adj" fmla="val 48569"/>
              </a:avLst>
            </a:prstGeom>
            <a:gradFill rotWithShape="0">
              <a:gsLst>
                <a:gs pos="0">
                  <a:srgbClr val="274E9B"/>
                </a:gs>
                <a:gs pos="50000">
                  <a:srgbClr val="FFFFFF"/>
                </a:gs>
                <a:gs pos="100000">
                  <a:srgbClr val="274E9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48" name="AutoShape 6"/>
            <p:cNvSpPr>
              <a:spLocks noChangeArrowheads="1"/>
            </p:cNvSpPr>
            <p:nvPr/>
          </p:nvSpPr>
          <p:spPr bwMode="auto">
            <a:xfrm>
              <a:off x="3181" y="4787"/>
              <a:ext cx="753" cy="128"/>
            </a:xfrm>
            <a:prstGeom prst="roundRect">
              <a:avLst>
                <a:gd name="adj" fmla="val 50000"/>
              </a:avLst>
            </a:prstGeom>
            <a:solidFill>
              <a:srgbClr val="C0D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ko-KR" altLang="en-US" sz="1200">
                  <a:latin typeface="Arial" pitchFamily="34" charset="0"/>
                  <a:ea typeface="HY헤드라인M" pitchFamily="18" charset="-127"/>
                </a:rPr>
                <a:t>엔지니어링업</a:t>
              </a:r>
            </a:p>
          </p:txBody>
        </p:sp>
      </p:grpSp>
      <p:grpSp>
        <p:nvGrpSpPr>
          <p:cNvPr id="16391" name="Group 4"/>
          <p:cNvGrpSpPr>
            <a:grpSpLocks/>
          </p:cNvGrpSpPr>
          <p:nvPr/>
        </p:nvGrpSpPr>
        <p:grpSpPr bwMode="auto">
          <a:xfrm>
            <a:off x="4150575" y="2272296"/>
            <a:ext cx="986838" cy="360363"/>
            <a:chOff x="3161" y="4761"/>
            <a:chExt cx="793" cy="175"/>
          </a:xfrm>
        </p:grpSpPr>
        <p:sp>
          <p:nvSpPr>
            <p:cNvPr id="16445" name="AutoShape 5"/>
            <p:cNvSpPr>
              <a:spLocks noChangeArrowheads="1"/>
            </p:cNvSpPr>
            <p:nvPr/>
          </p:nvSpPr>
          <p:spPr bwMode="auto">
            <a:xfrm>
              <a:off x="3161" y="4761"/>
              <a:ext cx="793" cy="175"/>
            </a:xfrm>
            <a:prstGeom prst="roundRect">
              <a:avLst>
                <a:gd name="adj" fmla="val 48569"/>
              </a:avLst>
            </a:prstGeom>
            <a:gradFill rotWithShape="0">
              <a:gsLst>
                <a:gs pos="0">
                  <a:srgbClr val="274E9B"/>
                </a:gs>
                <a:gs pos="50000">
                  <a:srgbClr val="FFFFFF"/>
                </a:gs>
                <a:gs pos="100000">
                  <a:srgbClr val="274E9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46" name="AutoShape 6"/>
            <p:cNvSpPr>
              <a:spLocks noChangeArrowheads="1"/>
            </p:cNvSpPr>
            <p:nvPr/>
          </p:nvSpPr>
          <p:spPr bwMode="auto">
            <a:xfrm>
              <a:off x="3181" y="4787"/>
              <a:ext cx="753" cy="128"/>
            </a:xfrm>
            <a:prstGeom prst="roundRect">
              <a:avLst>
                <a:gd name="adj" fmla="val 50000"/>
              </a:avLst>
            </a:prstGeom>
            <a:solidFill>
              <a:srgbClr val="C0D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ko-KR" altLang="en-US" sz="1200">
                  <a:latin typeface="Arial" pitchFamily="34" charset="0"/>
                  <a:ea typeface="HY헤드라인M" pitchFamily="18" charset="-127"/>
                </a:rPr>
                <a:t>감리업</a:t>
              </a:r>
            </a:p>
          </p:txBody>
        </p:sp>
      </p:grpSp>
      <p:grpSp>
        <p:nvGrpSpPr>
          <p:cNvPr id="16392" name="Group 4"/>
          <p:cNvGrpSpPr>
            <a:grpSpLocks/>
          </p:cNvGrpSpPr>
          <p:nvPr/>
        </p:nvGrpSpPr>
        <p:grpSpPr bwMode="auto">
          <a:xfrm>
            <a:off x="2914044" y="1362926"/>
            <a:ext cx="792163" cy="360362"/>
            <a:chOff x="3161" y="4761"/>
            <a:chExt cx="793" cy="175"/>
          </a:xfrm>
        </p:grpSpPr>
        <p:sp>
          <p:nvSpPr>
            <p:cNvPr id="16443" name="AutoShape 5"/>
            <p:cNvSpPr>
              <a:spLocks noChangeArrowheads="1"/>
            </p:cNvSpPr>
            <p:nvPr/>
          </p:nvSpPr>
          <p:spPr bwMode="auto">
            <a:xfrm>
              <a:off x="3161" y="4761"/>
              <a:ext cx="793" cy="175"/>
            </a:xfrm>
            <a:prstGeom prst="roundRect">
              <a:avLst>
                <a:gd name="adj" fmla="val 48569"/>
              </a:avLst>
            </a:prstGeom>
            <a:gradFill rotWithShape="0">
              <a:gsLst>
                <a:gs pos="0">
                  <a:srgbClr val="274E9B"/>
                </a:gs>
                <a:gs pos="50000">
                  <a:srgbClr val="FFFFFF"/>
                </a:gs>
                <a:gs pos="100000">
                  <a:srgbClr val="274E9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44" name="AutoShape 6"/>
            <p:cNvSpPr>
              <a:spLocks noChangeArrowheads="1"/>
            </p:cNvSpPr>
            <p:nvPr/>
          </p:nvSpPr>
          <p:spPr bwMode="auto">
            <a:xfrm>
              <a:off x="3181" y="4787"/>
              <a:ext cx="753" cy="128"/>
            </a:xfrm>
            <a:prstGeom prst="roundRect">
              <a:avLst>
                <a:gd name="adj" fmla="val 50000"/>
              </a:avLst>
            </a:prstGeom>
            <a:solidFill>
              <a:srgbClr val="C0D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en-US" altLang="ko-KR" sz="1200">
                  <a:latin typeface="Arial" pitchFamily="34" charset="0"/>
                  <a:ea typeface="HY헤드라인M" pitchFamily="18" charset="-127"/>
                </a:rPr>
                <a:t>CM</a:t>
              </a:r>
              <a:r>
                <a:rPr lang="ko-KR" altLang="en-US" sz="1200">
                  <a:latin typeface="Arial" pitchFamily="34" charset="0"/>
                  <a:ea typeface="HY헤드라인M" pitchFamily="18" charset="-127"/>
                </a:rPr>
                <a:t>업</a:t>
              </a:r>
              <a:endParaRPr lang="en-US" altLang="ko-KR" sz="1200">
                <a:latin typeface="Arial" pitchFamily="34" charset="0"/>
                <a:ea typeface="HY헤드라인M" pitchFamily="18" charset="-127"/>
              </a:endParaRPr>
            </a:p>
          </p:txBody>
        </p:sp>
      </p:grpSp>
      <p:grpSp>
        <p:nvGrpSpPr>
          <p:cNvPr id="16393" name="Group 4"/>
          <p:cNvGrpSpPr>
            <a:grpSpLocks/>
          </p:cNvGrpSpPr>
          <p:nvPr/>
        </p:nvGrpSpPr>
        <p:grpSpPr bwMode="auto">
          <a:xfrm>
            <a:off x="5418213" y="1389026"/>
            <a:ext cx="1168324" cy="360362"/>
            <a:chOff x="3161" y="4761"/>
            <a:chExt cx="793" cy="175"/>
          </a:xfrm>
        </p:grpSpPr>
        <p:sp>
          <p:nvSpPr>
            <p:cNvPr id="16441" name="AutoShape 5"/>
            <p:cNvSpPr>
              <a:spLocks noChangeArrowheads="1"/>
            </p:cNvSpPr>
            <p:nvPr/>
          </p:nvSpPr>
          <p:spPr bwMode="auto">
            <a:xfrm>
              <a:off x="3161" y="4761"/>
              <a:ext cx="793" cy="175"/>
            </a:xfrm>
            <a:prstGeom prst="roundRect">
              <a:avLst>
                <a:gd name="adj" fmla="val 48569"/>
              </a:avLst>
            </a:prstGeom>
            <a:gradFill rotWithShape="0">
              <a:gsLst>
                <a:gs pos="0">
                  <a:srgbClr val="274E9B"/>
                </a:gs>
                <a:gs pos="50000">
                  <a:srgbClr val="FFFFFF"/>
                </a:gs>
                <a:gs pos="100000">
                  <a:srgbClr val="274E9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42" name="AutoShape 6"/>
            <p:cNvSpPr>
              <a:spLocks noChangeArrowheads="1"/>
            </p:cNvSpPr>
            <p:nvPr/>
          </p:nvSpPr>
          <p:spPr bwMode="auto">
            <a:xfrm>
              <a:off x="3181" y="4787"/>
              <a:ext cx="753" cy="128"/>
            </a:xfrm>
            <a:prstGeom prst="roundRect">
              <a:avLst>
                <a:gd name="adj" fmla="val 50000"/>
              </a:avLst>
            </a:prstGeom>
            <a:solidFill>
              <a:srgbClr val="C0D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ko-KR" altLang="en-US" sz="1200">
                  <a:latin typeface="Arial" pitchFamily="34" charset="0"/>
                  <a:ea typeface="HY헤드라인M" pitchFamily="18" charset="-127"/>
                </a:rPr>
                <a:t>디벨로퍼</a:t>
              </a:r>
            </a:p>
          </p:txBody>
        </p:sp>
      </p:grpSp>
      <p:sp>
        <p:nvSpPr>
          <p:cNvPr id="16398" name="Freeform 49"/>
          <p:cNvSpPr>
            <a:spLocks/>
          </p:cNvSpPr>
          <p:nvPr/>
        </p:nvSpPr>
        <p:spPr bwMode="auto">
          <a:xfrm flipV="1">
            <a:off x="1747329" y="1028662"/>
            <a:ext cx="292100" cy="5208649"/>
          </a:xfrm>
          <a:custGeom>
            <a:avLst/>
            <a:gdLst>
              <a:gd name="T0" fmla="*/ 2147483647 w 184"/>
              <a:gd name="T1" fmla="*/ 2147483647 h 2698"/>
              <a:gd name="T2" fmla="*/ 2147483647 w 184"/>
              <a:gd name="T3" fmla="*/ 2147483647 h 2698"/>
              <a:gd name="T4" fmla="*/ 2147483647 w 184"/>
              <a:gd name="T5" fmla="*/ 2147483647 h 2698"/>
              <a:gd name="T6" fmla="*/ 2147483647 w 184"/>
              <a:gd name="T7" fmla="*/ 2147483647 h 2698"/>
              <a:gd name="T8" fmla="*/ 2147483647 w 184"/>
              <a:gd name="T9" fmla="*/ 0 h 269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4"/>
              <a:gd name="T16" fmla="*/ 0 h 2698"/>
              <a:gd name="T17" fmla="*/ 184 w 184"/>
              <a:gd name="T18" fmla="*/ 2698 h 269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4" h="2698">
                <a:moveTo>
                  <a:pt x="119" y="2698"/>
                </a:moveTo>
                <a:cubicBezTo>
                  <a:pt x="76" y="2668"/>
                  <a:pt x="34" y="2638"/>
                  <a:pt x="44" y="2470"/>
                </a:cubicBezTo>
                <a:cubicBezTo>
                  <a:pt x="54" y="2302"/>
                  <a:pt x="184" y="1980"/>
                  <a:pt x="178" y="1688"/>
                </a:cubicBezTo>
                <a:cubicBezTo>
                  <a:pt x="172" y="1396"/>
                  <a:pt x="10" y="999"/>
                  <a:pt x="5" y="718"/>
                </a:cubicBezTo>
                <a:cubicBezTo>
                  <a:pt x="0" y="437"/>
                  <a:pt x="73" y="218"/>
                  <a:pt x="147" y="0"/>
                </a:cubicBezTo>
              </a:path>
            </a:pathLst>
          </a:custGeom>
          <a:noFill/>
          <a:ln w="57150">
            <a:pattFill prst="pct50">
              <a:fgClr>
                <a:srgbClr val="0000FF"/>
              </a:fgClr>
              <a:bgClr>
                <a:srgbClr val="FFFFFF"/>
              </a:bgClr>
            </a:patt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tIns="43200" bIns="43200" anchor="ctr"/>
          <a:lstStyle/>
          <a:p>
            <a:endParaRPr lang="ko-KR" altLang="en-US"/>
          </a:p>
        </p:txBody>
      </p:sp>
      <p:grpSp>
        <p:nvGrpSpPr>
          <p:cNvPr id="16399" name="Group 4"/>
          <p:cNvGrpSpPr>
            <a:grpSpLocks/>
          </p:cNvGrpSpPr>
          <p:nvPr/>
        </p:nvGrpSpPr>
        <p:grpSpPr bwMode="auto">
          <a:xfrm>
            <a:off x="1245943" y="1274875"/>
            <a:ext cx="1150938" cy="431800"/>
            <a:chOff x="3161" y="4761"/>
            <a:chExt cx="793" cy="175"/>
          </a:xfrm>
        </p:grpSpPr>
        <p:sp>
          <p:nvSpPr>
            <p:cNvPr id="16435" name="AutoShape 5"/>
            <p:cNvSpPr>
              <a:spLocks noChangeArrowheads="1"/>
            </p:cNvSpPr>
            <p:nvPr/>
          </p:nvSpPr>
          <p:spPr bwMode="auto">
            <a:xfrm>
              <a:off x="3161" y="4761"/>
              <a:ext cx="793" cy="175"/>
            </a:xfrm>
            <a:prstGeom prst="roundRect">
              <a:avLst>
                <a:gd name="adj" fmla="val 48569"/>
              </a:avLst>
            </a:prstGeom>
            <a:gradFill rotWithShape="0">
              <a:gsLst>
                <a:gs pos="0">
                  <a:srgbClr val="274E9B"/>
                </a:gs>
                <a:gs pos="50000">
                  <a:srgbClr val="FFFFFF"/>
                </a:gs>
                <a:gs pos="100000">
                  <a:srgbClr val="274E9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36" name="AutoShape 6"/>
            <p:cNvSpPr>
              <a:spLocks noChangeArrowheads="1"/>
            </p:cNvSpPr>
            <p:nvPr/>
          </p:nvSpPr>
          <p:spPr bwMode="auto">
            <a:xfrm>
              <a:off x="3181" y="4787"/>
              <a:ext cx="753" cy="128"/>
            </a:xfrm>
            <a:prstGeom prst="roundRect">
              <a:avLst>
                <a:gd name="adj" fmla="val 50000"/>
              </a:avLst>
            </a:prstGeom>
            <a:solidFill>
              <a:srgbClr val="C0D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ko-KR" altLang="en-US" sz="1200">
                  <a:latin typeface="Arial" pitchFamily="34" charset="0"/>
                  <a:ea typeface="HY헤드라인M" pitchFamily="18" charset="-127"/>
                </a:rPr>
                <a:t>발주자</a:t>
              </a:r>
            </a:p>
          </p:txBody>
        </p:sp>
      </p:grpSp>
      <p:grpSp>
        <p:nvGrpSpPr>
          <p:cNvPr id="16400" name="Group 4"/>
          <p:cNvGrpSpPr>
            <a:grpSpLocks/>
          </p:cNvGrpSpPr>
          <p:nvPr/>
        </p:nvGrpSpPr>
        <p:grpSpPr bwMode="auto">
          <a:xfrm>
            <a:off x="1418306" y="2510944"/>
            <a:ext cx="1223963" cy="503237"/>
            <a:chOff x="3161" y="4761"/>
            <a:chExt cx="793" cy="175"/>
          </a:xfrm>
        </p:grpSpPr>
        <p:sp>
          <p:nvSpPr>
            <p:cNvPr id="16433" name="AutoShape 5"/>
            <p:cNvSpPr>
              <a:spLocks noChangeArrowheads="1"/>
            </p:cNvSpPr>
            <p:nvPr/>
          </p:nvSpPr>
          <p:spPr bwMode="auto">
            <a:xfrm>
              <a:off x="3161" y="4761"/>
              <a:ext cx="793" cy="175"/>
            </a:xfrm>
            <a:prstGeom prst="roundRect">
              <a:avLst>
                <a:gd name="adj" fmla="val 48569"/>
              </a:avLst>
            </a:prstGeom>
            <a:gradFill rotWithShape="0">
              <a:gsLst>
                <a:gs pos="0">
                  <a:srgbClr val="274E9B"/>
                </a:gs>
                <a:gs pos="50000">
                  <a:srgbClr val="FFFFFF"/>
                </a:gs>
                <a:gs pos="100000">
                  <a:srgbClr val="274E9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34" name="AutoShape 6"/>
            <p:cNvSpPr>
              <a:spLocks noChangeArrowheads="1"/>
            </p:cNvSpPr>
            <p:nvPr/>
          </p:nvSpPr>
          <p:spPr bwMode="auto">
            <a:xfrm>
              <a:off x="3181" y="4805"/>
              <a:ext cx="753" cy="110"/>
            </a:xfrm>
            <a:prstGeom prst="roundRect">
              <a:avLst>
                <a:gd name="adj" fmla="val 50000"/>
              </a:avLst>
            </a:prstGeom>
            <a:solidFill>
              <a:srgbClr val="C0D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ko-KR" altLang="en-US" sz="1200">
                  <a:latin typeface="Arial" pitchFamily="34" charset="0"/>
                  <a:ea typeface="HY헤드라인M" pitchFamily="18" charset="-127"/>
                </a:rPr>
                <a:t>종합건설업</a:t>
              </a:r>
            </a:p>
          </p:txBody>
        </p:sp>
      </p:grpSp>
      <p:grpSp>
        <p:nvGrpSpPr>
          <p:cNvPr id="16401" name="Group 4"/>
          <p:cNvGrpSpPr>
            <a:grpSpLocks/>
          </p:cNvGrpSpPr>
          <p:nvPr/>
        </p:nvGrpSpPr>
        <p:grpSpPr bwMode="auto">
          <a:xfrm>
            <a:off x="1364507" y="3189251"/>
            <a:ext cx="1152525" cy="360362"/>
            <a:chOff x="3161" y="4761"/>
            <a:chExt cx="793" cy="175"/>
          </a:xfrm>
        </p:grpSpPr>
        <p:sp>
          <p:nvSpPr>
            <p:cNvPr id="16431" name="AutoShape 5"/>
            <p:cNvSpPr>
              <a:spLocks noChangeArrowheads="1"/>
            </p:cNvSpPr>
            <p:nvPr/>
          </p:nvSpPr>
          <p:spPr bwMode="auto">
            <a:xfrm>
              <a:off x="3161" y="4761"/>
              <a:ext cx="793" cy="175"/>
            </a:xfrm>
            <a:prstGeom prst="roundRect">
              <a:avLst>
                <a:gd name="adj" fmla="val 48569"/>
              </a:avLst>
            </a:prstGeom>
            <a:gradFill rotWithShape="0">
              <a:gsLst>
                <a:gs pos="0">
                  <a:srgbClr val="274E9B"/>
                </a:gs>
                <a:gs pos="50000">
                  <a:srgbClr val="FFFFFF"/>
                </a:gs>
                <a:gs pos="100000">
                  <a:srgbClr val="274E9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32" name="AutoShape 6"/>
            <p:cNvSpPr>
              <a:spLocks noChangeArrowheads="1"/>
            </p:cNvSpPr>
            <p:nvPr/>
          </p:nvSpPr>
          <p:spPr bwMode="auto">
            <a:xfrm>
              <a:off x="3181" y="4787"/>
              <a:ext cx="753" cy="128"/>
            </a:xfrm>
            <a:prstGeom prst="roundRect">
              <a:avLst>
                <a:gd name="adj" fmla="val 50000"/>
              </a:avLst>
            </a:prstGeom>
            <a:solidFill>
              <a:srgbClr val="C0D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ko-KR" altLang="en-US" sz="1200">
                  <a:latin typeface="Arial" pitchFamily="34" charset="0"/>
                  <a:ea typeface="HY헤드라인M" pitchFamily="18" charset="-127"/>
                </a:rPr>
                <a:t>전문건설업</a:t>
              </a:r>
            </a:p>
          </p:txBody>
        </p:sp>
      </p:grpSp>
      <p:grpSp>
        <p:nvGrpSpPr>
          <p:cNvPr id="16402" name="Group 4"/>
          <p:cNvGrpSpPr>
            <a:grpSpLocks/>
          </p:cNvGrpSpPr>
          <p:nvPr/>
        </p:nvGrpSpPr>
        <p:grpSpPr bwMode="auto">
          <a:xfrm>
            <a:off x="1364506" y="3693629"/>
            <a:ext cx="1107251" cy="360362"/>
            <a:chOff x="3161" y="4761"/>
            <a:chExt cx="793" cy="175"/>
          </a:xfrm>
        </p:grpSpPr>
        <p:sp>
          <p:nvSpPr>
            <p:cNvPr id="16429" name="AutoShape 5"/>
            <p:cNvSpPr>
              <a:spLocks noChangeArrowheads="1"/>
            </p:cNvSpPr>
            <p:nvPr/>
          </p:nvSpPr>
          <p:spPr bwMode="auto">
            <a:xfrm>
              <a:off x="3161" y="4761"/>
              <a:ext cx="793" cy="175"/>
            </a:xfrm>
            <a:prstGeom prst="roundRect">
              <a:avLst>
                <a:gd name="adj" fmla="val 48569"/>
              </a:avLst>
            </a:prstGeom>
            <a:gradFill rotWithShape="0">
              <a:gsLst>
                <a:gs pos="0">
                  <a:srgbClr val="274E9B"/>
                </a:gs>
                <a:gs pos="50000">
                  <a:srgbClr val="FFFFFF"/>
                </a:gs>
                <a:gs pos="100000">
                  <a:srgbClr val="274E9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30" name="AutoShape 6"/>
            <p:cNvSpPr>
              <a:spLocks noChangeArrowheads="1"/>
            </p:cNvSpPr>
            <p:nvPr/>
          </p:nvSpPr>
          <p:spPr bwMode="auto">
            <a:xfrm>
              <a:off x="3181" y="4787"/>
              <a:ext cx="753" cy="128"/>
            </a:xfrm>
            <a:prstGeom prst="roundRect">
              <a:avLst>
                <a:gd name="adj" fmla="val 50000"/>
              </a:avLst>
            </a:prstGeom>
            <a:solidFill>
              <a:srgbClr val="C0D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ko-KR" altLang="en-US" sz="1200">
                  <a:latin typeface="Arial" pitchFamily="34" charset="0"/>
                  <a:ea typeface="HY헤드라인M" pitchFamily="18" charset="-127"/>
                </a:rPr>
                <a:t>자재</a:t>
              </a:r>
            </a:p>
          </p:txBody>
        </p:sp>
      </p:grpSp>
      <p:grpSp>
        <p:nvGrpSpPr>
          <p:cNvPr id="16403" name="Group 4"/>
          <p:cNvGrpSpPr>
            <a:grpSpLocks/>
          </p:cNvGrpSpPr>
          <p:nvPr/>
        </p:nvGrpSpPr>
        <p:grpSpPr bwMode="auto">
          <a:xfrm>
            <a:off x="1171066" y="5557900"/>
            <a:ext cx="1152525" cy="360362"/>
            <a:chOff x="3161" y="4761"/>
            <a:chExt cx="793" cy="175"/>
          </a:xfrm>
        </p:grpSpPr>
        <p:sp>
          <p:nvSpPr>
            <p:cNvPr id="16427" name="AutoShape 5"/>
            <p:cNvSpPr>
              <a:spLocks noChangeArrowheads="1"/>
            </p:cNvSpPr>
            <p:nvPr/>
          </p:nvSpPr>
          <p:spPr bwMode="auto">
            <a:xfrm>
              <a:off x="3161" y="4761"/>
              <a:ext cx="793" cy="175"/>
            </a:xfrm>
            <a:prstGeom prst="roundRect">
              <a:avLst>
                <a:gd name="adj" fmla="val 48569"/>
              </a:avLst>
            </a:prstGeom>
            <a:gradFill rotWithShape="0">
              <a:gsLst>
                <a:gs pos="0">
                  <a:srgbClr val="274E9B"/>
                </a:gs>
                <a:gs pos="50000">
                  <a:srgbClr val="FFFFFF"/>
                </a:gs>
                <a:gs pos="100000">
                  <a:srgbClr val="274E9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28" name="AutoShape 6"/>
            <p:cNvSpPr>
              <a:spLocks noChangeArrowheads="1"/>
            </p:cNvSpPr>
            <p:nvPr/>
          </p:nvSpPr>
          <p:spPr bwMode="auto">
            <a:xfrm>
              <a:off x="3181" y="4787"/>
              <a:ext cx="753" cy="128"/>
            </a:xfrm>
            <a:prstGeom prst="roundRect">
              <a:avLst>
                <a:gd name="adj" fmla="val 50000"/>
              </a:avLst>
            </a:prstGeom>
            <a:solidFill>
              <a:srgbClr val="C0D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ko-KR" altLang="en-US" sz="1200">
                  <a:latin typeface="Arial" pitchFamily="34" charset="0"/>
                  <a:ea typeface="HY헤드라인M" pitchFamily="18" charset="-127"/>
                </a:rPr>
                <a:t>건설근로자</a:t>
              </a:r>
            </a:p>
          </p:txBody>
        </p:sp>
      </p:grpSp>
      <p:grpSp>
        <p:nvGrpSpPr>
          <p:cNvPr id="16421" name="Group 4"/>
          <p:cNvGrpSpPr>
            <a:grpSpLocks/>
          </p:cNvGrpSpPr>
          <p:nvPr/>
        </p:nvGrpSpPr>
        <p:grpSpPr bwMode="auto">
          <a:xfrm>
            <a:off x="1281241" y="4197312"/>
            <a:ext cx="1115639" cy="360362"/>
            <a:chOff x="3161" y="4761"/>
            <a:chExt cx="793" cy="175"/>
          </a:xfrm>
        </p:grpSpPr>
        <p:sp>
          <p:nvSpPr>
            <p:cNvPr id="16425" name="AutoShape 5"/>
            <p:cNvSpPr>
              <a:spLocks noChangeArrowheads="1"/>
            </p:cNvSpPr>
            <p:nvPr/>
          </p:nvSpPr>
          <p:spPr bwMode="auto">
            <a:xfrm>
              <a:off x="3161" y="4761"/>
              <a:ext cx="793" cy="175"/>
            </a:xfrm>
            <a:prstGeom prst="roundRect">
              <a:avLst>
                <a:gd name="adj" fmla="val 48569"/>
              </a:avLst>
            </a:prstGeom>
            <a:gradFill rotWithShape="0">
              <a:gsLst>
                <a:gs pos="0">
                  <a:srgbClr val="274E9B"/>
                </a:gs>
                <a:gs pos="50000">
                  <a:srgbClr val="FFFFFF"/>
                </a:gs>
                <a:gs pos="100000">
                  <a:srgbClr val="274E9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16426" name="AutoShape 6"/>
            <p:cNvSpPr>
              <a:spLocks noChangeArrowheads="1"/>
            </p:cNvSpPr>
            <p:nvPr/>
          </p:nvSpPr>
          <p:spPr bwMode="auto">
            <a:xfrm>
              <a:off x="3181" y="4787"/>
              <a:ext cx="753" cy="128"/>
            </a:xfrm>
            <a:prstGeom prst="roundRect">
              <a:avLst>
                <a:gd name="adj" fmla="val 50000"/>
              </a:avLst>
            </a:prstGeom>
            <a:solidFill>
              <a:srgbClr val="C0D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ko-KR" altLang="en-US" sz="1200">
                  <a:latin typeface="Arial" pitchFamily="34" charset="0"/>
                  <a:ea typeface="HY헤드라인M" pitchFamily="18" charset="-127"/>
                </a:rPr>
                <a:t>장비</a:t>
              </a:r>
            </a:p>
          </p:txBody>
        </p:sp>
      </p:grpSp>
      <p:graphicFrame>
        <p:nvGraphicFramePr>
          <p:cNvPr id="77" name="Group 1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900424"/>
              </p:ext>
            </p:extLst>
          </p:nvPr>
        </p:nvGraphicFramePr>
        <p:xfrm>
          <a:off x="5347779" y="2387984"/>
          <a:ext cx="1368152" cy="1089621"/>
        </p:xfrm>
        <a:graphic>
          <a:graphicData uri="http://schemas.openxmlformats.org/drawingml/2006/table">
            <a:tbl>
              <a:tblPr/>
              <a:tblGrid>
                <a:gridCol w="1368152"/>
              </a:tblGrid>
              <a:tr h="2283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판매 및 관리부분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457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건축자재판매업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건물관리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HY견고딕" pitchFamily="18" charset="-127"/>
                        </a:rPr>
                        <a:t>·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청소용역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2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부동산업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8" name="Group 1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650044"/>
              </p:ext>
            </p:extLst>
          </p:nvPr>
        </p:nvGraphicFramePr>
        <p:xfrm>
          <a:off x="6877676" y="2397088"/>
          <a:ext cx="1440681" cy="1063943"/>
        </p:xfrm>
        <a:graphic>
          <a:graphicData uri="http://schemas.openxmlformats.org/drawingml/2006/table">
            <a:tbl>
              <a:tblPr/>
              <a:tblGrid>
                <a:gridCol w="1440681"/>
              </a:tblGrid>
              <a:tr h="271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이용부분</a:t>
                      </a:r>
                      <a:endParaRPr kumimoji="1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임대업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HY견고딕" pitchFamily="18" charset="-127"/>
                        </a:rPr>
                        <a:t>·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관광업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사무실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HY견고딕" pitchFamily="18" charset="-127"/>
                        </a:rPr>
                        <a:t>·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주거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HY견고딕" pitchFamily="18" charset="-127"/>
                        </a:rPr>
                        <a:t>·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상업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물적생산기반</a:t>
                      </a:r>
                      <a:endParaRPr kumimoji="1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SOC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9" name="Group 1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457086"/>
              </p:ext>
            </p:extLst>
          </p:nvPr>
        </p:nvGraphicFramePr>
        <p:xfrm>
          <a:off x="6860682" y="1092614"/>
          <a:ext cx="1490486" cy="647701"/>
        </p:xfrm>
        <a:graphic>
          <a:graphicData uri="http://schemas.openxmlformats.org/drawingml/2006/table">
            <a:tbl>
              <a:tblPr/>
              <a:tblGrid>
                <a:gridCol w="1490486"/>
              </a:tblGrid>
              <a:tr h="271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금융부분</a:t>
                      </a:r>
                      <a:endParaRPr kumimoji="1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6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금융업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보험업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6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0" name="Rectangle 11"/>
          <p:cNvSpPr>
            <a:spLocks noChangeArrowheads="1"/>
          </p:cNvSpPr>
          <p:nvPr/>
        </p:nvSpPr>
        <p:spPr bwMode="auto">
          <a:xfrm>
            <a:off x="467544" y="260648"/>
            <a:ext cx="81369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t">
              <a:spcBef>
                <a:spcPct val="0"/>
              </a:spcBef>
            </a:pPr>
            <a:r>
              <a:rPr lang="ko-KR" altLang="en-US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생산</a:t>
            </a:r>
            <a:r>
              <a:rPr lang="en-US" altLang="ko-KR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 </a:t>
            </a:r>
            <a:r>
              <a:rPr lang="ko-KR" altLang="en-US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및 고용 유발 측면에서 </a:t>
            </a:r>
            <a:r>
              <a:rPr lang="en-US" altLang="ko-KR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SOC </a:t>
            </a:r>
            <a:r>
              <a:rPr lang="ko-KR" altLang="en-US" sz="2400" dirty="0" smtClean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투자의 효용성</a:t>
            </a:r>
            <a:endParaRPr lang="en-US" altLang="ko-KR" sz="2400" dirty="0">
              <a:solidFill>
                <a:srgbClr val="FF6600"/>
              </a:soli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  <p:grpSp>
        <p:nvGrpSpPr>
          <p:cNvPr id="81" name="Group 4"/>
          <p:cNvGrpSpPr>
            <a:grpSpLocks/>
          </p:cNvGrpSpPr>
          <p:nvPr/>
        </p:nvGrpSpPr>
        <p:grpSpPr bwMode="auto">
          <a:xfrm>
            <a:off x="611560" y="4701345"/>
            <a:ext cx="2233523" cy="576262"/>
            <a:chOff x="3161" y="4761"/>
            <a:chExt cx="793" cy="175"/>
          </a:xfrm>
        </p:grpSpPr>
        <p:sp>
          <p:nvSpPr>
            <p:cNvPr id="83" name="AutoShape 5"/>
            <p:cNvSpPr>
              <a:spLocks noChangeArrowheads="1"/>
            </p:cNvSpPr>
            <p:nvPr/>
          </p:nvSpPr>
          <p:spPr bwMode="auto">
            <a:xfrm>
              <a:off x="3161" y="4761"/>
              <a:ext cx="793" cy="175"/>
            </a:xfrm>
            <a:prstGeom prst="roundRect">
              <a:avLst>
                <a:gd name="adj" fmla="val 48569"/>
              </a:avLst>
            </a:prstGeom>
            <a:gradFill rotWithShape="0">
              <a:gsLst>
                <a:gs pos="0">
                  <a:srgbClr val="274E9B"/>
                </a:gs>
                <a:gs pos="50000">
                  <a:srgbClr val="FFFFFF"/>
                </a:gs>
                <a:gs pos="100000">
                  <a:srgbClr val="274E9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ko-KR" altLang="en-US" sz="1200">
                <a:latin typeface="Arial" pitchFamily="34" charset="0"/>
                <a:ea typeface="돋움" pitchFamily="50" charset="-127"/>
              </a:endParaRPr>
            </a:p>
          </p:txBody>
        </p:sp>
        <p:sp>
          <p:nvSpPr>
            <p:cNvPr id="84" name="AutoShape 6"/>
            <p:cNvSpPr>
              <a:spLocks noChangeArrowheads="1"/>
            </p:cNvSpPr>
            <p:nvPr/>
          </p:nvSpPr>
          <p:spPr bwMode="auto">
            <a:xfrm>
              <a:off x="3181" y="4787"/>
              <a:ext cx="773" cy="128"/>
            </a:xfrm>
            <a:prstGeom prst="roundRect">
              <a:avLst>
                <a:gd name="adj" fmla="val 50000"/>
              </a:avLst>
            </a:prstGeom>
            <a:solidFill>
              <a:srgbClr val="C0D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ko-KR" altLang="en-US" sz="1200" dirty="0">
                  <a:latin typeface="Arial" pitchFamily="34" charset="0"/>
                  <a:ea typeface="HY헤드라인M" pitchFamily="18" charset="-127"/>
                </a:rPr>
                <a:t>견적</a:t>
              </a:r>
              <a:r>
                <a:rPr lang="en-US" altLang="ko-KR" sz="1200" dirty="0">
                  <a:latin typeface="Arial" pitchFamily="34" charset="0"/>
                  <a:ea typeface="HY헤드라인M" pitchFamily="18" charset="-127"/>
                </a:rPr>
                <a:t>/</a:t>
              </a:r>
              <a:r>
                <a:rPr lang="ko-KR" altLang="en-US" sz="1200" dirty="0">
                  <a:latin typeface="Arial" pitchFamily="34" charset="0"/>
                  <a:ea typeface="HY헤드라인M" pitchFamily="18" charset="-127"/>
                </a:rPr>
                <a:t>적산</a:t>
              </a:r>
              <a:r>
                <a:rPr lang="en-US" altLang="ko-KR" sz="1200" dirty="0">
                  <a:latin typeface="Arial" pitchFamily="34" charset="0"/>
                  <a:ea typeface="HY헤드라인M" pitchFamily="18" charset="-127"/>
                </a:rPr>
                <a:t>/</a:t>
              </a:r>
              <a:r>
                <a:rPr lang="ko-KR" altLang="en-US" sz="1200" dirty="0">
                  <a:latin typeface="Arial" pitchFamily="34" charset="0"/>
                  <a:ea typeface="HY헤드라인M" pitchFamily="18" charset="-127"/>
                </a:rPr>
                <a:t>시험</a:t>
              </a:r>
              <a:r>
                <a:rPr lang="en-US" altLang="ko-KR" sz="1200" dirty="0">
                  <a:latin typeface="Arial" pitchFamily="34" charset="0"/>
                  <a:ea typeface="HY헤드라인M" pitchFamily="18" charset="-127"/>
                </a:rPr>
                <a:t>/</a:t>
              </a:r>
              <a:r>
                <a:rPr lang="ko-KR" altLang="en-US" sz="1200" dirty="0">
                  <a:latin typeface="Arial" pitchFamily="34" charset="0"/>
                  <a:ea typeface="HY헤드라인M" pitchFamily="18" charset="-127"/>
                </a:rPr>
                <a:t>품질관리</a:t>
              </a:r>
              <a:r>
                <a:rPr lang="en-US" altLang="ko-KR" sz="1200" dirty="0" smtClean="0">
                  <a:latin typeface="Arial" pitchFamily="34" charset="0"/>
                  <a:ea typeface="HY헤드라인M" pitchFamily="18" charset="-127"/>
                </a:rPr>
                <a:t>/ </a:t>
              </a:r>
              <a:r>
                <a:rPr lang="ko-KR" altLang="en-US" sz="1200" dirty="0" smtClean="0">
                  <a:latin typeface="Arial" pitchFamily="34" charset="0"/>
                  <a:ea typeface="HY헤드라인M" pitchFamily="18" charset="-127"/>
                </a:rPr>
                <a:t>안전관리</a:t>
              </a:r>
              <a:r>
                <a:rPr lang="en-US" altLang="ko-KR" sz="1200" dirty="0">
                  <a:latin typeface="Arial" pitchFamily="34" charset="0"/>
                  <a:ea typeface="HY헤드라인M" pitchFamily="18" charset="-127"/>
                </a:rPr>
                <a:t>/</a:t>
              </a:r>
              <a:r>
                <a:rPr lang="ko-KR" altLang="en-US" sz="1200" dirty="0">
                  <a:latin typeface="Arial" pitchFamily="34" charset="0"/>
                  <a:ea typeface="HY헤드라인M" pitchFamily="18" charset="-127"/>
                </a:rPr>
                <a:t>환경관리</a:t>
              </a:r>
              <a:r>
                <a:rPr lang="en-US" altLang="ko-KR" sz="1200" dirty="0">
                  <a:latin typeface="Arial" pitchFamily="34" charset="0"/>
                  <a:ea typeface="HY헤드라인M" pitchFamily="18" charset="-127"/>
                </a:rPr>
                <a:t>/</a:t>
              </a:r>
              <a:r>
                <a:rPr lang="ko-KR" altLang="en-US" sz="1200" dirty="0" smtClean="0">
                  <a:latin typeface="Arial" pitchFamily="34" charset="0"/>
                  <a:ea typeface="HY헤드라인M" pitchFamily="18" charset="-127"/>
                </a:rPr>
                <a:t>분양</a:t>
              </a:r>
              <a:endParaRPr lang="ko-KR" altLang="en-US" sz="1200" dirty="0">
                <a:latin typeface="Arial" pitchFamily="34" charset="0"/>
                <a:ea typeface="HY헤드라인M" pitchFamily="18" charset="-127"/>
              </a:endParaRPr>
            </a:p>
          </p:txBody>
        </p:sp>
      </p:grpSp>
      <p:sp>
        <p:nvSpPr>
          <p:cNvPr id="3" name="직사각형 2"/>
          <p:cNvSpPr/>
          <p:nvPr/>
        </p:nvSpPr>
        <p:spPr>
          <a:xfrm>
            <a:off x="4150575" y="4202186"/>
            <a:ext cx="4237849" cy="584775"/>
          </a:xfrm>
          <a:prstGeom prst="rect">
            <a:avLst/>
          </a:prstGeom>
          <a:solidFill>
            <a:srgbClr val="FFEA8F"/>
          </a:solidFill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ko-KR" altLang="en-US" dirty="0">
                <a:solidFill>
                  <a:srgbClr val="0066FF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고용유발계수</a:t>
            </a:r>
            <a:r>
              <a:rPr lang="en-US" altLang="ko-KR" sz="1400" dirty="0">
                <a:solidFill>
                  <a:srgbClr val="0066FF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(</a:t>
            </a:r>
            <a:r>
              <a:rPr lang="ko-KR" altLang="en-US" sz="1400" dirty="0">
                <a:solidFill>
                  <a:srgbClr val="0066FF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명</a:t>
            </a:r>
            <a:r>
              <a:rPr lang="en-US" altLang="ko-KR" sz="1400" dirty="0">
                <a:solidFill>
                  <a:srgbClr val="0066FF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/10</a:t>
            </a:r>
            <a:r>
              <a:rPr lang="ko-KR" altLang="en-US" sz="1400" dirty="0" err="1">
                <a:solidFill>
                  <a:srgbClr val="0066FF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억원</a:t>
            </a:r>
            <a:r>
              <a:rPr lang="en-US" altLang="ko-KR" sz="1400" dirty="0">
                <a:solidFill>
                  <a:srgbClr val="0066FF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, 2010</a:t>
            </a:r>
            <a:r>
              <a:rPr lang="ko-KR" altLang="en-US" sz="1400" dirty="0">
                <a:solidFill>
                  <a:srgbClr val="0066FF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년 기준</a:t>
            </a:r>
            <a:r>
              <a:rPr lang="en-US" altLang="ko-KR" sz="1400" dirty="0">
                <a:solidFill>
                  <a:srgbClr val="0066FF"/>
                </a:solidFill>
                <a:latin typeface="HY견고딕" panose="02030600000101010101" pitchFamily="18" charset="-127"/>
                <a:ea typeface="문체부 제목 돋음체" panose="020B0609000101010101" pitchFamily="49" charset="-127"/>
              </a:rPr>
              <a:t>)</a:t>
            </a:r>
          </a:p>
          <a:p>
            <a:pPr>
              <a:spcBef>
                <a:spcPts val="0"/>
              </a:spcBef>
            </a:pPr>
            <a:r>
              <a:rPr lang="ko-KR" altLang="en-US" dirty="0">
                <a:solidFill>
                  <a:srgbClr val="FF0000"/>
                </a:solidFill>
                <a:latin typeface="HY견명조" pitchFamily="18" charset="-127"/>
                <a:ea typeface="문체부 제목 돋음체" pitchFamily="49" charset="-127"/>
              </a:rPr>
              <a:t>건설업 </a:t>
            </a:r>
            <a:r>
              <a:rPr lang="en-US" altLang="ko-KR" dirty="0">
                <a:solidFill>
                  <a:srgbClr val="FF0000"/>
                </a:solidFill>
                <a:latin typeface="HY견명조" pitchFamily="18" charset="-127"/>
                <a:ea typeface="문체부 제목 돋음체" pitchFamily="49" charset="-127"/>
              </a:rPr>
              <a:t>12.1</a:t>
            </a:r>
            <a:r>
              <a:rPr lang="en-US" altLang="ko-KR" dirty="0">
                <a:solidFill>
                  <a:schemeClr val="tx2"/>
                </a:solidFill>
                <a:latin typeface="HY견명조" pitchFamily="18" charset="-127"/>
                <a:ea typeface="문체부 제목 돋음체" pitchFamily="49" charset="-127"/>
              </a:rPr>
              <a:t>, </a:t>
            </a:r>
            <a:r>
              <a:rPr lang="ko-KR" altLang="en-US" dirty="0">
                <a:solidFill>
                  <a:schemeClr val="tx2"/>
                </a:solidFill>
                <a:latin typeface="HY견명조" pitchFamily="18" charset="-127"/>
                <a:ea typeface="문체부 제목 돋음체" pitchFamily="49" charset="-127"/>
              </a:rPr>
              <a:t>제조업 </a:t>
            </a:r>
            <a:r>
              <a:rPr lang="en-US" altLang="ko-KR" dirty="0">
                <a:solidFill>
                  <a:schemeClr val="tx2"/>
                </a:solidFill>
                <a:latin typeface="HY견명조" pitchFamily="18" charset="-127"/>
                <a:ea typeface="문체부 제목 돋음체" pitchFamily="49" charset="-127"/>
              </a:rPr>
              <a:t>6.7, </a:t>
            </a:r>
            <a:r>
              <a:rPr lang="ko-KR" altLang="en-US" dirty="0" err="1">
                <a:solidFill>
                  <a:schemeClr val="tx2"/>
                </a:solidFill>
                <a:latin typeface="HY견명조" pitchFamily="18" charset="-127"/>
                <a:ea typeface="문체부 제목 돋음체" pitchFamily="49" charset="-127"/>
              </a:rPr>
              <a:t>전산업</a:t>
            </a:r>
            <a:r>
              <a:rPr lang="ko-KR" altLang="en-US" dirty="0">
                <a:solidFill>
                  <a:schemeClr val="tx2"/>
                </a:solidFill>
                <a:latin typeface="HY견명조" pitchFamily="18" charset="-127"/>
                <a:ea typeface="문체부 제목 돋음체" pitchFamily="49" charset="-127"/>
              </a:rPr>
              <a:t> 평균 </a:t>
            </a:r>
            <a:r>
              <a:rPr lang="en-US" altLang="ko-KR" dirty="0">
                <a:solidFill>
                  <a:schemeClr val="tx2"/>
                </a:solidFill>
                <a:latin typeface="HY견명조" pitchFamily="18" charset="-127"/>
                <a:ea typeface="문체부 제목 돋음체" pitchFamily="49" charset="-127"/>
              </a:rPr>
              <a:t>8.3</a:t>
            </a:r>
            <a:endParaRPr lang="ko-KR" altLang="en-US" dirty="0">
              <a:solidFill>
                <a:schemeClr val="tx2"/>
              </a:solidFill>
              <a:ea typeface="문체부 제목 돋음체" pitchFamily="49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554" y="4857437"/>
            <a:ext cx="4217870" cy="1307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" name="Freeform 16"/>
          <p:cNvSpPr>
            <a:spLocks/>
          </p:cNvSpPr>
          <p:nvPr/>
        </p:nvSpPr>
        <p:spPr bwMode="auto">
          <a:xfrm>
            <a:off x="2830594" y="3964507"/>
            <a:ext cx="1184398" cy="1020929"/>
          </a:xfrm>
          <a:custGeom>
            <a:avLst/>
            <a:gdLst>
              <a:gd name="T0" fmla="*/ 6 w 1038"/>
              <a:gd name="T1" fmla="*/ 81 h 1032"/>
              <a:gd name="T2" fmla="*/ 217 w 1038"/>
              <a:gd name="T3" fmla="*/ 293 h 1032"/>
              <a:gd name="T4" fmla="*/ 510 w 1038"/>
              <a:gd name="T5" fmla="*/ 0 h 1032"/>
              <a:gd name="T6" fmla="*/ 1037 w 1038"/>
              <a:gd name="T7" fmla="*/ 527 h 1032"/>
              <a:gd name="T8" fmla="*/ 744 w 1038"/>
              <a:gd name="T9" fmla="*/ 818 h 1032"/>
              <a:gd name="T10" fmla="*/ 955 w 1038"/>
              <a:gd name="T11" fmla="*/ 1031 h 1032"/>
              <a:gd name="T12" fmla="*/ 0 w 1038"/>
              <a:gd name="T13" fmla="*/ 1028 h 1032"/>
              <a:gd name="T14" fmla="*/ 6 w 1038"/>
              <a:gd name="T15" fmla="*/ 81 h 1032"/>
              <a:gd name="T16" fmla="*/ 6 w 1038"/>
              <a:gd name="T17" fmla="*/ 81 h 103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038"/>
              <a:gd name="T28" fmla="*/ 0 h 1032"/>
              <a:gd name="T29" fmla="*/ 1038 w 1038"/>
              <a:gd name="T30" fmla="*/ 1032 h 103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038" h="1032">
                <a:moveTo>
                  <a:pt x="6" y="81"/>
                </a:moveTo>
                <a:lnTo>
                  <a:pt x="217" y="293"/>
                </a:lnTo>
                <a:lnTo>
                  <a:pt x="510" y="0"/>
                </a:lnTo>
                <a:lnTo>
                  <a:pt x="1037" y="527"/>
                </a:lnTo>
                <a:lnTo>
                  <a:pt x="744" y="818"/>
                </a:lnTo>
                <a:lnTo>
                  <a:pt x="955" y="1031"/>
                </a:lnTo>
                <a:lnTo>
                  <a:pt x="0" y="1028"/>
                </a:lnTo>
                <a:lnTo>
                  <a:pt x="6" y="81"/>
                </a:lnTo>
              </a:path>
            </a:pathLst>
          </a:custGeom>
          <a:gradFill rotWithShape="0">
            <a:gsLst>
              <a:gs pos="0">
                <a:srgbClr val="E000E0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5" name="Freeform 22"/>
          <p:cNvSpPr>
            <a:spLocks/>
          </p:cNvSpPr>
          <p:nvPr/>
        </p:nvSpPr>
        <p:spPr bwMode="auto">
          <a:xfrm>
            <a:off x="4052379" y="2821759"/>
            <a:ext cx="1183257" cy="1020929"/>
          </a:xfrm>
          <a:custGeom>
            <a:avLst/>
            <a:gdLst>
              <a:gd name="T0" fmla="*/ 1031 w 1037"/>
              <a:gd name="T1" fmla="*/ 949 h 1032"/>
              <a:gd name="T2" fmla="*/ 820 w 1037"/>
              <a:gd name="T3" fmla="*/ 737 h 1032"/>
              <a:gd name="T4" fmla="*/ 526 w 1037"/>
              <a:gd name="T5" fmla="*/ 1031 h 1032"/>
              <a:gd name="T6" fmla="*/ 0 w 1037"/>
              <a:gd name="T7" fmla="*/ 504 h 1032"/>
              <a:gd name="T8" fmla="*/ 293 w 1037"/>
              <a:gd name="T9" fmla="*/ 213 h 1032"/>
              <a:gd name="T10" fmla="*/ 83 w 1037"/>
              <a:gd name="T11" fmla="*/ 0 h 1032"/>
              <a:gd name="T12" fmla="*/ 1036 w 1037"/>
              <a:gd name="T13" fmla="*/ 4 h 1032"/>
              <a:gd name="T14" fmla="*/ 1031 w 1037"/>
              <a:gd name="T15" fmla="*/ 949 h 1032"/>
              <a:gd name="T16" fmla="*/ 1031 w 1037"/>
              <a:gd name="T17" fmla="*/ 949 h 103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037"/>
              <a:gd name="T28" fmla="*/ 0 h 1032"/>
              <a:gd name="T29" fmla="*/ 1037 w 1037"/>
              <a:gd name="T30" fmla="*/ 1032 h 103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037" h="1032">
                <a:moveTo>
                  <a:pt x="1031" y="949"/>
                </a:moveTo>
                <a:lnTo>
                  <a:pt x="820" y="737"/>
                </a:lnTo>
                <a:lnTo>
                  <a:pt x="526" y="1031"/>
                </a:lnTo>
                <a:lnTo>
                  <a:pt x="0" y="504"/>
                </a:lnTo>
                <a:lnTo>
                  <a:pt x="293" y="213"/>
                </a:lnTo>
                <a:lnTo>
                  <a:pt x="83" y="0"/>
                </a:lnTo>
                <a:lnTo>
                  <a:pt x="1036" y="4"/>
                </a:lnTo>
                <a:lnTo>
                  <a:pt x="1031" y="949"/>
                </a:lnTo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FFBF18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3" name="Freeform 25"/>
          <p:cNvSpPr>
            <a:spLocks/>
          </p:cNvSpPr>
          <p:nvPr/>
        </p:nvSpPr>
        <p:spPr bwMode="auto">
          <a:xfrm>
            <a:off x="2783925" y="2821760"/>
            <a:ext cx="1184398" cy="1020929"/>
          </a:xfrm>
          <a:custGeom>
            <a:avLst/>
            <a:gdLst>
              <a:gd name="T0" fmla="*/ 6 w 1038"/>
              <a:gd name="T1" fmla="*/ 949 h 1032"/>
              <a:gd name="T2" fmla="*/ 217 w 1038"/>
              <a:gd name="T3" fmla="*/ 737 h 1032"/>
              <a:gd name="T4" fmla="*/ 510 w 1038"/>
              <a:gd name="T5" fmla="*/ 1031 h 1032"/>
              <a:gd name="T6" fmla="*/ 1037 w 1038"/>
              <a:gd name="T7" fmla="*/ 504 h 1032"/>
              <a:gd name="T8" fmla="*/ 744 w 1038"/>
              <a:gd name="T9" fmla="*/ 213 h 1032"/>
              <a:gd name="T10" fmla="*/ 955 w 1038"/>
              <a:gd name="T11" fmla="*/ 0 h 1032"/>
              <a:gd name="T12" fmla="*/ 0 w 1038"/>
              <a:gd name="T13" fmla="*/ 4 h 1032"/>
              <a:gd name="T14" fmla="*/ 6 w 1038"/>
              <a:gd name="T15" fmla="*/ 949 h 1032"/>
              <a:gd name="T16" fmla="*/ 6 w 1038"/>
              <a:gd name="T17" fmla="*/ 949 h 103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038"/>
              <a:gd name="T28" fmla="*/ 0 h 1032"/>
              <a:gd name="T29" fmla="*/ 1038 w 1038"/>
              <a:gd name="T30" fmla="*/ 1032 h 103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038" h="1032">
                <a:moveTo>
                  <a:pt x="6" y="949"/>
                </a:moveTo>
                <a:lnTo>
                  <a:pt x="217" y="737"/>
                </a:lnTo>
                <a:lnTo>
                  <a:pt x="510" y="1031"/>
                </a:lnTo>
                <a:lnTo>
                  <a:pt x="1037" y="504"/>
                </a:lnTo>
                <a:lnTo>
                  <a:pt x="744" y="213"/>
                </a:lnTo>
                <a:lnTo>
                  <a:pt x="955" y="0"/>
                </a:lnTo>
                <a:lnTo>
                  <a:pt x="0" y="4"/>
                </a:lnTo>
                <a:lnTo>
                  <a:pt x="6" y="949"/>
                </a:lnTo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00C2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1" name="Rectangle 10"/>
          <p:cNvSpPr>
            <a:spLocks noChangeArrowheads="1"/>
          </p:cNvSpPr>
          <p:nvPr/>
        </p:nvSpPr>
        <p:spPr bwMode="auto">
          <a:xfrm>
            <a:off x="3103567" y="3673412"/>
            <a:ext cx="191278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ko-KR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SOC </a:t>
            </a:r>
            <a:r>
              <a:rPr lang="ko-KR" altLang="en-US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투자</a:t>
            </a:r>
            <a:endParaRPr lang="ko-KR" altLang="en-US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395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2"/>
  <p:tag name="MMCOA_FONTSIZE_M" val="12"/>
  <p:tag name="MMCOA_FONTSIZE_S" val="12"/>
  <p:tag name="MMCOA_POSITION_L" val="0;506.5;33.5;756"/>
  <p:tag name="MMCOA_POSITION_M" val="0;506.5;33.5;756"/>
  <p:tag name="MMCOA_POSITION_S" val="0;506.5;33.5;756"/>
  <p:tag name="MMCOA_HIDEONCOLOUR" val="N"/>
  <p:tag name="MMCOA_HIDEONWHITE" val="Y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POSITION_L" val="66.875;27.375;61.25;618.875"/>
  <p:tag name="MMCOA_POSITION_M" val="47.875;29.375;47.875;645"/>
  <p:tag name="MMCOA_POSITION_S" val="47.875;35.625;47.875;645"/>
  <p:tag name="MMCOA_HIDEONCOLOUR" val="N"/>
  <p:tag name="MMCOA_HIDEONWHITE" val="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POSITION_L" val="66.875;107.875;328.75;618.875"/>
  <p:tag name="MMCOA_POSITION_M" val="47.875;89.125;394.875;644.875"/>
  <p:tag name="MMCOA_POSITION_S" val="47.875;89.125;394.875;644.875"/>
  <p:tag name="MMCOA_HIDEONCOLOUR" val="N"/>
  <p:tag name="MMCOA_HIDEONWHITE" val="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2"/>
  <p:tag name="MMCOA_FONTSIZE_M" val="12"/>
  <p:tag name="MMCOA_FONTSIZE_S" val="12"/>
  <p:tag name="MMCOA_POSITION_L" val="0;31.625;49.875;49.875"/>
  <p:tag name="MMCOA_POSITION_M" val="0;32.375;36;36"/>
  <p:tag name="MMCOA_POSITION_S" val="0;32.375;36;36"/>
  <p:tag name="MMCOA_HIDEONCOLOUR" val="N"/>
  <p:tag name="MMCOA_HIDEONWHITE" val="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0"/>
  <p:tag name="MMCOA_FONTSIZE_M" val="10"/>
  <p:tag name="MMCOA_FONTSIZE_S" val="10"/>
  <p:tag name="MMCOA_POSITION_L" val=";;;"/>
  <p:tag name="MMCOA_POSITION_M" val=";;;"/>
  <p:tag name="MMCOA_POSITION_S" val=";;;"/>
  <p:tag name="MMCOA_HIDEONCOLOUR" val="N"/>
  <p:tag name="MMCOA_HIDEONWHITE" val="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2"/>
  <p:tag name="MMCOA_FONTSIZE_M" val="12"/>
  <p:tag name="MMCOA_FONTSIZE_S" val="12"/>
  <p:tag name="MMCOA_POSITION_L" val="0;158.625;222.75;756"/>
  <p:tag name="MMCOA_POSITION_M" val="0;158.625;222.75;756"/>
  <p:tag name="MMCOA_POSITION_S" val="0;158.625;222.75;756"/>
  <p:tag name="MMCOA_HIDEONCOLOUR" val="N"/>
  <p:tag name="MMCOA_HIDEONWHITE" val="Y"/>
</p:tagLst>
</file>

<file path=ppt/theme/theme1.xml><?xml version="1.0" encoding="utf-8"?>
<a:theme xmlns:a="http://schemas.openxmlformats.org/drawingml/2006/main" name="3_기본 디자인">
  <a:themeElements>
    <a:clrScheme name="1_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기본 디자인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pattFill prst="dkUpDiag">
          <a:fgClr>
            <a:srgbClr val="FFCC00"/>
          </a:fgClr>
          <a:bgClr>
            <a:srgbClr val="FFFF99"/>
          </a:bgClr>
        </a:pattFill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0000" tIns="46800" rIns="90000" bIns="46800" numCol="1" anchor="ctr" anchorCtr="0" compatLnSpc="1">
        <a:prstTxWarp prst="textNoShape">
          <a:avLst/>
        </a:prstTxWarp>
      </a:bodyPr>
      <a:lstStyle>
        <a:defPPr marL="185738" marR="0" indent="-185738" algn="l" defTabSz="914400" rtl="0" eaLnBrk="1" fontAlgn="base" latinLnBrk="1" hangingPunct="1">
          <a:lnSpc>
            <a:spcPct val="12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1" lang="ko-KR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울릉도M" pitchFamily="18" charset="-127"/>
            <a:ea typeface="HY울릉도M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pattFill prst="dkUpDiag">
          <a:fgClr>
            <a:srgbClr val="FFCC00"/>
          </a:fgClr>
          <a:bgClr>
            <a:srgbClr val="FFFF99"/>
          </a:bgClr>
        </a:pattFill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0000" tIns="46800" rIns="90000" bIns="46800" numCol="1" anchor="ctr" anchorCtr="0" compatLnSpc="1">
        <a:prstTxWarp prst="textNoShape">
          <a:avLst/>
        </a:prstTxWarp>
      </a:bodyPr>
      <a:lstStyle>
        <a:defPPr marL="185738" marR="0" indent="-185738" algn="l" defTabSz="914400" rtl="0" eaLnBrk="1" fontAlgn="base" latinLnBrk="1" hangingPunct="1">
          <a:lnSpc>
            <a:spcPct val="12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1" lang="ko-KR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울릉도M" pitchFamily="18" charset="-127"/>
            <a:ea typeface="HY울릉도M" pitchFamily="18" charset="-127"/>
          </a:defRPr>
        </a:defPPr>
      </a:lstStyle>
    </a:lnDef>
  </a:objectDefaults>
  <a:extraClrSchemeLst>
    <a:extraClrScheme>
      <a:clrScheme name="1_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MC Standard">
  <a:themeElements>
    <a:clrScheme name="MMC Standard 13">
      <a:dk1>
        <a:srgbClr val="000000"/>
      </a:dk1>
      <a:lt1>
        <a:srgbClr val="FFFFFF"/>
      </a:lt1>
      <a:dk2>
        <a:srgbClr val="00A2DF"/>
      </a:dk2>
      <a:lt2>
        <a:srgbClr val="0057A6"/>
      </a:lt2>
      <a:accent1>
        <a:srgbClr val="00A2DF"/>
      </a:accent1>
      <a:accent2>
        <a:srgbClr val="FF6400"/>
      </a:accent2>
      <a:accent3>
        <a:srgbClr val="FFFFFF"/>
      </a:accent3>
      <a:accent4>
        <a:srgbClr val="000000"/>
      </a:accent4>
      <a:accent5>
        <a:srgbClr val="AACEEC"/>
      </a:accent5>
      <a:accent6>
        <a:srgbClr val="E75A00"/>
      </a:accent6>
      <a:hlink>
        <a:srgbClr val="FCC917"/>
      </a:hlink>
      <a:folHlink>
        <a:srgbClr val="86C100"/>
      </a:folHlink>
    </a:clrScheme>
    <a:fontScheme name="MMC Standard">
      <a:majorFont>
        <a:latin typeface="Arial"/>
        <a:ea typeface="-윤고딕140"/>
        <a:cs typeface=""/>
      </a:majorFont>
      <a:minorFont>
        <a:latin typeface="윤고딕130"/>
        <a:ea typeface="윤고딕130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398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윤고딕130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398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윤고딕130" pitchFamily="18" charset="-127"/>
          </a:defRPr>
        </a:defPPr>
      </a:lstStyle>
    </a:lnDef>
  </a:objectDefaults>
  <a:extraClrSchemeLst>
    <a:extraClrScheme>
      <a:clrScheme name="MMC Standard 1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00A2DF"/>
        </a:accent1>
        <a:accent2>
          <a:srgbClr val="FF6400"/>
        </a:accent2>
        <a:accent3>
          <a:srgbClr val="FFFFFF"/>
        </a:accent3>
        <a:accent4>
          <a:srgbClr val="343434"/>
        </a:accent4>
        <a:accent5>
          <a:srgbClr val="AACEEC"/>
        </a:accent5>
        <a:accent6>
          <a:srgbClr val="E75A00"/>
        </a:accent6>
        <a:hlink>
          <a:srgbClr val="FCC917"/>
        </a:hlink>
        <a:folHlink>
          <a:srgbClr val="86C1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2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FF6400"/>
        </a:accent1>
        <a:accent2>
          <a:srgbClr val="FCC917"/>
        </a:accent2>
        <a:accent3>
          <a:srgbClr val="FFFFFF"/>
        </a:accent3>
        <a:accent4>
          <a:srgbClr val="343434"/>
        </a:accent4>
        <a:accent5>
          <a:srgbClr val="FFB8AA"/>
        </a:accent5>
        <a:accent6>
          <a:srgbClr val="E4B614"/>
        </a:accent6>
        <a:hlink>
          <a:srgbClr val="86C100"/>
        </a:hlink>
        <a:folHlink>
          <a:srgbClr val="E238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3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FCC917"/>
        </a:accent1>
        <a:accent2>
          <a:srgbClr val="FF6400"/>
        </a:accent2>
        <a:accent3>
          <a:srgbClr val="FFFFFF"/>
        </a:accent3>
        <a:accent4>
          <a:srgbClr val="343434"/>
        </a:accent4>
        <a:accent5>
          <a:srgbClr val="FDE1AB"/>
        </a:accent5>
        <a:accent6>
          <a:srgbClr val="E75A00"/>
        </a:accent6>
        <a:hlink>
          <a:srgbClr val="86C100"/>
        </a:hlink>
        <a:folHlink>
          <a:srgbClr val="E238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4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86C100"/>
        </a:accent1>
        <a:accent2>
          <a:srgbClr val="E23828"/>
        </a:accent2>
        <a:accent3>
          <a:srgbClr val="FFFFFF"/>
        </a:accent3>
        <a:accent4>
          <a:srgbClr val="343434"/>
        </a:accent4>
        <a:accent5>
          <a:srgbClr val="C3DDAA"/>
        </a:accent5>
        <a:accent6>
          <a:srgbClr val="CD3223"/>
        </a:accent6>
        <a:hlink>
          <a:srgbClr val="FCC917"/>
        </a:hlink>
        <a:folHlink>
          <a:srgbClr val="FF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5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E23828"/>
        </a:accent1>
        <a:accent2>
          <a:srgbClr val="86C100"/>
        </a:accent2>
        <a:accent3>
          <a:srgbClr val="FFFFFF"/>
        </a:accent3>
        <a:accent4>
          <a:srgbClr val="343434"/>
        </a:accent4>
        <a:accent5>
          <a:srgbClr val="EEAEAC"/>
        </a:accent5>
        <a:accent6>
          <a:srgbClr val="79AF00"/>
        </a:accent6>
        <a:hlink>
          <a:srgbClr val="FCC917"/>
        </a:hlink>
        <a:folHlink>
          <a:srgbClr val="FF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6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70512C"/>
        </a:accent1>
        <a:accent2>
          <a:srgbClr val="86C100"/>
        </a:accent2>
        <a:accent3>
          <a:srgbClr val="FFFFFF"/>
        </a:accent3>
        <a:accent4>
          <a:srgbClr val="343434"/>
        </a:accent4>
        <a:accent5>
          <a:srgbClr val="BBB3AC"/>
        </a:accent5>
        <a:accent6>
          <a:srgbClr val="79AF00"/>
        </a:accent6>
        <a:hlink>
          <a:srgbClr val="FCC917"/>
        </a:hlink>
        <a:folHlink>
          <a:srgbClr val="FF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7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00A2DF"/>
        </a:accent1>
        <a:accent2>
          <a:srgbClr val="FF6400"/>
        </a:accent2>
        <a:accent3>
          <a:srgbClr val="AFAFAF"/>
        </a:accent3>
        <a:accent4>
          <a:srgbClr val="DADADA"/>
        </a:accent4>
        <a:accent5>
          <a:srgbClr val="AACEEC"/>
        </a:accent5>
        <a:accent6>
          <a:srgbClr val="E75A00"/>
        </a:accent6>
        <a:hlink>
          <a:srgbClr val="FCC917"/>
        </a:hlink>
        <a:folHlink>
          <a:srgbClr val="86C1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8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FF6400"/>
        </a:accent1>
        <a:accent2>
          <a:srgbClr val="FCC917"/>
        </a:accent2>
        <a:accent3>
          <a:srgbClr val="AFAFAF"/>
        </a:accent3>
        <a:accent4>
          <a:srgbClr val="DADADA"/>
        </a:accent4>
        <a:accent5>
          <a:srgbClr val="FFB8AA"/>
        </a:accent5>
        <a:accent6>
          <a:srgbClr val="E4B614"/>
        </a:accent6>
        <a:hlink>
          <a:srgbClr val="86C100"/>
        </a:hlink>
        <a:folHlink>
          <a:srgbClr val="E2382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9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FCC917"/>
        </a:accent1>
        <a:accent2>
          <a:srgbClr val="FF6400"/>
        </a:accent2>
        <a:accent3>
          <a:srgbClr val="AFAFAF"/>
        </a:accent3>
        <a:accent4>
          <a:srgbClr val="DADADA"/>
        </a:accent4>
        <a:accent5>
          <a:srgbClr val="FDE1AB"/>
        </a:accent5>
        <a:accent6>
          <a:srgbClr val="E75A00"/>
        </a:accent6>
        <a:hlink>
          <a:srgbClr val="86C100"/>
        </a:hlink>
        <a:folHlink>
          <a:srgbClr val="E2382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10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86C100"/>
        </a:accent1>
        <a:accent2>
          <a:srgbClr val="E23828"/>
        </a:accent2>
        <a:accent3>
          <a:srgbClr val="AFAFAF"/>
        </a:accent3>
        <a:accent4>
          <a:srgbClr val="DADADA"/>
        </a:accent4>
        <a:accent5>
          <a:srgbClr val="C3DDAA"/>
        </a:accent5>
        <a:accent6>
          <a:srgbClr val="CD3223"/>
        </a:accent6>
        <a:hlink>
          <a:srgbClr val="FCC917"/>
        </a:hlink>
        <a:folHlink>
          <a:srgbClr val="FF6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11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E23828"/>
        </a:accent1>
        <a:accent2>
          <a:srgbClr val="86C100"/>
        </a:accent2>
        <a:accent3>
          <a:srgbClr val="AFAFAF"/>
        </a:accent3>
        <a:accent4>
          <a:srgbClr val="DADADA"/>
        </a:accent4>
        <a:accent5>
          <a:srgbClr val="EEAEAC"/>
        </a:accent5>
        <a:accent6>
          <a:srgbClr val="79AF00"/>
        </a:accent6>
        <a:hlink>
          <a:srgbClr val="FCC917"/>
        </a:hlink>
        <a:folHlink>
          <a:srgbClr val="FF6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12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70512C"/>
        </a:accent1>
        <a:accent2>
          <a:srgbClr val="86C100"/>
        </a:accent2>
        <a:accent3>
          <a:srgbClr val="AFAFAF"/>
        </a:accent3>
        <a:accent4>
          <a:srgbClr val="DADADA"/>
        </a:accent4>
        <a:accent5>
          <a:srgbClr val="BBB3AC"/>
        </a:accent5>
        <a:accent6>
          <a:srgbClr val="79AF00"/>
        </a:accent6>
        <a:hlink>
          <a:srgbClr val="FCC917"/>
        </a:hlink>
        <a:folHlink>
          <a:srgbClr val="FF6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13">
        <a:dk1>
          <a:srgbClr val="000000"/>
        </a:dk1>
        <a:lt1>
          <a:srgbClr val="FFFFFF"/>
        </a:lt1>
        <a:dk2>
          <a:srgbClr val="00A2DF"/>
        </a:dk2>
        <a:lt2>
          <a:srgbClr val="0057A6"/>
        </a:lt2>
        <a:accent1>
          <a:srgbClr val="00A2DF"/>
        </a:accent1>
        <a:accent2>
          <a:srgbClr val="FF6400"/>
        </a:accent2>
        <a:accent3>
          <a:srgbClr val="FFFFFF"/>
        </a:accent3>
        <a:accent4>
          <a:srgbClr val="000000"/>
        </a:accent4>
        <a:accent5>
          <a:srgbClr val="AACEEC"/>
        </a:accent5>
        <a:accent6>
          <a:srgbClr val="E75A00"/>
        </a:accent6>
        <a:hlink>
          <a:srgbClr val="FCC917"/>
        </a:hlink>
        <a:folHlink>
          <a:srgbClr val="86C1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14819</TotalTime>
  <Words>2059</Words>
  <Application>Microsoft Office PowerPoint</Application>
  <PresentationFormat>화면 슬라이드 쇼(4:3)</PresentationFormat>
  <Paragraphs>349</Paragraphs>
  <Slides>29</Slides>
  <Notes>11</Notes>
  <HiddenSlides>0</HiddenSlides>
  <MMClips>0</MMClips>
  <ScaleCrop>false</ScaleCrop>
  <HeadingPairs>
    <vt:vector size="6" baseType="variant">
      <vt:variant>
        <vt:lpstr>테마</vt:lpstr>
      </vt:variant>
      <vt:variant>
        <vt:i4>2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2" baseType="lpstr">
      <vt:lpstr>3_기본 디자인</vt:lpstr>
      <vt:lpstr>MMC Standard</vt:lpstr>
      <vt:lpstr>Clip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cerik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usercer3</dc:creator>
  <cp:lastModifiedBy>user</cp:lastModifiedBy>
  <cp:revision>883</cp:revision>
  <cp:lastPrinted>2013-10-10T09:56:21Z</cp:lastPrinted>
  <dcterms:created xsi:type="dcterms:W3CDTF">2009-10-07T07:47:46Z</dcterms:created>
  <dcterms:modified xsi:type="dcterms:W3CDTF">2013-10-10T09:59:48Z</dcterms:modified>
</cp:coreProperties>
</file>