
<file path=[Content_Types].xml><?xml version="1.0" encoding="utf-8"?>
<Types xmlns="http://schemas.openxmlformats.org/package/2006/content-types">
  <Default Extension="png" ContentType="image/png"/>
  <Default Extension="tmp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8"/>
  </p:notesMasterIdLst>
  <p:handoutMasterIdLst>
    <p:handoutMasterId r:id="rId49"/>
  </p:handoutMasterIdLst>
  <p:sldIdLst>
    <p:sldId id="404" r:id="rId2"/>
    <p:sldId id="637" r:id="rId3"/>
    <p:sldId id="553" r:id="rId4"/>
    <p:sldId id="514" r:id="rId5"/>
    <p:sldId id="513" r:id="rId6"/>
    <p:sldId id="554" r:id="rId7"/>
    <p:sldId id="527" r:id="rId8"/>
    <p:sldId id="555" r:id="rId9"/>
    <p:sldId id="620" r:id="rId10"/>
    <p:sldId id="556" r:id="rId11"/>
    <p:sldId id="621" r:id="rId12"/>
    <p:sldId id="622" r:id="rId13"/>
    <p:sldId id="595" r:id="rId14"/>
    <p:sldId id="557" r:id="rId15"/>
    <p:sldId id="559" r:id="rId16"/>
    <p:sldId id="564" r:id="rId17"/>
    <p:sldId id="565" r:id="rId18"/>
    <p:sldId id="566" r:id="rId19"/>
    <p:sldId id="568" r:id="rId20"/>
    <p:sldId id="560" r:id="rId21"/>
    <p:sldId id="562" r:id="rId22"/>
    <p:sldId id="561" r:id="rId23"/>
    <p:sldId id="632" r:id="rId24"/>
    <p:sldId id="551" r:id="rId25"/>
    <p:sldId id="569" r:id="rId26"/>
    <p:sldId id="571" r:id="rId27"/>
    <p:sldId id="552" r:id="rId28"/>
    <p:sldId id="623" r:id="rId29"/>
    <p:sldId id="624" r:id="rId30"/>
    <p:sldId id="626" r:id="rId31"/>
    <p:sldId id="625" r:id="rId32"/>
    <p:sldId id="627" r:id="rId33"/>
    <p:sldId id="628" r:id="rId34"/>
    <p:sldId id="629" r:id="rId35"/>
    <p:sldId id="630" r:id="rId36"/>
    <p:sldId id="631" r:id="rId37"/>
    <p:sldId id="596" r:id="rId38"/>
    <p:sldId id="597" r:id="rId39"/>
    <p:sldId id="581" r:id="rId40"/>
    <p:sldId id="523" r:id="rId41"/>
    <p:sldId id="524" r:id="rId42"/>
    <p:sldId id="633" r:id="rId43"/>
    <p:sldId id="634" r:id="rId44"/>
    <p:sldId id="635" r:id="rId45"/>
    <p:sldId id="479" r:id="rId46"/>
    <p:sldId id="480" r:id="rId47"/>
  </p:sldIdLst>
  <p:sldSz cx="9906000" cy="6858000" type="A4"/>
  <p:notesSz cx="6797675" cy="9928225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  <p15:guide id="3" pos="222" userDrawn="1">
          <p15:clr>
            <a:srgbClr val="A4A3A4"/>
          </p15:clr>
        </p15:guide>
        <p15:guide id="6" orient="horz" pos="3904" userDrawn="1">
          <p15:clr>
            <a:srgbClr val="A4A3A4"/>
          </p15:clr>
        </p15:guide>
        <p15:guide id="9" pos="59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DD"/>
    <a:srgbClr val="005C4C"/>
    <a:srgbClr val="D4552E"/>
    <a:srgbClr val="ECE4DC"/>
    <a:srgbClr val="FF6600"/>
    <a:srgbClr val="013668"/>
    <a:srgbClr val="014C91"/>
    <a:srgbClr val="5C8EAA"/>
    <a:srgbClr val="574A49"/>
    <a:srgbClr val="0256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65" autoAdjust="0"/>
    <p:restoredTop sz="95388" autoAdjust="0"/>
  </p:normalViewPr>
  <p:slideViewPr>
    <p:cSldViewPr snapToGrid="0">
      <p:cViewPr varScale="1">
        <p:scale>
          <a:sx n="115" d="100"/>
          <a:sy n="115" d="100"/>
        </p:scale>
        <p:origin x="2010" y="96"/>
      </p:cViewPr>
      <p:guideLst>
        <p:guide orient="horz" pos="2160"/>
        <p:guide pos="3120"/>
        <p:guide pos="222"/>
        <p:guide orient="horz" pos="3904"/>
        <p:guide pos="59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330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407D814-CD0C-4A6C-8CFC-CCA3D7D75C49}" type="datetimeFigureOut">
              <a:rPr lang="ko-KR" altLang="en-US"/>
              <a:pPr>
                <a:defRPr/>
              </a:pPr>
              <a:t>2022-01-17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524D20-4A4B-4004-A93A-6A7CB0BE3E0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579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8FFCAA4-0AE9-4E6D-89D2-ACA491CFBFF0}" type="datetimeFigureOut">
              <a:rPr lang="ko-KR" altLang="en-US"/>
              <a:pPr>
                <a:defRPr/>
              </a:pPr>
              <a:t>2022-01-17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10012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41B6213-B4B5-44AF-A0C6-60E957E162D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8498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565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556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408205-09FE-4E3E-9E8B-D9DFE4FF6155}" type="slidenum">
              <a:rPr lang="ko-K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ko-K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138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76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9763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55675AD-1EF3-4472-98CF-AC457FE5EA25}" type="slidenum">
              <a:rPr lang="ko-KR" altLang="en-US" smtClean="0"/>
              <a:pPr/>
              <a:t>16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900587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968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9968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851633D-C2C6-4E3D-B67D-BCA701918123}" type="slidenum">
              <a:rPr lang="ko-KR" altLang="en-US" smtClean="0"/>
              <a:pPr/>
              <a:t>17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9878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377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시행령에 위임된 내용은</a:t>
            </a:r>
            <a:r>
              <a:rPr lang="en-US" altLang="ko-KR" smtClean="0"/>
              <a:t>,</a:t>
            </a:r>
          </a:p>
          <a:p>
            <a:endParaRPr lang="en-US" altLang="ko-KR" smtClean="0"/>
          </a:p>
          <a:p>
            <a:r>
              <a:rPr lang="ko-KR" altLang="en-US" smtClean="0"/>
              <a:t>직업성 질병의 범위</a:t>
            </a:r>
            <a:r>
              <a:rPr lang="en-US" altLang="ko-KR" smtClean="0"/>
              <a:t>, </a:t>
            </a:r>
            <a:r>
              <a:rPr lang="ko-KR" altLang="en-US" smtClean="0"/>
              <a:t>안전보건 확보의무의 내용 중 안전보건관리체계의 구축 및 그 이행에 관한 조치의 내용</a:t>
            </a:r>
            <a:r>
              <a:rPr lang="en-US" altLang="ko-KR" smtClean="0"/>
              <a:t>, </a:t>
            </a:r>
            <a:r>
              <a:rPr lang="ko-KR" altLang="en-US" smtClean="0"/>
              <a:t>그리고 안전보건 관계 법령에 따른 의무이행에 필요한 관리상의 조치의 내용입니다</a:t>
            </a:r>
            <a:r>
              <a:rPr lang="en-US" altLang="ko-KR" smtClean="0"/>
              <a:t>. </a:t>
            </a:r>
            <a:r>
              <a:rPr lang="ko-KR" altLang="en-US" smtClean="0"/>
              <a:t>법 제</a:t>
            </a:r>
            <a:r>
              <a:rPr lang="en-US" altLang="ko-KR" smtClean="0"/>
              <a:t>4</a:t>
            </a:r>
            <a:r>
              <a:rPr lang="ko-KR" altLang="en-US" smtClean="0"/>
              <a:t>조 제</a:t>
            </a:r>
            <a:r>
              <a:rPr lang="en-US" altLang="ko-KR" smtClean="0"/>
              <a:t>2</a:t>
            </a:r>
            <a:r>
              <a:rPr lang="ko-KR" altLang="en-US" smtClean="0"/>
              <a:t>호 재발방지 대책의 수립 및 그 이행에 관한 조치</a:t>
            </a:r>
            <a:r>
              <a:rPr lang="en-US" altLang="ko-KR" smtClean="0"/>
              <a:t>, </a:t>
            </a:r>
            <a:r>
              <a:rPr lang="ko-KR" altLang="en-US" smtClean="0"/>
              <a:t>제</a:t>
            </a:r>
            <a:r>
              <a:rPr lang="en-US" altLang="ko-KR" smtClean="0"/>
              <a:t>3</a:t>
            </a:r>
            <a:r>
              <a:rPr lang="ko-KR" altLang="en-US" smtClean="0"/>
              <a:t>호 개선</a:t>
            </a:r>
            <a:r>
              <a:rPr lang="en-US" altLang="ko-KR" smtClean="0"/>
              <a:t>, </a:t>
            </a:r>
            <a:r>
              <a:rPr lang="ko-KR" altLang="en-US" smtClean="0"/>
              <a:t>시정명령의 사항의 이행에 관한 조치는 그 시행령 위임 대상이 아니었습니다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그 외에 안전보건교육과 불이행 시 과태료</a:t>
            </a:r>
            <a:r>
              <a:rPr lang="en-US" altLang="ko-KR" smtClean="0"/>
              <a:t>, </a:t>
            </a:r>
            <a:r>
              <a:rPr lang="ko-KR" altLang="en-US" smtClean="0"/>
              <a:t>중대재해 발생 사업장에 대한 공표 방법이 시행령에 위임되었습니다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시행령은 이에 한정된 내용을 규정하고 있습니다</a:t>
            </a:r>
            <a:r>
              <a:rPr lang="en-US" altLang="ko-KR" smtClean="0"/>
              <a:t>. </a:t>
            </a:r>
            <a:endParaRPr lang="ko-KR" altLang="en-US" smtClean="0"/>
          </a:p>
        </p:txBody>
      </p:sp>
      <p:sp>
        <p:nvSpPr>
          <p:cNvPr id="20378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67CBB6E-A217-4854-981A-5171E4A7D353}" type="slidenum">
              <a:rPr lang="ko-KR" altLang="en-US" smtClean="0"/>
              <a:pPr/>
              <a:t>18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4161940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78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시행령의 전반적인 내용을 살펴보면</a:t>
            </a:r>
            <a:r>
              <a:rPr lang="en-US" altLang="ko-KR" smtClean="0"/>
              <a:t>,</a:t>
            </a:r>
          </a:p>
          <a:p>
            <a:endParaRPr lang="en-US" altLang="ko-KR" smtClean="0"/>
          </a:p>
          <a:p>
            <a:r>
              <a:rPr lang="ko-KR" altLang="en-US" smtClean="0"/>
              <a:t>중대재해처벌법이 정하는 안전보건 확보의무는 산안법 등이 요구하는 구체적인 안전보건 조치의무와는 다른 층위의 새로운 의무임을 명확히 선언하고 있다고 보입니다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즉</a:t>
            </a:r>
            <a:r>
              <a:rPr lang="en-US" altLang="ko-KR" smtClean="0"/>
              <a:t>, </a:t>
            </a:r>
            <a:r>
              <a:rPr lang="ko-KR" altLang="en-US" smtClean="0"/>
              <a:t>경영책임자등의 의무가 </a:t>
            </a:r>
            <a:r>
              <a:rPr lang="en-US" altLang="ko-KR" smtClean="0"/>
              <a:t>‘</a:t>
            </a:r>
            <a:r>
              <a:rPr lang="ko-KR" altLang="en-US" smtClean="0"/>
              <a:t>안전보건관계 법령의 준수 의무</a:t>
            </a:r>
            <a:r>
              <a:rPr lang="en-US" altLang="ko-KR" smtClean="0"/>
              <a:t>‘ </a:t>
            </a:r>
            <a:r>
              <a:rPr lang="ko-KR" altLang="en-US" smtClean="0"/>
              <a:t>형태가 아니라</a:t>
            </a:r>
            <a:r>
              <a:rPr lang="en-US" altLang="ko-KR" smtClean="0"/>
              <a:t>, </a:t>
            </a:r>
            <a:r>
              <a:rPr lang="ko-KR" altLang="en-US" smtClean="0"/>
              <a:t>인력과 조직 편성</a:t>
            </a:r>
            <a:r>
              <a:rPr lang="en-US" altLang="ko-KR" smtClean="0"/>
              <a:t>, </a:t>
            </a:r>
            <a:r>
              <a:rPr lang="ko-KR" altLang="en-US" smtClean="0"/>
              <a:t>체계 수립</a:t>
            </a:r>
            <a:r>
              <a:rPr lang="en-US" altLang="ko-KR" smtClean="0"/>
              <a:t>, </a:t>
            </a:r>
            <a:r>
              <a:rPr lang="ko-KR" altLang="en-US" smtClean="0"/>
              <a:t> 확인과 점금</a:t>
            </a:r>
            <a:r>
              <a:rPr lang="en-US" altLang="ko-KR" smtClean="0"/>
              <a:t> </a:t>
            </a:r>
            <a:r>
              <a:rPr lang="ko-KR" altLang="en-US" smtClean="0"/>
              <a:t>등 관리 상 조치로 규정되었습니다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뒤에서 다시 언급하겠지만</a:t>
            </a:r>
            <a:r>
              <a:rPr lang="en-US" altLang="ko-KR" smtClean="0"/>
              <a:t>, ‘</a:t>
            </a:r>
            <a:r>
              <a:rPr lang="ko-KR" altLang="en-US" smtClean="0"/>
              <a:t>법률이 정하는 이상의 인력</a:t>
            </a:r>
            <a:r>
              <a:rPr lang="en-US" altLang="ko-KR" smtClean="0"/>
              <a:t>‘, ‘</a:t>
            </a:r>
            <a:r>
              <a:rPr lang="ko-KR" altLang="en-US" smtClean="0"/>
              <a:t>충실히 수행</a:t>
            </a:r>
            <a:r>
              <a:rPr lang="en-US" altLang="ko-KR" smtClean="0"/>
              <a:t>‘, ‘</a:t>
            </a:r>
            <a:r>
              <a:rPr lang="ko-KR" altLang="en-US" smtClean="0"/>
              <a:t>적정한</a:t>
            </a:r>
            <a:r>
              <a:rPr lang="en-US" altLang="ko-KR" smtClean="0"/>
              <a:t>‘ </a:t>
            </a:r>
            <a:r>
              <a:rPr lang="ko-KR" altLang="en-US" smtClean="0"/>
              <a:t>등의 추상적 표현이 사용되었고</a:t>
            </a:r>
            <a:r>
              <a:rPr lang="en-US" altLang="ko-KR" smtClean="0"/>
              <a:t>, </a:t>
            </a:r>
            <a:r>
              <a:rPr lang="ko-KR" altLang="en-US" smtClean="0"/>
              <a:t>예산 편성이나 도급인의 안전관리 역량 등 평가에 대해서도 구체적인 기준이나 절차를 제시하지 않고 있습니다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이는 명확한 기준을 제시하기에는 아직 실증적 통계자료가 부족할 뿐만 아니라</a:t>
            </a:r>
            <a:r>
              <a:rPr lang="en-US" altLang="ko-KR" smtClean="0"/>
              <a:t>, </a:t>
            </a:r>
            <a:r>
              <a:rPr lang="ko-KR" altLang="en-US" smtClean="0"/>
              <a:t>다양한 산업 분야와 사업장 규모를 고려할 때 그러한 명확한 기준의 제시 자체가 어렵기 때문이기도 할 것입니다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이러한 사정을 종합하면</a:t>
            </a:r>
            <a:r>
              <a:rPr lang="en-US" altLang="ko-KR" smtClean="0"/>
              <a:t>, </a:t>
            </a:r>
            <a:r>
              <a:rPr lang="ko-KR" altLang="en-US" smtClean="0"/>
              <a:t>중대재해처벌법이 요구하는 것은</a:t>
            </a:r>
            <a:r>
              <a:rPr lang="en-US" altLang="ko-KR" smtClean="0"/>
              <a:t>, </a:t>
            </a:r>
            <a:r>
              <a:rPr lang="ko-KR" altLang="en-US" smtClean="0"/>
              <a:t>시각을 달리하여 말씀드리면</a:t>
            </a:r>
            <a:r>
              <a:rPr lang="en-US" altLang="ko-KR" smtClean="0"/>
              <a:t>, </a:t>
            </a:r>
            <a:r>
              <a:rPr lang="ko-KR" altLang="en-US" smtClean="0"/>
              <a:t>중대재해처벌법 처벌을 받지 않는 솔루션은 </a:t>
            </a:r>
            <a:r>
              <a:rPr lang="en-US" altLang="ko-KR" smtClean="0"/>
              <a:t>“</a:t>
            </a:r>
            <a:r>
              <a:rPr lang="ko-KR" altLang="en-US" smtClean="0"/>
              <a:t>의사결정의 합리성과 객관성을 확보할 수 있는 나름의 시스템과 프로세스 마련을 위한 노력이 되어야합니다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여기 두 곳에 강조를 하여 두었는데요</a:t>
            </a:r>
            <a:r>
              <a:rPr lang="en-US" altLang="ko-KR" smtClean="0"/>
              <a:t>, </a:t>
            </a:r>
            <a:r>
              <a:rPr lang="ko-KR" altLang="en-US" smtClean="0"/>
              <a:t>나름의</a:t>
            </a:r>
            <a:r>
              <a:rPr lang="en-US" altLang="ko-KR" smtClean="0"/>
              <a:t>, </a:t>
            </a:r>
            <a:r>
              <a:rPr lang="ko-KR" altLang="en-US" smtClean="0"/>
              <a:t>즉</a:t>
            </a:r>
            <a:r>
              <a:rPr lang="en-US" altLang="ko-KR" smtClean="0"/>
              <a:t>, </a:t>
            </a:r>
            <a:r>
              <a:rPr lang="ko-KR" altLang="en-US" smtClean="0"/>
              <a:t>명확하고도 구체적인 기준이 제시되지 아니한 이상</a:t>
            </a:r>
            <a:r>
              <a:rPr lang="en-US" altLang="ko-KR" smtClean="0"/>
              <a:t>, </a:t>
            </a:r>
            <a:r>
              <a:rPr lang="ko-KR" altLang="en-US" smtClean="0"/>
              <a:t>개별 기업이 신중하게 제반 요소를 검토하여 시스템과 프로세스를 구성하고</a:t>
            </a:r>
            <a:r>
              <a:rPr lang="en-US" altLang="ko-KR" smtClean="0"/>
              <a:t>, </a:t>
            </a:r>
            <a:r>
              <a:rPr lang="ko-KR" altLang="en-US" smtClean="0"/>
              <a:t>그 시스템과 프로세스를 통해 합리적이고도 객관적인 의사결정을 이끌어 낼 수 있도록 노력한다면</a:t>
            </a:r>
            <a:r>
              <a:rPr lang="en-US" altLang="ko-KR" smtClean="0"/>
              <a:t>, </a:t>
            </a:r>
            <a:r>
              <a:rPr lang="ko-KR" altLang="en-US" smtClean="0"/>
              <a:t>중대재해가 발생하였다고 하더라도</a:t>
            </a:r>
            <a:r>
              <a:rPr lang="en-US" altLang="ko-KR" smtClean="0"/>
              <a:t>, </a:t>
            </a:r>
            <a:r>
              <a:rPr lang="ko-KR" altLang="en-US" smtClean="0"/>
              <a:t>경영책임자등에게 그 책임을 묻기는 매우 어려울 것입니다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078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6410017B-5DB1-4F65-9F0C-46D83239E2FA}" type="slidenum">
              <a:rPr lang="ko-KR" altLang="en-US" smtClean="0"/>
              <a:pPr/>
              <a:t>19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4166620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</a:pPr>
            <a:fld id="{67FDB4C5-0BBD-4A0B-9C2B-FD1C0238C181}" type="slidenum">
              <a:rPr lang="en-US" altLang="ko-KR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US" altLang="ko-KR" smtClean="0">
              <a:solidFill>
                <a:srgbClr val="000000"/>
              </a:solidFill>
            </a:endParaRPr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b="1" smtClean="0"/>
          </a:p>
        </p:txBody>
      </p:sp>
    </p:spTree>
    <p:extLst>
      <p:ext uri="{BB962C8B-B14F-4D97-AF65-F5344CB8AC3E}">
        <p14:creationId xmlns:p14="http://schemas.microsoft.com/office/powerpoint/2010/main" val="37864333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805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ko-KR" altLang="en-US" u="sng" smtClean="0"/>
          </a:p>
        </p:txBody>
      </p:sp>
      <p:sp>
        <p:nvSpPr>
          <p:cNvPr id="2580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B3E18E8-9442-4342-A120-E88EBBA21AA1}" type="slidenum">
              <a:rPr lang="ko-KR" altLang="en-US" smtClean="0">
                <a:solidFill>
                  <a:srgbClr val="000000"/>
                </a:solidFill>
              </a:rPr>
              <a:pPr/>
              <a:t>21</a:t>
            </a:fld>
            <a:endParaRPr lang="ko-K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342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ADFE6-65AC-4A77-8074-F1289BB94ABD}" type="slidenum">
              <a:rPr lang="ko-KR" altLang="en-US" smtClean="0"/>
              <a:pPr>
                <a:defRPr/>
              </a:pPr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9920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149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9149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B697095-93D8-499D-B8C0-AF6E6DEBB487}" type="slidenum">
              <a:rPr lang="ko-KR" altLang="en-US" smtClean="0"/>
              <a:pPr/>
              <a:t>25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0861111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ADFE6-65AC-4A77-8074-F1289BB94ABD}" type="slidenum">
              <a:rPr lang="ko-KR" altLang="en-US" smtClean="0"/>
              <a:pPr>
                <a:defRPr/>
              </a:pPr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066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28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130947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</a:pPr>
            <a:fld id="{67FDB4C5-0BBD-4A0B-9C2B-FD1C0238C181}" type="slidenum">
              <a:rPr lang="en-US" altLang="ko-KR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en-US" altLang="ko-KR" smtClean="0">
              <a:solidFill>
                <a:srgbClr val="000000"/>
              </a:solidFill>
            </a:endParaRPr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b="1" smtClean="0"/>
          </a:p>
        </p:txBody>
      </p:sp>
    </p:spTree>
    <p:extLst>
      <p:ext uri="{BB962C8B-B14F-4D97-AF65-F5344CB8AC3E}">
        <p14:creationId xmlns:p14="http://schemas.microsoft.com/office/powerpoint/2010/main" val="1822145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29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8206314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30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586874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31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111111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32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6605964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33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0396630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34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7073117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35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0553316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이제 조문 순서대로 살펴 보겠습니다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먼저</a:t>
            </a:r>
            <a:r>
              <a:rPr lang="en-US" altLang="ko-KR" smtClean="0"/>
              <a:t>, </a:t>
            </a:r>
            <a:r>
              <a:rPr lang="ko-KR" altLang="en-US" smtClean="0"/>
              <a:t>안전보건목표와 경영방침의 설정입니다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목표와 경영방침을 설정하지 않아 재해가 발생한다는 것은 쉽게 상정하기 어려운 이상</a:t>
            </a:r>
            <a:r>
              <a:rPr lang="en-US" altLang="ko-KR" smtClean="0"/>
              <a:t>, </a:t>
            </a:r>
            <a:r>
              <a:rPr lang="ko-KR" altLang="en-US" smtClean="0"/>
              <a:t>경영책임자가 안전보건에 대해 리더십을 발휘하라는 선언적 의미를 가지는 규정이 아닐까 싶습니다</a:t>
            </a:r>
            <a:r>
              <a:rPr lang="en-US" altLang="ko-KR" smtClean="0"/>
              <a:t>. </a:t>
            </a:r>
            <a:r>
              <a:rPr lang="ko-KR" altLang="en-US" smtClean="0"/>
              <a:t>특히</a:t>
            </a:r>
            <a:r>
              <a:rPr lang="en-US" altLang="ko-KR" smtClean="0"/>
              <a:t>, </a:t>
            </a:r>
            <a:r>
              <a:rPr lang="ko-KR" altLang="en-US" smtClean="0"/>
              <a:t>목표와 방침을 설정한 후 이를 준수하라는 명시적인 의무 내용이 규정되어 있지 않기도 합니다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ko-KR" altLang="en-US" smtClean="0"/>
              <a:t>다만</a:t>
            </a:r>
            <a:r>
              <a:rPr lang="en-US" altLang="ko-KR" smtClean="0"/>
              <a:t>, </a:t>
            </a:r>
            <a:r>
              <a:rPr lang="ko-KR" altLang="en-US" smtClean="0"/>
              <a:t>법령상 목표와 방침을 설정하도록 되어 있는 이상</a:t>
            </a:r>
            <a:r>
              <a:rPr lang="en-US" altLang="ko-KR" smtClean="0"/>
              <a:t>, </a:t>
            </a:r>
            <a:r>
              <a:rPr lang="ko-KR" altLang="en-US" smtClean="0"/>
              <a:t>그 달성과 준수가 중대재해처벌법의 안전보건 확보의무의 불이행과는 직접 연결되지 않더라도</a:t>
            </a:r>
            <a:r>
              <a:rPr lang="en-US" altLang="ko-KR" smtClean="0"/>
              <a:t>, </a:t>
            </a:r>
            <a:r>
              <a:rPr lang="ko-KR" altLang="en-US" smtClean="0"/>
              <a:t>달성과 준수의 노력이 업무상 과실의 내용으로 포섭될 가능성은 배제할 수 없다고 보입니다</a:t>
            </a:r>
            <a:r>
              <a:rPr lang="en-US" altLang="ko-KR" smtClean="0"/>
              <a:t>.</a:t>
            </a:r>
            <a:r>
              <a:rPr lang="ko-KR" altLang="en-US" smtClean="0"/>
              <a:t>  </a:t>
            </a:r>
            <a:endParaRPr lang="en-US" altLang="ko-KR" smtClean="0"/>
          </a:p>
          <a:p>
            <a:endParaRPr lang="en-US" altLang="ko-KR" smtClean="0"/>
          </a:p>
          <a:p>
            <a:r>
              <a:rPr lang="ko-KR" altLang="en-US" smtClean="0"/>
              <a:t>결국 목표와 방침을 정한 이상</a:t>
            </a:r>
            <a:r>
              <a:rPr lang="en-US" altLang="ko-KR" smtClean="0"/>
              <a:t>, </a:t>
            </a:r>
            <a:r>
              <a:rPr lang="ko-KR" altLang="en-US" smtClean="0"/>
              <a:t>그 준수를 위한 노력과 평가는 필요하다고 할 것이며</a:t>
            </a:r>
            <a:r>
              <a:rPr lang="en-US" altLang="ko-KR" smtClean="0"/>
              <a:t>, </a:t>
            </a:r>
            <a:r>
              <a:rPr lang="ko-KR" altLang="en-US" smtClean="0"/>
              <a:t>대표이사의 이사회 보고의무 등 기회를 활용하여 이행 상황을 점검하고 그 성과를 공유하는 방식이 적절하다고 사료됩니다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  <p:sp>
        <p:nvSpPr>
          <p:cNvPr id="216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27F48A1-07FA-4811-93A0-5F65F395132C}" type="slidenum">
              <a:rPr lang="ko-KR" altLang="en-US" smtClean="0"/>
              <a:pPr/>
              <a:t>36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5499130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>
              <a:defRPr/>
            </a:pPr>
            <a:r>
              <a:rPr lang="ko-KR" altLang="en-US" dirty="0" smtClean="0"/>
              <a:t>제</a:t>
            </a:r>
            <a:r>
              <a:rPr lang="en-US" altLang="ko-KR" dirty="0" smtClean="0"/>
              <a:t>5</a:t>
            </a:r>
            <a:r>
              <a:rPr lang="ko-KR" altLang="en-US" dirty="0" smtClean="0"/>
              <a:t>조 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항이 정하는 안전보건 관계법령에 따른 의무이행에 필요한 </a:t>
            </a:r>
            <a:r>
              <a:rPr lang="ko-KR" altLang="ko-KR" dirty="0" smtClean="0"/>
              <a:t>관리상 조치의 구체적인 내용</a:t>
            </a:r>
            <a:r>
              <a:rPr lang="ko-KR" altLang="en-US" dirty="0" smtClean="0"/>
              <a:t>은 의뢰로 간단합니다</a:t>
            </a:r>
            <a:r>
              <a:rPr lang="en-US" altLang="ko-KR" dirty="0" smtClean="0"/>
              <a:t>.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법령 이행 상황에 대한 반기 </a:t>
            </a:r>
            <a:r>
              <a:rPr lang="en-US" altLang="ko-KR" dirty="0" smtClean="0"/>
              <a:t>1</a:t>
            </a:r>
            <a:r>
              <a:rPr lang="ko-KR" altLang="ko-KR" dirty="0" smtClean="0"/>
              <a:t>회</a:t>
            </a:r>
            <a:r>
              <a:rPr lang="en-US" altLang="ko-KR" dirty="0" smtClean="0"/>
              <a:t>(</a:t>
            </a:r>
            <a:r>
              <a:rPr lang="ko-KR" altLang="ko-KR" dirty="0" smtClean="0"/>
              <a:t>연 </a:t>
            </a:r>
            <a:r>
              <a:rPr lang="en-US" altLang="ko-KR" dirty="0" smtClean="0"/>
              <a:t>2</a:t>
            </a:r>
            <a:r>
              <a:rPr lang="ko-KR" altLang="ko-KR" dirty="0" smtClean="0"/>
              <a:t>회</a:t>
            </a:r>
            <a:r>
              <a:rPr lang="en-US" altLang="ko-KR" dirty="0" smtClean="0"/>
              <a:t>) </a:t>
            </a:r>
            <a:r>
              <a:rPr lang="ko-KR" altLang="ko-KR" dirty="0" smtClean="0"/>
              <a:t>이상 점검 결과</a:t>
            </a:r>
            <a:r>
              <a:rPr lang="ko-KR" altLang="en-US" dirty="0" smtClean="0"/>
              <a:t>를 경영책임자등이</a:t>
            </a:r>
            <a:r>
              <a:rPr lang="ko-KR" altLang="ko-KR" dirty="0" smtClean="0"/>
              <a:t> 보고</a:t>
            </a:r>
            <a:r>
              <a:rPr lang="ko-KR" altLang="en-US" dirty="0" smtClean="0"/>
              <a:t>받아야 하고</a:t>
            </a:r>
            <a:r>
              <a:rPr lang="en-US" altLang="ko-KR" dirty="0" smtClean="0"/>
              <a:t>, 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불이행 사항에 대한 인력</a:t>
            </a:r>
            <a:r>
              <a:rPr lang="en-US" altLang="ko-KR" dirty="0" smtClean="0"/>
              <a:t>, </a:t>
            </a:r>
            <a:r>
              <a:rPr lang="ko-KR" altLang="ko-KR" dirty="0" smtClean="0"/>
              <a:t>예산 지원을 통해 이행될 수 있도록 조치</a:t>
            </a:r>
            <a:r>
              <a:rPr lang="ko-KR" altLang="en-US" dirty="0" smtClean="0"/>
              <a:t>하며</a:t>
            </a:r>
            <a:r>
              <a:rPr lang="en-US" altLang="ko-KR" dirty="0" smtClean="0"/>
              <a:t>,</a:t>
            </a:r>
          </a:p>
          <a:p>
            <a:pPr lvl="2">
              <a:defRPr/>
            </a:pPr>
            <a:endParaRPr lang="ko-KR" altLang="ko-KR" dirty="0" smtClean="0"/>
          </a:p>
          <a:p>
            <a:pPr>
              <a:defRPr/>
            </a:pPr>
            <a:r>
              <a:rPr lang="ko-KR" altLang="ko-KR" dirty="0" smtClean="0"/>
              <a:t>안전보건교육 실시</a:t>
            </a:r>
            <a:r>
              <a:rPr lang="en-US" altLang="ko-KR" dirty="0" smtClean="0"/>
              <a:t> </a:t>
            </a:r>
            <a:r>
              <a:rPr lang="ko-KR" altLang="en-US" dirty="0" smtClean="0"/>
              <a:t>여부를</a:t>
            </a:r>
            <a:r>
              <a:rPr lang="ko-KR" altLang="ko-KR" dirty="0" smtClean="0"/>
              <a:t> 확인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그에 필요한 </a:t>
            </a:r>
            <a:r>
              <a:rPr lang="ko-KR" altLang="ko-KR" dirty="0" smtClean="0"/>
              <a:t>예산 확보</a:t>
            </a:r>
            <a:r>
              <a:rPr lang="ko-KR" altLang="en-US" dirty="0" smtClean="0"/>
              <a:t>하는 것입니다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324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0E1EEE4-A7D3-4877-B6DB-C22D87772827}" type="slidenum">
              <a:rPr lang="ko-KR" altLang="en-US" smtClean="0"/>
              <a:pPr/>
              <a:t>37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8842950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>
              <a:defRPr/>
            </a:pPr>
            <a:r>
              <a:rPr lang="ko-KR" altLang="en-US" dirty="0" smtClean="0"/>
              <a:t>제</a:t>
            </a:r>
            <a:r>
              <a:rPr lang="en-US" altLang="ko-KR" dirty="0" smtClean="0"/>
              <a:t>5</a:t>
            </a:r>
            <a:r>
              <a:rPr lang="ko-KR" altLang="en-US" dirty="0" smtClean="0"/>
              <a:t>조 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항이 정하는 안전보건 관계법령에 따른 의무이행에 필요한 </a:t>
            </a:r>
            <a:r>
              <a:rPr lang="ko-KR" altLang="ko-KR" dirty="0" smtClean="0"/>
              <a:t>관리상 조치의 구체적인 내용</a:t>
            </a:r>
            <a:r>
              <a:rPr lang="ko-KR" altLang="en-US" dirty="0" smtClean="0"/>
              <a:t>은 의뢰로 간단합니다</a:t>
            </a:r>
            <a:r>
              <a:rPr lang="en-US" altLang="ko-KR" dirty="0" smtClean="0"/>
              <a:t>.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법령 이행 상황에 대한 반기 </a:t>
            </a:r>
            <a:r>
              <a:rPr lang="en-US" altLang="ko-KR" dirty="0" smtClean="0"/>
              <a:t>1</a:t>
            </a:r>
            <a:r>
              <a:rPr lang="ko-KR" altLang="ko-KR" dirty="0" smtClean="0"/>
              <a:t>회</a:t>
            </a:r>
            <a:r>
              <a:rPr lang="en-US" altLang="ko-KR" dirty="0" smtClean="0"/>
              <a:t>(</a:t>
            </a:r>
            <a:r>
              <a:rPr lang="ko-KR" altLang="ko-KR" dirty="0" smtClean="0"/>
              <a:t>연 </a:t>
            </a:r>
            <a:r>
              <a:rPr lang="en-US" altLang="ko-KR" dirty="0" smtClean="0"/>
              <a:t>2</a:t>
            </a:r>
            <a:r>
              <a:rPr lang="ko-KR" altLang="ko-KR" dirty="0" smtClean="0"/>
              <a:t>회</a:t>
            </a:r>
            <a:r>
              <a:rPr lang="en-US" altLang="ko-KR" dirty="0" smtClean="0"/>
              <a:t>) </a:t>
            </a:r>
            <a:r>
              <a:rPr lang="ko-KR" altLang="ko-KR" dirty="0" smtClean="0"/>
              <a:t>이상 점검 결과</a:t>
            </a:r>
            <a:r>
              <a:rPr lang="ko-KR" altLang="en-US" dirty="0" smtClean="0"/>
              <a:t>를 경영책임자등이</a:t>
            </a:r>
            <a:r>
              <a:rPr lang="ko-KR" altLang="ko-KR" dirty="0" smtClean="0"/>
              <a:t> 보고</a:t>
            </a:r>
            <a:r>
              <a:rPr lang="ko-KR" altLang="en-US" dirty="0" smtClean="0"/>
              <a:t>받아야 하고</a:t>
            </a:r>
            <a:r>
              <a:rPr lang="en-US" altLang="ko-KR" dirty="0" smtClean="0"/>
              <a:t>, 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불이행 사항에 대한 인력</a:t>
            </a:r>
            <a:r>
              <a:rPr lang="en-US" altLang="ko-KR" dirty="0" smtClean="0"/>
              <a:t>, </a:t>
            </a:r>
            <a:r>
              <a:rPr lang="ko-KR" altLang="ko-KR" dirty="0" smtClean="0"/>
              <a:t>예산 지원을 통해 이행될 수 있도록 조치</a:t>
            </a:r>
            <a:r>
              <a:rPr lang="ko-KR" altLang="en-US" dirty="0" smtClean="0"/>
              <a:t>하며</a:t>
            </a:r>
            <a:r>
              <a:rPr lang="en-US" altLang="ko-KR" dirty="0" smtClean="0"/>
              <a:t>,</a:t>
            </a:r>
          </a:p>
          <a:p>
            <a:pPr lvl="2">
              <a:defRPr/>
            </a:pPr>
            <a:endParaRPr lang="ko-KR" altLang="ko-KR" dirty="0" smtClean="0"/>
          </a:p>
          <a:p>
            <a:pPr>
              <a:defRPr/>
            </a:pPr>
            <a:r>
              <a:rPr lang="ko-KR" altLang="ko-KR" dirty="0" smtClean="0"/>
              <a:t>안전보건교육 실시</a:t>
            </a:r>
            <a:r>
              <a:rPr lang="en-US" altLang="ko-KR" dirty="0" smtClean="0"/>
              <a:t> </a:t>
            </a:r>
            <a:r>
              <a:rPr lang="ko-KR" altLang="en-US" dirty="0" smtClean="0"/>
              <a:t>여부를</a:t>
            </a:r>
            <a:r>
              <a:rPr lang="ko-KR" altLang="ko-KR" dirty="0" smtClean="0"/>
              <a:t> 확인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그에 필요한 </a:t>
            </a:r>
            <a:r>
              <a:rPr lang="ko-KR" altLang="ko-KR" dirty="0" smtClean="0"/>
              <a:t>예산 확보</a:t>
            </a:r>
            <a:r>
              <a:rPr lang="ko-KR" altLang="en-US" dirty="0" smtClean="0"/>
              <a:t>하는 것입니다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324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0E1EEE4-A7D3-4877-B6DB-C22D87772827}" type="slidenum">
              <a:rPr lang="ko-KR" altLang="en-US" smtClean="0"/>
              <a:pPr/>
              <a:t>38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762539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</a:pPr>
            <a:fld id="{67FDB4C5-0BBD-4A0B-9C2B-FD1C0238C181}" type="slidenum">
              <a:rPr lang="en-US" altLang="ko-KR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US" altLang="ko-KR" smtClean="0">
              <a:solidFill>
                <a:srgbClr val="000000"/>
              </a:solidFill>
            </a:endParaRPr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b="1" smtClean="0"/>
          </a:p>
        </p:txBody>
      </p:sp>
    </p:spTree>
    <p:extLst>
      <p:ext uri="{BB962C8B-B14F-4D97-AF65-F5344CB8AC3E}">
        <p14:creationId xmlns:p14="http://schemas.microsoft.com/office/powerpoint/2010/main" val="1917708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</a:pPr>
            <a:fld id="{67FDB4C5-0BBD-4A0B-9C2B-FD1C0238C181}" type="slidenum">
              <a:rPr lang="en-US" altLang="ko-KR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39</a:t>
            </a:fld>
            <a:endParaRPr lang="en-US" altLang="ko-KR" smtClean="0">
              <a:solidFill>
                <a:srgbClr val="000000"/>
              </a:solidFill>
            </a:endParaRPr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b="1" smtClean="0"/>
          </a:p>
        </p:txBody>
      </p:sp>
    </p:spTree>
    <p:extLst>
      <p:ext uri="{BB962C8B-B14F-4D97-AF65-F5344CB8AC3E}">
        <p14:creationId xmlns:p14="http://schemas.microsoft.com/office/powerpoint/2010/main" val="6104910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565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ko-KR" altLang="en-US" u="sng" smtClean="0"/>
          </a:p>
        </p:txBody>
      </p:sp>
      <p:sp>
        <p:nvSpPr>
          <p:cNvPr id="1556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B5883621-EA51-4D95-83DF-DEF28AF5C6EB}" type="slidenum">
              <a:rPr lang="ko-KR" altLang="en-US" smtClean="0">
                <a:solidFill>
                  <a:srgbClr val="000000"/>
                </a:solidFill>
              </a:rPr>
              <a:pPr/>
              <a:t>40</a:t>
            </a:fld>
            <a:endParaRPr lang="ko-K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1561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ko-KR" altLang="en-US" u="sng" smtClean="0"/>
          </a:p>
        </p:txBody>
      </p:sp>
      <p:sp>
        <p:nvSpPr>
          <p:cNvPr id="1577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DD6C249-DFE0-469B-A081-311B328552FB}" type="slidenum">
              <a:rPr lang="ko-KR" altLang="en-US" smtClean="0">
                <a:solidFill>
                  <a:srgbClr val="000000"/>
                </a:solidFill>
              </a:rPr>
              <a:pPr/>
              <a:t>41</a:t>
            </a:fld>
            <a:endParaRPr lang="ko-K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1591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>
              <a:defRPr/>
            </a:pPr>
            <a:r>
              <a:rPr lang="ko-KR" altLang="en-US" dirty="0" smtClean="0"/>
              <a:t>제</a:t>
            </a:r>
            <a:r>
              <a:rPr lang="en-US" altLang="ko-KR" dirty="0" smtClean="0"/>
              <a:t>5</a:t>
            </a:r>
            <a:r>
              <a:rPr lang="ko-KR" altLang="en-US" dirty="0" smtClean="0"/>
              <a:t>조 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항이 정하는 안전보건 관계법령에 따른 의무이행에 필요한 </a:t>
            </a:r>
            <a:r>
              <a:rPr lang="ko-KR" altLang="ko-KR" dirty="0" smtClean="0"/>
              <a:t>관리상 조치의 구체적인 내용</a:t>
            </a:r>
            <a:r>
              <a:rPr lang="ko-KR" altLang="en-US" dirty="0" smtClean="0"/>
              <a:t>은 의뢰로 간단합니다</a:t>
            </a:r>
            <a:r>
              <a:rPr lang="en-US" altLang="ko-KR" dirty="0" smtClean="0"/>
              <a:t>.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법령 이행 상황에 대한 반기 </a:t>
            </a:r>
            <a:r>
              <a:rPr lang="en-US" altLang="ko-KR" dirty="0" smtClean="0"/>
              <a:t>1</a:t>
            </a:r>
            <a:r>
              <a:rPr lang="ko-KR" altLang="ko-KR" dirty="0" smtClean="0"/>
              <a:t>회</a:t>
            </a:r>
            <a:r>
              <a:rPr lang="en-US" altLang="ko-KR" dirty="0" smtClean="0"/>
              <a:t>(</a:t>
            </a:r>
            <a:r>
              <a:rPr lang="ko-KR" altLang="ko-KR" dirty="0" smtClean="0"/>
              <a:t>연 </a:t>
            </a:r>
            <a:r>
              <a:rPr lang="en-US" altLang="ko-KR" dirty="0" smtClean="0"/>
              <a:t>2</a:t>
            </a:r>
            <a:r>
              <a:rPr lang="ko-KR" altLang="ko-KR" dirty="0" smtClean="0"/>
              <a:t>회</a:t>
            </a:r>
            <a:r>
              <a:rPr lang="en-US" altLang="ko-KR" dirty="0" smtClean="0"/>
              <a:t>) </a:t>
            </a:r>
            <a:r>
              <a:rPr lang="ko-KR" altLang="ko-KR" dirty="0" smtClean="0"/>
              <a:t>이상 점검 결과</a:t>
            </a:r>
            <a:r>
              <a:rPr lang="ko-KR" altLang="en-US" dirty="0" smtClean="0"/>
              <a:t>를 경영책임자등이</a:t>
            </a:r>
            <a:r>
              <a:rPr lang="ko-KR" altLang="ko-KR" dirty="0" smtClean="0"/>
              <a:t> 보고</a:t>
            </a:r>
            <a:r>
              <a:rPr lang="ko-KR" altLang="en-US" dirty="0" smtClean="0"/>
              <a:t>받아야 하고</a:t>
            </a:r>
            <a:r>
              <a:rPr lang="en-US" altLang="ko-KR" dirty="0" smtClean="0"/>
              <a:t>, 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불이행 사항에 대한 인력</a:t>
            </a:r>
            <a:r>
              <a:rPr lang="en-US" altLang="ko-KR" dirty="0" smtClean="0"/>
              <a:t>, </a:t>
            </a:r>
            <a:r>
              <a:rPr lang="ko-KR" altLang="ko-KR" dirty="0" smtClean="0"/>
              <a:t>예산 지원을 통해 이행될 수 있도록 조치</a:t>
            </a:r>
            <a:r>
              <a:rPr lang="ko-KR" altLang="en-US" dirty="0" smtClean="0"/>
              <a:t>하며</a:t>
            </a:r>
            <a:r>
              <a:rPr lang="en-US" altLang="ko-KR" dirty="0" smtClean="0"/>
              <a:t>,</a:t>
            </a:r>
          </a:p>
          <a:p>
            <a:pPr lvl="2">
              <a:defRPr/>
            </a:pPr>
            <a:endParaRPr lang="ko-KR" altLang="ko-KR" dirty="0" smtClean="0"/>
          </a:p>
          <a:p>
            <a:pPr>
              <a:defRPr/>
            </a:pPr>
            <a:r>
              <a:rPr lang="ko-KR" altLang="ko-KR" dirty="0" smtClean="0"/>
              <a:t>안전보건교육 실시</a:t>
            </a:r>
            <a:r>
              <a:rPr lang="en-US" altLang="ko-KR" dirty="0" smtClean="0"/>
              <a:t> </a:t>
            </a:r>
            <a:r>
              <a:rPr lang="ko-KR" altLang="en-US" dirty="0" smtClean="0"/>
              <a:t>여부를</a:t>
            </a:r>
            <a:r>
              <a:rPr lang="ko-KR" altLang="ko-KR" dirty="0" smtClean="0"/>
              <a:t> 확인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그에 필요한 </a:t>
            </a:r>
            <a:r>
              <a:rPr lang="ko-KR" altLang="ko-KR" dirty="0" smtClean="0"/>
              <a:t>예산 확보</a:t>
            </a:r>
            <a:r>
              <a:rPr lang="ko-KR" altLang="en-US" dirty="0" smtClean="0"/>
              <a:t>하는 것입니다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324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0E1EEE4-A7D3-4877-B6DB-C22D87772827}" type="slidenum">
              <a:rPr lang="ko-KR" altLang="en-US" smtClean="0"/>
              <a:pPr/>
              <a:t>42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1661773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>
              <a:defRPr/>
            </a:pPr>
            <a:r>
              <a:rPr lang="ko-KR" altLang="en-US" dirty="0" smtClean="0"/>
              <a:t>제</a:t>
            </a:r>
            <a:r>
              <a:rPr lang="en-US" altLang="ko-KR" dirty="0" smtClean="0"/>
              <a:t>5</a:t>
            </a:r>
            <a:r>
              <a:rPr lang="ko-KR" altLang="en-US" dirty="0" smtClean="0"/>
              <a:t>조 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항이 정하는 안전보건 관계법령에 따른 의무이행에 필요한 </a:t>
            </a:r>
            <a:r>
              <a:rPr lang="ko-KR" altLang="ko-KR" dirty="0" smtClean="0"/>
              <a:t>관리상 조치의 구체적인 내용</a:t>
            </a:r>
            <a:r>
              <a:rPr lang="ko-KR" altLang="en-US" dirty="0" smtClean="0"/>
              <a:t>은 의뢰로 간단합니다</a:t>
            </a:r>
            <a:r>
              <a:rPr lang="en-US" altLang="ko-KR" dirty="0" smtClean="0"/>
              <a:t>.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법령 이행 상황에 대한 반기 </a:t>
            </a:r>
            <a:r>
              <a:rPr lang="en-US" altLang="ko-KR" dirty="0" smtClean="0"/>
              <a:t>1</a:t>
            </a:r>
            <a:r>
              <a:rPr lang="ko-KR" altLang="ko-KR" dirty="0" smtClean="0"/>
              <a:t>회</a:t>
            </a:r>
            <a:r>
              <a:rPr lang="en-US" altLang="ko-KR" dirty="0" smtClean="0"/>
              <a:t>(</a:t>
            </a:r>
            <a:r>
              <a:rPr lang="ko-KR" altLang="ko-KR" dirty="0" smtClean="0"/>
              <a:t>연 </a:t>
            </a:r>
            <a:r>
              <a:rPr lang="en-US" altLang="ko-KR" dirty="0" smtClean="0"/>
              <a:t>2</a:t>
            </a:r>
            <a:r>
              <a:rPr lang="ko-KR" altLang="ko-KR" dirty="0" smtClean="0"/>
              <a:t>회</a:t>
            </a:r>
            <a:r>
              <a:rPr lang="en-US" altLang="ko-KR" dirty="0" smtClean="0"/>
              <a:t>) </a:t>
            </a:r>
            <a:r>
              <a:rPr lang="ko-KR" altLang="ko-KR" dirty="0" smtClean="0"/>
              <a:t>이상 점검 결과</a:t>
            </a:r>
            <a:r>
              <a:rPr lang="ko-KR" altLang="en-US" dirty="0" smtClean="0"/>
              <a:t>를 경영책임자등이</a:t>
            </a:r>
            <a:r>
              <a:rPr lang="ko-KR" altLang="ko-KR" dirty="0" smtClean="0"/>
              <a:t> 보고</a:t>
            </a:r>
            <a:r>
              <a:rPr lang="ko-KR" altLang="en-US" dirty="0" smtClean="0"/>
              <a:t>받아야 하고</a:t>
            </a:r>
            <a:r>
              <a:rPr lang="en-US" altLang="ko-KR" dirty="0" smtClean="0"/>
              <a:t>, 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불이행 사항에 대한 인력</a:t>
            </a:r>
            <a:r>
              <a:rPr lang="en-US" altLang="ko-KR" dirty="0" smtClean="0"/>
              <a:t>, </a:t>
            </a:r>
            <a:r>
              <a:rPr lang="ko-KR" altLang="ko-KR" dirty="0" smtClean="0"/>
              <a:t>예산 지원을 통해 이행될 수 있도록 조치</a:t>
            </a:r>
            <a:r>
              <a:rPr lang="ko-KR" altLang="en-US" dirty="0" smtClean="0"/>
              <a:t>하며</a:t>
            </a:r>
            <a:r>
              <a:rPr lang="en-US" altLang="ko-KR" dirty="0" smtClean="0"/>
              <a:t>,</a:t>
            </a:r>
          </a:p>
          <a:p>
            <a:pPr lvl="2">
              <a:defRPr/>
            </a:pPr>
            <a:endParaRPr lang="ko-KR" altLang="ko-KR" dirty="0" smtClean="0"/>
          </a:p>
          <a:p>
            <a:pPr>
              <a:defRPr/>
            </a:pPr>
            <a:r>
              <a:rPr lang="ko-KR" altLang="ko-KR" dirty="0" smtClean="0"/>
              <a:t>안전보건교육 실시</a:t>
            </a:r>
            <a:r>
              <a:rPr lang="en-US" altLang="ko-KR" dirty="0" smtClean="0"/>
              <a:t> </a:t>
            </a:r>
            <a:r>
              <a:rPr lang="ko-KR" altLang="en-US" dirty="0" smtClean="0"/>
              <a:t>여부를</a:t>
            </a:r>
            <a:r>
              <a:rPr lang="ko-KR" altLang="ko-KR" dirty="0" smtClean="0"/>
              <a:t> 확인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그에 필요한 </a:t>
            </a:r>
            <a:r>
              <a:rPr lang="ko-KR" altLang="ko-KR" dirty="0" smtClean="0"/>
              <a:t>예산 확보</a:t>
            </a:r>
            <a:r>
              <a:rPr lang="ko-KR" altLang="en-US" dirty="0" smtClean="0"/>
              <a:t>하는 것입니다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324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0E1EEE4-A7D3-4877-B6DB-C22D87772827}" type="slidenum">
              <a:rPr lang="ko-KR" altLang="en-US" smtClean="0"/>
              <a:pPr/>
              <a:t>43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3714191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>
              <a:defRPr/>
            </a:pPr>
            <a:r>
              <a:rPr lang="ko-KR" altLang="en-US" dirty="0" smtClean="0"/>
              <a:t>제</a:t>
            </a:r>
            <a:r>
              <a:rPr lang="en-US" altLang="ko-KR" dirty="0" smtClean="0"/>
              <a:t>5</a:t>
            </a:r>
            <a:r>
              <a:rPr lang="ko-KR" altLang="en-US" dirty="0" smtClean="0"/>
              <a:t>조 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항이 정하는 안전보건 관계법령에 따른 의무이행에 필요한 </a:t>
            </a:r>
            <a:r>
              <a:rPr lang="ko-KR" altLang="ko-KR" dirty="0" smtClean="0"/>
              <a:t>관리상 조치의 구체적인 내용</a:t>
            </a:r>
            <a:r>
              <a:rPr lang="ko-KR" altLang="en-US" dirty="0" smtClean="0"/>
              <a:t>은 의뢰로 간단합니다</a:t>
            </a:r>
            <a:r>
              <a:rPr lang="en-US" altLang="ko-KR" dirty="0" smtClean="0"/>
              <a:t>.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법령 이행 상황에 대한 반기 </a:t>
            </a:r>
            <a:r>
              <a:rPr lang="en-US" altLang="ko-KR" dirty="0" smtClean="0"/>
              <a:t>1</a:t>
            </a:r>
            <a:r>
              <a:rPr lang="ko-KR" altLang="ko-KR" dirty="0" smtClean="0"/>
              <a:t>회</a:t>
            </a:r>
            <a:r>
              <a:rPr lang="en-US" altLang="ko-KR" dirty="0" smtClean="0"/>
              <a:t>(</a:t>
            </a:r>
            <a:r>
              <a:rPr lang="ko-KR" altLang="ko-KR" dirty="0" smtClean="0"/>
              <a:t>연 </a:t>
            </a:r>
            <a:r>
              <a:rPr lang="en-US" altLang="ko-KR" dirty="0" smtClean="0"/>
              <a:t>2</a:t>
            </a:r>
            <a:r>
              <a:rPr lang="ko-KR" altLang="ko-KR" dirty="0" smtClean="0"/>
              <a:t>회</a:t>
            </a:r>
            <a:r>
              <a:rPr lang="en-US" altLang="ko-KR" dirty="0" smtClean="0"/>
              <a:t>) </a:t>
            </a:r>
            <a:r>
              <a:rPr lang="ko-KR" altLang="ko-KR" dirty="0" smtClean="0"/>
              <a:t>이상 점검 결과</a:t>
            </a:r>
            <a:r>
              <a:rPr lang="ko-KR" altLang="en-US" dirty="0" smtClean="0"/>
              <a:t>를 경영책임자등이</a:t>
            </a:r>
            <a:r>
              <a:rPr lang="ko-KR" altLang="ko-KR" dirty="0" smtClean="0"/>
              <a:t> 보고</a:t>
            </a:r>
            <a:r>
              <a:rPr lang="ko-KR" altLang="en-US" dirty="0" smtClean="0"/>
              <a:t>받아야 하고</a:t>
            </a:r>
            <a:r>
              <a:rPr lang="en-US" altLang="ko-KR" dirty="0" smtClean="0"/>
              <a:t>, </a:t>
            </a:r>
          </a:p>
          <a:p>
            <a:pPr marL="0" lvl="2">
              <a:defRPr/>
            </a:pPr>
            <a:endParaRPr lang="ko-KR" altLang="ko-KR" dirty="0" smtClean="0"/>
          </a:p>
          <a:p>
            <a:pPr marL="0" lvl="2">
              <a:defRPr/>
            </a:pPr>
            <a:r>
              <a:rPr lang="ko-KR" altLang="ko-KR" dirty="0" smtClean="0"/>
              <a:t>불이행 사항에 대한 인력</a:t>
            </a:r>
            <a:r>
              <a:rPr lang="en-US" altLang="ko-KR" dirty="0" smtClean="0"/>
              <a:t>, </a:t>
            </a:r>
            <a:r>
              <a:rPr lang="ko-KR" altLang="ko-KR" dirty="0" smtClean="0"/>
              <a:t>예산 지원을 통해 이행될 수 있도록 조치</a:t>
            </a:r>
            <a:r>
              <a:rPr lang="ko-KR" altLang="en-US" dirty="0" smtClean="0"/>
              <a:t>하며</a:t>
            </a:r>
            <a:r>
              <a:rPr lang="en-US" altLang="ko-KR" dirty="0" smtClean="0"/>
              <a:t>,</a:t>
            </a:r>
          </a:p>
          <a:p>
            <a:pPr lvl="2">
              <a:defRPr/>
            </a:pPr>
            <a:endParaRPr lang="ko-KR" altLang="ko-KR" dirty="0" smtClean="0"/>
          </a:p>
          <a:p>
            <a:pPr>
              <a:defRPr/>
            </a:pPr>
            <a:r>
              <a:rPr lang="ko-KR" altLang="ko-KR" dirty="0" smtClean="0"/>
              <a:t>안전보건교육 실시</a:t>
            </a:r>
            <a:r>
              <a:rPr lang="en-US" altLang="ko-KR" dirty="0" smtClean="0"/>
              <a:t> </a:t>
            </a:r>
            <a:r>
              <a:rPr lang="ko-KR" altLang="en-US" dirty="0" smtClean="0"/>
              <a:t>여부를</a:t>
            </a:r>
            <a:r>
              <a:rPr lang="ko-KR" altLang="ko-KR" dirty="0" smtClean="0"/>
              <a:t> 확인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그에 필요한 </a:t>
            </a:r>
            <a:r>
              <a:rPr lang="ko-KR" altLang="ko-KR" dirty="0" smtClean="0"/>
              <a:t>예산 확보</a:t>
            </a:r>
            <a:r>
              <a:rPr lang="ko-KR" altLang="en-US" dirty="0" smtClean="0"/>
              <a:t>하는 것입니다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324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0E1EEE4-A7D3-4877-B6DB-C22D87772827}" type="slidenum">
              <a:rPr lang="ko-KR" altLang="en-US" smtClean="0"/>
              <a:pPr/>
              <a:t>44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5848575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497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A66584-7E29-465A-BCDA-C9A4E915BA03}" type="slidenum">
              <a:rPr lang="ko-KR" altLang="en-US" smtClean="0"/>
              <a:pPr>
                <a:defRPr/>
              </a:pPr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7862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7920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4519B00B-62BA-4E9B-937B-D761EC855749}" type="slidenum">
              <a:rPr lang="ko-KR" altLang="en-US" smtClean="0"/>
              <a:pPr/>
              <a:t>7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612378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ADFE6-65AC-4A77-8074-F1289BB94ABD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834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2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ko-KR" smtClean="0"/>
          </a:p>
          <a:p>
            <a:endParaRPr lang="en-US" altLang="ko-KR" smtClean="0"/>
          </a:p>
        </p:txBody>
      </p:sp>
      <p:sp>
        <p:nvSpPr>
          <p:cNvPr id="18330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BD7F499-74B4-49FB-A94E-4B14B73CB94A}" type="slidenum">
              <a:rPr lang="ko-KR" altLang="en-US" smtClean="0"/>
              <a:pPr/>
              <a:t>10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260502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ADFE6-65AC-4A77-8074-F1289BB94ABD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0469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8739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ADE59868-F83D-4D7A-B641-430016C3B7AD}" type="slidenum">
              <a:rPr lang="ko-KR" altLang="en-US" smtClean="0"/>
              <a:pPr/>
              <a:t>14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959229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9558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F616E03B-D5B6-4A4B-992C-7945289E1C7E}" type="slidenum">
              <a:rPr lang="ko-KR" altLang="en-US" smtClean="0"/>
              <a:pPr/>
              <a:t>15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25503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17"/>
          <p:cNvSpPr>
            <a:spLocks noChangeArrowheads="1"/>
          </p:cNvSpPr>
          <p:nvPr userDrawn="1"/>
        </p:nvSpPr>
        <p:spPr bwMode="auto">
          <a:xfrm>
            <a:off x="255588" y="3000375"/>
            <a:ext cx="17113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36538" indent="-236538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법무법인</a:t>
            </a:r>
            <a:r>
              <a:rPr lang="en-US" altLang="ko-KR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유</a:t>
            </a:r>
            <a:r>
              <a:rPr lang="en-US" altLang="ko-KR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 </a:t>
            </a: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율촌</a:t>
            </a:r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0" y="510594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6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baseline="0" dirty="0" smtClean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34780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감사합니다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제목 3"/>
          <p:cNvSpPr txBox="1">
            <a:spLocks/>
          </p:cNvSpPr>
          <p:nvPr userDrawn="1"/>
        </p:nvSpPr>
        <p:spPr>
          <a:xfrm>
            <a:off x="255588" y="3590925"/>
            <a:ext cx="7304087" cy="757238"/>
          </a:xfrm>
          <a:prstGeom prst="rect">
            <a:avLst/>
          </a:prstGeom>
        </p:spPr>
        <p:txBody>
          <a:bodyPr/>
          <a:lstStyle/>
          <a:p>
            <a:pPr marL="647700" indent="-647700"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3681503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감사합니다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제목 3"/>
          <p:cNvSpPr txBox="1">
            <a:spLocks/>
          </p:cNvSpPr>
          <p:nvPr userDrawn="1"/>
        </p:nvSpPr>
        <p:spPr>
          <a:xfrm>
            <a:off x="255588" y="3590925"/>
            <a:ext cx="7304087" cy="757238"/>
          </a:xfrm>
          <a:prstGeom prst="rect">
            <a:avLst/>
          </a:prstGeom>
        </p:spPr>
        <p:txBody>
          <a:bodyPr/>
          <a:lstStyle/>
          <a:p>
            <a:pPr marL="647700" indent="-647700"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spc="-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감사합니다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3713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689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뒷표지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8600" y="47148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14"/>
          <p:cNvGrpSpPr>
            <a:grpSpLocks/>
          </p:cNvGrpSpPr>
          <p:nvPr userDrawn="1"/>
        </p:nvGrpSpPr>
        <p:grpSpPr bwMode="auto">
          <a:xfrm>
            <a:off x="550863" y="4583113"/>
            <a:ext cx="9205912" cy="1936750"/>
            <a:chOff x="700824" y="4615250"/>
            <a:chExt cx="9205176" cy="1936192"/>
          </a:xfrm>
        </p:grpSpPr>
        <p:sp>
          <p:nvSpPr>
            <p:cNvPr id="5" name="TextBox 4"/>
            <p:cNvSpPr txBox="1"/>
            <p:nvPr userDrawn="1"/>
          </p:nvSpPr>
          <p:spPr>
            <a:xfrm>
              <a:off x="700824" y="4615250"/>
              <a:ext cx="9205176" cy="2602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법무법인</a:t>
              </a:r>
              <a:r>
                <a:rPr lang="en-US" altLang="ko-KR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유</a:t>
              </a:r>
              <a:r>
                <a:rPr lang="en-US" altLang="ko-KR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율촌     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서울특별시 강남구 </a:t>
              </a:r>
              <a:r>
                <a:rPr lang="ko-KR" altLang="en-US" sz="750" dirty="0" err="1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테헤란로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521, </a:t>
              </a:r>
              <a:r>
                <a:rPr lang="ko-KR" altLang="en-US" sz="750" dirty="0" err="1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파르나스타워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38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층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삼성동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    Tel: 02-528-5200    Fax: 02-528-5228    E-mail: mail@yulchon.com </a:t>
              </a: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700824" y="4972334"/>
              <a:ext cx="4533538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호치민</a:t>
              </a: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사무소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 03, 4th Floor, </a:t>
              </a:r>
              <a:r>
                <a:rPr lang="en-US" altLang="ko-KR" sz="700" spc="-2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MPlaza</a:t>
              </a:r>
              <a:r>
                <a:rPr lang="en-US" altLang="ko-KR" sz="700" spc="-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Saigon, 39 Le </a:t>
              </a:r>
              <a:r>
                <a:rPr lang="en-US" altLang="ko-KR" sz="700" spc="-2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Duan</a:t>
              </a:r>
              <a:r>
                <a:rPr lang="en-US" altLang="ko-KR" sz="700" spc="-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St., Ben </a:t>
              </a:r>
              <a:r>
                <a:rPr lang="en-US" altLang="ko-KR" sz="700" spc="-2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Nghe</a:t>
              </a:r>
              <a:r>
                <a:rPr lang="en-US" altLang="ko-KR" sz="700" spc="-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Ward, Dist.1, Ho Chi Minh City, Vietnam </a:t>
              </a:r>
              <a:br>
                <a:rPr lang="en-US" altLang="ko-KR" sz="700" spc="-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 28-3911-0225  Fax: +84-28-3911-0230  E-mail: hcmc@yulchon.com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700824" y="5511929"/>
              <a:ext cx="4533538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하노이 사무소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27th floor, East Wing,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Lotte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Center Hanoi, no. 54 Lieu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Giai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Cong Vi ward, Ba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Dinh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district, Hanoi. </a:t>
              </a:r>
            </a:p>
            <a:p>
              <a:pPr eaLnBrk="1" hangingPunct="1">
                <a:lnSpc>
                  <a:spcPct val="120000"/>
                </a:lnSpc>
                <a:defRPr/>
              </a:pP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+84-24-3837-8200  Fax: +84-24-3837-8230  E-mail: hanoi@yulchon.com</a:t>
              </a: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700824" y="6053111"/>
              <a:ext cx="4533538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중국 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상해 사무소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Room 828, Level 8, Bank of East Asia, 66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Huayuan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Shiqiao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Road,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Pudong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Shanghai 200120, PRC</a:t>
              </a:r>
            </a:p>
            <a:p>
              <a:pPr eaLnBrk="1" hangingPunct="1">
                <a:lnSpc>
                  <a:spcPct val="120000"/>
                </a:lnSpc>
                <a:defRPr/>
              </a:pP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+86-21-6179-9834    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E-mail: 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shanghai@yulchon.com </a:t>
              </a: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5234362" y="4999314"/>
              <a:ext cx="4573221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미얀마 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양곤 사무소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#6-#7, Level 4,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Uniteam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Training Office Building,No.84, Pan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Hlaing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Sanchaung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Township, Yangon, Myanmar.</a:t>
              </a:r>
              <a:b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+95-1-7537-088  Fax: : +95-1-7537-088  E-mail: yangon@yulchon.com</a:t>
              </a:r>
            </a:p>
          </p:txBody>
        </p:sp>
        <p:sp>
          <p:nvSpPr>
            <p:cNvPr id="10" name="TextBox 21"/>
            <p:cNvSpPr txBox="1">
              <a:spLocks noChangeArrowheads="1"/>
            </p:cNvSpPr>
            <p:nvPr userDrawn="1"/>
          </p:nvSpPr>
          <p:spPr bwMode="auto">
            <a:xfrm>
              <a:off x="5234362" y="5526212"/>
              <a:ext cx="4573221" cy="498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latinLnBrk="0" hangingPunct="1">
                <a:lnSpc>
                  <a:spcPct val="120000"/>
                </a:lnSpc>
                <a:defRPr/>
              </a:pPr>
              <a:r>
                <a:rPr lang="ko-KR" altLang="en-US" sz="800" b="1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러시아 </a:t>
              </a:r>
              <a:r>
                <a:rPr lang="en-US" altLang="ko-KR" sz="800" b="1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o-KR" altLang="en-US" sz="800" b="1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모스크바 사무소</a:t>
              </a:r>
              <a:r>
                <a:rPr lang="en-US" altLang="ko-KR" sz="800" b="1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 </a:t>
              </a:r>
              <a:br>
                <a:rPr lang="en-US" altLang="ko-KR" sz="800" b="1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ko-KR" sz="70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12th Fl. White Gardens Business Center, 7 Ulitsa Lesnaya, Moscow, Russian Federation, 125047   </a:t>
              </a:r>
              <a:br>
                <a:rPr lang="en-US" altLang="ko-KR" sz="70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ko-KR" sz="70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Tel: +7-495-510-5200 Fax: +7-495-510-5228 E-mail: moscow@yulchon.com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5234362" y="6053111"/>
              <a:ext cx="4573221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인도네시아 </a:t>
              </a:r>
              <a:r>
                <a:rPr lang="en-US" altLang="ko-KR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자카르타 사무소</a:t>
              </a:r>
              <a:r>
                <a:rPr lang="en-US" altLang="ko-KR" sz="7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 Energy, 32nd Floor, SCBD Lot 11A,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Jalan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Jenderal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Sudirman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Kav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52-53, Jakarta 12190, Indonesia </a:t>
              </a:r>
              <a:b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 : +62-21-2978-3888 Fax : +62-21-2978-3800 jakarta@yulchon.com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6845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뒷표지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5425" y="471488"/>
            <a:ext cx="4953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4" name="그룹 14"/>
          <p:cNvGrpSpPr>
            <a:grpSpLocks/>
          </p:cNvGrpSpPr>
          <p:nvPr userDrawn="1"/>
        </p:nvGrpSpPr>
        <p:grpSpPr bwMode="auto">
          <a:xfrm>
            <a:off x="550863" y="4583113"/>
            <a:ext cx="9205912" cy="1936750"/>
            <a:chOff x="700824" y="4615250"/>
            <a:chExt cx="9205176" cy="1936192"/>
          </a:xfrm>
        </p:grpSpPr>
        <p:sp>
          <p:nvSpPr>
            <p:cNvPr id="5" name="TextBox 4"/>
            <p:cNvSpPr txBox="1"/>
            <p:nvPr userDrawn="1"/>
          </p:nvSpPr>
          <p:spPr>
            <a:xfrm>
              <a:off x="700824" y="4615250"/>
              <a:ext cx="9205176" cy="2602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법무법인</a:t>
              </a:r>
              <a:r>
                <a:rPr lang="en-US" altLang="ko-KR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유</a:t>
              </a:r>
              <a:r>
                <a:rPr lang="en-US" altLang="ko-KR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율촌     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서울특별시 강남구 </a:t>
              </a:r>
              <a:r>
                <a:rPr lang="ko-KR" altLang="en-US" sz="75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테헤란로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521, </a:t>
              </a:r>
              <a:r>
                <a:rPr lang="ko-KR" altLang="en-US" sz="75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파르나스타워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38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층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삼성동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    Tel: 02-528-5200    Fax: 02-528-5228    E-mail: mail@yulchon.com </a:t>
              </a: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700824" y="4972334"/>
              <a:ext cx="4533538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호치민</a:t>
              </a: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사무소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2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 03, 4th Floor, </a:t>
              </a:r>
              <a:r>
                <a:rPr lang="en-US" altLang="ko-KR" sz="700" spc="-2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MPlaza</a:t>
              </a:r>
              <a:r>
                <a:rPr lang="en-US" altLang="ko-KR" sz="700" spc="-2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Saigon, 39 Le </a:t>
              </a:r>
              <a:r>
                <a:rPr lang="en-US" altLang="ko-KR" sz="700" spc="-2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Duan</a:t>
              </a:r>
              <a:r>
                <a:rPr lang="en-US" altLang="ko-KR" sz="700" spc="-2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St., Ben </a:t>
              </a:r>
              <a:r>
                <a:rPr lang="en-US" altLang="ko-KR" sz="700" spc="-2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Nghe</a:t>
              </a:r>
              <a:r>
                <a:rPr lang="en-US" altLang="ko-KR" sz="700" spc="-2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Ward, Dist.1, Ho Chi Minh City, Vietnam </a:t>
              </a:r>
              <a:br>
                <a:rPr lang="en-US" altLang="ko-KR" sz="700" spc="-2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2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 28-3911-0225  Fax: +84-28-3911-0230  E-mail: hcmc@yulchon.com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700824" y="5511929"/>
              <a:ext cx="4533538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하노이 사무소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27th floor, East Wing,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Lotte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Center Hanoi, no. 54 Lieu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Giai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Cong Vi ward, Ba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Dinh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district, Hanoi. </a:t>
              </a:r>
            </a:p>
            <a:p>
              <a:pPr eaLnBrk="1" hangingPunct="1">
                <a:lnSpc>
                  <a:spcPct val="120000"/>
                </a:lnSpc>
                <a:defRPr/>
              </a:pP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+84-24-3837-8200  Fax: +84-24-3837-8230  E-mail: hanoi@yulchon.com</a:t>
              </a: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700824" y="6053111"/>
              <a:ext cx="4533538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중국 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상해 사무소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Room 828, Level 8, Bank of East Asia, 66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Huayuan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Shiqiao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Road,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Pudong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Shanghai 200120, PRC</a:t>
              </a:r>
            </a:p>
            <a:p>
              <a:pPr eaLnBrk="1" hangingPunct="1">
                <a:lnSpc>
                  <a:spcPct val="120000"/>
                </a:lnSpc>
                <a:defRPr/>
              </a:pP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+86-21-6179-9834    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E-mail: 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shanghai@yulchon.com </a:t>
              </a: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5234362" y="4999314"/>
              <a:ext cx="4573221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미얀마 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양곤 사무소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#6-#7, Level 4,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Uniteam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Training Office Building,No.84, Pan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Hlaing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Sanchaung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Township, Yangon, Myanmar.</a:t>
              </a:r>
              <a:b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+95-1-7537-088  Fax: : +95-1-7537-088  E-mail: yangon@yulchon.com</a:t>
              </a:r>
            </a:p>
          </p:txBody>
        </p:sp>
        <p:sp>
          <p:nvSpPr>
            <p:cNvPr id="10" name="TextBox 21"/>
            <p:cNvSpPr txBox="1">
              <a:spLocks noChangeArrowheads="1"/>
            </p:cNvSpPr>
            <p:nvPr userDrawn="1"/>
          </p:nvSpPr>
          <p:spPr bwMode="auto">
            <a:xfrm>
              <a:off x="5234362" y="5526212"/>
              <a:ext cx="4573221" cy="498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latinLnBrk="0" hangingPunct="1">
                <a:lnSpc>
                  <a:spcPct val="120000"/>
                </a:lnSpc>
                <a:defRPr/>
              </a:pPr>
              <a:r>
                <a:rPr lang="ko-KR" altLang="en-US" sz="8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러시아 </a:t>
              </a:r>
              <a:r>
                <a:rPr lang="en-US" altLang="ko-KR" sz="8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o-KR" altLang="en-US" sz="8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모스크바 사무소</a:t>
              </a:r>
              <a:r>
                <a:rPr lang="en-US" altLang="ko-KR" sz="8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 </a:t>
              </a:r>
              <a:br>
                <a:rPr lang="en-US" altLang="ko-KR" sz="8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ko-KR" sz="7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12th Fl. White Gardens Business Center, 7 Ulitsa Lesnaya, Moscow, Russian Federation, 125047   </a:t>
              </a:r>
              <a:br>
                <a:rPr lang="en-US" altLang="ko-KR" sz="7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ko-KR" sz="7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Tel: +7-495-510-5200 Fax: +7-495-510-5228 E-mail: moscow@yulchon.com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5234362" y="6053111"/>
              <a:ext cx="4573221" cy="498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ko-KR" altLang="en-US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인도네시아 </a:t>
              </a:r>
              <a:r>
                <a:rPr lang="en-US" altLang="ko-KR" sz="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800" b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자카르타 사무소</a:t>
              </a:r>
              <a:r>
                <a:rPr lang="en-US" altLang="ko-KR" sz="7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 Energy, 32nd Floor, SCBD Lot 11A,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Jalan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Jenderal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Sudirman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Kav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52-53, Jakarta 12190, Indonesia </a:t>
              </a:r>
              <a:b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 : +62-21-2978-3888 Fax : +62-21-2978-3800 jakarta@yulchon.com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9018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텍스트 개체 틀 1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462623"/>
            <a:ext cx="9392400" cy="5904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  <a:defRPr lang="ko-KR" altLang="en-US" sz="2800" b="1" kern="1200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ko-KR" altLang="en-US" dirty="0" smtClean="0"/>
              <a:t>제목을 입력하세요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385304" y="6459538"/>
            <a:ext cx="2228850" cy="365125"/>
          </a:xfrm>
          <a:prstGeom prst="rect">
            <a:avLst/>
          </a:prstGeom>
        </p:spPr>
        <p:txBody>
          <a:bodyPr anchor="ctr"/>
          <a:lstStyle>
            <a:lvl1pPr marL="0" algn="r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defRPr kumimoji="0" lang="ko-KR" altLang="en-US" sz="1000" kern="1200" smtClean="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fld id="{BCAE034C-4364-4516-B22D-A4A251A16451}" type="slidenum">
              <a:rPr lang="en-US" altLang="ko-KR" smtClean="0"/>
              <a:pPr/>
              <a:t>‹#›</a:t>
            </a:fld>
            <a:endParaRPr lang="en-US" dirty="0"/>
          </a:p>
        </p:txBody>
      </p:sp>
      <p:cxnSp>
        <p:nvCxnSpPr>
          <p:cNvPr id="15" name="직선 연결선 14"/>
          <p:cNvCxnSpPr/>
          <p:nvPr userDrawn="1"/>
        </p:nvCxnSpPr>
        <p:spPr>
          <a:xfrm>
            <a:off x="287255" y="354033"/>
            <a:ext cx="9360351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Freeform 6"/>
          <p:cNvSpPr>
            <a:spLocks/>
          </p:cNvSpPr>
          <p:nvPr userDrawn="1"/>
        </p:nvSpPr>
        <p:spPr bwMode="auto">
          <a:xfrm>
            <a:off x="287255" y="6413500"/>
            <a:ext cx="9360000" cy="73025"/>
          </a:xfrm>
          <a:custGeom>
            <a:avLst/>
            <a:gdLst>
              <a:gd name="T0" fmla="*/ 0 w 3298"/>
              <a:gd name="T1" fmla="*/ 276 h 276"/>
              <a:gd name="T2" fmla="*/ 0 w 3298"/>
              <a:gd name="T3" fmla="*/ 0 h 276"/>
              <a:gd name="T4" fmla="*/ 3298 w 3298"/>
              <a:gd name="T5" fmla="*/ 0 h 276"/>
              <a:gd name="T6" fmla="*/ 3298 w 3298"/>
              <a:gd name="T7" fmla="*/ 276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98" h="276">
                <a:moveTo>
                  <a:pt x="0" y="276"/>
                </a:moveTo>
                <a:lnTo>
                  <a:pt x="0" y="0"/>
                </a:lnTo>
                <a:lnTo>
                  <a:pt x="3298" y="0"/>
                </a:lnTo>
                <a:lnTo>
                  <a:pt x="3298" y="276"/>
                </a:lnTo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119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제목 슬라이드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직사각형 7"/>
          <p:cNvSpPr>
            <a:spLocks noChangeArrowheads="1"/>
          </p:cNvSpPr>
          <p:nvPr userDrawn="1"/>
        </p:nvSpPr>
        <p:spPr bwMode="auto">
          <a:xfrm>
            <a:off x="255588" y="3000375"/>
            <a:ext cx="171291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36538" indent="-236538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auto" latinLnBrk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dirty="0" err="1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  <a:endParaRPr lang="ko-KR" altLang="en-US" sz="1500" dirty="0" smtClean="0">
              <a:solidFill>
                <a:srgbClr val="013668"/>
              </a:solidFill>
              <a:latin typeface="Arial" charset="0"/>
              <a:ea typeface="Tahoma" pitchFamily="34" charset="0"/>
              <a:cs typeface="Arial" charset="0"/>
            </a:endParaRPr>
          </a:p>
        </p:txBody>
      </p:sp>
      <p:pic>
        <p:nvPicPr>
          <p:cNvPr id="9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0" y="510594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30" baseline="0">
                <a:solidFill>
                  <a:srgbClr val="013668"/>
                </a:solidFill>
                <a:latin typeface="Calibri" panose="020F050202020403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rgbClr val="0136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3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baseline="0" dirty="0" smtClean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420030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 userDrawn="1"/>
        </p:nvSpPr>
        <p:spPr bwMode="gray">
          <a:xfrm>
            <a:off x="9005888" y="6362700"/>
            <a:ext cx="538162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649" tIns="39125" rIns="79649" bIns="39125">
            <a:spAutoFit/>
          </a:bodyPr>
          <a:lstStyle>
            <a:lvl1pPr defTabSz="7620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defTabSz="7620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defTabSz="7620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defTabSz="7620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defTabSz="7620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284413" indent="1588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741613" indent="1588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198813" indent="1588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656013" indent="1588" defTabSz="762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fld id="{3FD31EF0-8974-4220-AD41-B4B846F4AB2E}" type="slidenum">
              <a:rPr kumimoji="0" lang="en-US" altLang="ko-KR" sz="975">
                <a:solidFill>
                  <a:srgbClr val="000000"/>
                </a:solidFill>
                <a:latin typeface="Arial" pitchFamily="34" charset="0"/>
                <a:ea typeface="맑은 고딕" pitchFamily="50" charset="-127"/>
                <a:cs typeface="Arial" pitchFamily="34" charset="0"/>
                <a:sym typeface="맑은 고딕" pitchFamily="50" charset="-127"/>
              </a:rPr>
              <a:pPr algn="ctr" eaLnBrk="1" hangingPunct="1">
                <a:defRPr/>
              </a:pPr>
              <a:t>‹#›</a:t>
            </a:fld>
            <a:endParaRPr kumimoji="0" lang="en-US" altLang="ko-KR" sz="975">
              <a:solidFill>
                <a:srgbClr val="000000"/>
              </a:solidFill>
              <a:latin typeface="Arial" pitchFamily="34" charset="0"/>
              <a:ea typeface="맑은 고딕" pitchFamily="50" charset="-127"/>
              <a:cs typeface="Arial" pitchFamily="34" charset="0"/>
              <a:sym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4713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9"/>
          <p:cNvSpPr>
            <a:spLocks noGrp="1"/>
          </p:cNvSpPr>
          <p:nvPr>
            <p:ph type="title"/>
          </p:nvPr>
        </p:nvSpPr>
        <p:spPr bwMode="auto">
          <a:xfrm>
            <a:off x="498740" y="173043"/>
            <a:ext cx="906330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400"/>
            </a:lvl1pPr>
          </a:lstStyle>
          <a:p>
            <a:pPr lvl="0"/>
            <a:endParaRPr lang="ko-KR" altLang="en-US" dirty="0"/>
          </a:p>
        </p:txBody>
      </p:sp>
      <p:sp>
        <p:nvSpPr>
          <p:cNvPr id="3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7099300" y="6356358"/>
            <a:ext cx="231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6865D-077C-4E2C-9604-6223699F06B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899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1"/>
          <p:cNvSpPr>
            <a:spLocks noChangeArrowheads="1"/>
          </p:cNvSpPr>
          <p:nvPr userDrawn="1"/>
        </p:nvSpPr>
        <p:spPr bwMode="auto">
          <a:xfrm>
            <a:off x="255588" y="3000375"/>
            <a:ext cx="17113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36538" indent="-236538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mtClean="0">
                <a:solidFill>
                  <a:srgbClr val="013668"/>
                </a:solidFill>
                <a:ea typeface="Tahoma" panose="020B0604030504040204" pitchFamily="34" charset="0"/>
                <a:cs typeface="Arial" panose="020B0604020202020204" pitchFamily="34" charset="0"/>
              </a:rPr>
              <a:t>법무법인</a:t>
            </a:r>
            <a:r>
              <a:rPr lang="en-US" altLang="ko-KR" sz="1500" smtClean="0">
                <a:solidFill>
                  <a:srgbClr val="013668"/>
                </a:solidFill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ko-KR" altLang="en-US" sz="1500" smtClean="0">
                <a:solidFill>
                  <a:srgbClr val="013668"/>
                </a:solidFill>
                <a:ea typeface="Tahoma" panose="020B0604030504040204" pitchFamily="34" charset="0"/>
                <a:cs typeface="Arial" panose="020B0604020202020204" pitchFamily="34" charset="0"/>
              </a:rPr>
              <a:t>유</a:t>
            </a:r>
            <a:r>
              <a:rPr lang="en-US" altLang="ko-KR" sz="1500" smtClean="0">
                <a:solidFill>
                  <a:srgbClr val="013668"/>
                </a:solidFill>
                <a:ea typeface="Tahoma" panose="020B0604030504040204" pitchFamily="34" charset="0"/>
                <a:cs typeface="Arial" panose="020B0604020202020204" pitchFamily="34" charset="0"/>
              </a:rPr>
              <a:t>) </a:t>
            </a:r>
            <a:r>
              <a:rPr lang="ko-KR" altLang="en-US" sz="1500" smtClean="0">
                <a:solidFill>
                  <a:srgbClr val="013668"/>
                </a:solidFill>
                <a:ea typeface="Tahoma" panose="020B0604030504040204" pitchFamily="34" charset="0"/>
                <a:cs typeface="Arial" panose="020B0604020202020204" pitchFamily="34" charset="0"/>
              </a:rPr>
              <a:t>율촌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7338" y="354013"/>
            <a:ext cx="7272337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7831138" y="354013"/>
            <a:ext cx="1833562" cy="0"/>
          </a:xfrm>
          <a:prstGeom prst="line">
            <a:avLst/>
          </a:prstGeom>
          <a:noFill/>
          <a:ln w="15875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4"/>
            <a:ext cx="7312002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3"/>
          </p:nvPr>
        </p:nvSpPr>
        <p:spPr>
          <a:xfrm>
            <a:off x="7831055" y="510593"/>
            <a:ext cx="1805314" cy="1435437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ctr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400" kern="1200" dirty="0" smtClean="0">
                <a:solidFill>
                  <a:srgbClr val="8B6E4A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1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baseline="0" dirty="0" smtClean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602676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4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287338" y="354013"/>
            <a:ext cx="7272337" cy="0"/>
          </a:xfrm>
          <a:prstGeom prst="lin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7831138" y="354013"/>
            <a:ext cx="1833562" cy="0"/>
          </a:xfrm>
          <a:prstGeom prst="line">
            <a:avLst/>
          </a:prstGeom>
          <a:noFill/>
          <a:ln w="15875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8"/>
          <p:cNvSpPr>
            <a:spLocks noChangeArrowheads="1"/>
          </p:cNvSpPr>
          <p:nvPr userDrawn="1"/>
        </p:nvSpPr>
        <p:spPr bwMode="auto">
          <a:xfrm>
            <a:off x="255588" y="3000375"/>
            <a:ext cx="17113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36538" indent="-236538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법무법인</a:t>
            </a:r>
            <a:r>
              <a:rPr lang="en-US" altLang="ko-KR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유</a:t>
            </a:r>
            <a:r>
              <a:rPr lang="en-US" altLang="ko-KR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 </a:t>
            </a: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율촌</a:t>
            </a:r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4"/>
            <a:ext cx="7312002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3"/>
          </p:nvPr>
        </p:nvSpPr>
        <p:spPr>
          <a:xfrm>
            <a:off x="7831055" y="510593"/>
            <a:ext cx="1805314" cy="1435437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ctr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400" kern="1200" dirty="0" smtClean="0">
                <a:solidFill>
                  <a:srgbClr val="8B6E4A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baseline="0" dirty="0" smtClean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82357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87338" y="5243513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직사각형 17"/>
          <p:cNvSpPr>
            <a:spLocks noChangeArrowheads="1"/>
          </p:cNvSpPr>
          <p:nvPr userDrawn="1"/>
        </p:nvSpPr>
        <p:spPr bwMode="auto">
          <a:xfrm>
            <a:off x="255588" y="5751513"/>
            <a:ext cx="17113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36538" indent="-236538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mtClean="0">
                <a:solidFill>
                  <a:srgbClr val="01366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법무법인</a:t>
            </a:r>
            <a:r>
              <a:rPr lang="en-US" altLang="ko-KR" sz="1500" smtClean="0">
                <a:solidFill>
                  <a:srgbClr val="01366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ko-KR" altLang="en-US" sz="1500" smtClean="0">
                <a:solidFill>
                  <a:srgbClr val="01366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유</a:t>
            </a:r>
            <a:r>
              <a:rPr lang="en-US" altLang="ko-KR" sz="1500" smtClean="0">
                <a:solidFill>
                  <a:srgbClr val="01366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 </a:t>
            </a:r>
            <a:r>
              <a:rPr lang="ko-KR" altLang="en-US" sz="1500" smtClean="0">
                <a:solidFill>
                  <a:srgbClr val="01366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율촌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0" y="1784502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5387095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6078366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baseline="0" dirty="0" smtClean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257092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제목 슬라이드_1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87338" y="5243513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직사각형 16"/>
          <p:cNvSpPr>
            <a:spLocks noChangeArrowheads="1"/>
          </p:cNvSpPr>
          <p:nvPr userDrawn="1"/>
        </p:nvSpPr>
        <p:spPr bwMode="auto">
          <a:xfrm>
            <a:off x="255588" y="5751513"/>
            <a:ext cx="17113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36538" indent="-236538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법무법인</a:t>
            </a:r>
            <a:r>
              <a:rPr lang="en-US" altLang="ko-KR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유</a:t>
            </a:r>
            <a:r>
              <a:rPr lang="en-US" altLang="ko-KR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 </a:t>
            </a:r>
            <a:r>
              <a:rPr lang="ko-KR" altLang="en-US" sz="150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율촌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0" y="1784502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5387095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3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6078366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8" indent="-236538" algn="l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baseline="0" dirty="0" smtClean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11176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6538" y="646113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3"/>
          <p:cNvSpPr txBox="1">
            <a:spLocks/>
          </p:cNvSpPr>
          <p:nvPr userDrawn="1"/>
        </p:nvSpPr>
        <p:spPr>
          <a:xfrm>
            <a:off x="255588" y="461963"/>
            <a:ext cx="8880475" cy="590550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목  차</a:t>
            </a:r>
            <a:endParaRPr lang="en-US" altLang="ko-KR" sz="2800" b="1" spc="-100" dirty="0">
              <a:solidFill>
                <a:srgbClr val="013668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57228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Freeform 6"/>
          <p:cNvSpPr>
            <a:spLocks/>
          </p:cNvSpPr>
          <p:nvPr userDrawn="1"/>
        </p:nvSpPr>
        <p:spPr bwMode="auto">
          <a:xfrm>
            <a:off x="287338" y="6413500"/>
            <a:ext cx="9359900" cy="73025"/>
          </a:xfrm>
          <a:custGeom>
            <a:avLst/>
            <a:gdLst>
              <a:gd name="T0" fmla="*/ 0 w 3298"/>
              <a:gd name="T1" fmla="*/ 276 h 276"/>
              <a:gd name="T2" fmla="*/ 0 w 3298"/>
              <a:gd name="T3" fmla="*/ 0 h 276"/>
              <a:gd name="T4" fmla="*/ 3298 w 3298"/>
              <a:gd name="T5" fmla="*/ 0 h 276"/>
              <a:gd name="T6" fmla="*/ 3298 w 3298"/>
              <a:gd name="T7" fmla="*/ 276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98" h="276">
                <a:moveTo>
                  <a:pt x="0" y="276"/>
                </a:moveTo>
                <a:lnTo>
                  <a:pt x="0" y="0"/>
                </a:lnTo>
                <a:lnTo>
                  <a:pt x="3298" y="0"/>
                </a:lnTo>
                <a:lnTo>
                  <a:pt x="3298" y="276"/>
                </a:lnTo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0" name="텍스트 개체 틀 19"/>
          <p:cNvSpPr>
            <a:spLocks noGrp="1"/>
          </p:cNvSpPr>
          <p:nvPr>
            <p:ph type="body" sz="quarter" idx="13"/>
          </p:nvPr>
        </p:nvSpPr>
        <p:spPr>
          <a:xfrm>
            <a:off x="255588" y="462623"/>
            <a:ext cx="9392400" cy="5904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  <a:defRPr lang="ko-KR" altLang="en-US" sz="3000" b="1" kern="1200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ko-KR" altLang="en-US" dirty="0" smtClean="0"/>
              <a:t>마스터 텍스트 스타일 편집</a:t>
            </a:r>
          </a:p>
        </p:txBody>
      </p:sp>
      <p:sp>
        <p:nvSpPr>
          <p:cNvPr id="33" name="텍스트 개체 틀 32"/>
          <p:cNvSpPr>
            <a:spLocks noGrp="1"/>
          </p:cNvSpPr>
          <p:nvPr>
            <p:ph type="body" sz="quarter" idx="14"/>
          </p:nvPr>
        </p:nvSpPr>
        <p:spPr>
          <a:xfrm>
            <a:off x="255588" y="1226525"/>
            <a:ext cx="9392400" cy="5072063"/>
          </a:xfrm>
          <a:prstGeom prst="rect">
            <a:avLst/>
          </a:prstGeom>
        </p:spPr>
        <p:txBody>
          <a:bodyPr/>
          <a:lstStyle>
            <a:lvl1pPr marL="171450" indent="-171450">
              <a:spcAft>
                <a:spcPts val="500"/>
              </a:spcAft>
              <a:defRPr sz="1700" b="1">
                <a:solidFill>
                  <a:srgbClr val="013668"/>
                </a:solidFill>
              </a:defRPr>
            </a:lvl1pPr>
            <a:lvl2pPr marL="374650" indent="-179388">
              <a:spcAft>
                <a:spcPts val="500"/>
              </a:spcAft>
              <a:buClr>
                <a:srgbClr val="013668"/>
              </a:buClr>
              <a:buFont typeface="Arial" panose="020B0604020202020204" pitchFamily="34" charset="0"/>
              <a:buChar char="‒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3400" indent="-136525">
              <a:spcAft>
                <a:spcPts val="500"/>
              </a:spcAft>
              <a:buFont typeface="Wingdings" panose="05000000000000000000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00088" indent="-142875">
              <a:spcAft>
                <a:spcPts val="500"/>
              </a:spcAft>
              <a:buFont typeface="Wingdings" panose="05000000000000000000" pitchFamily="2" charset="2"/>
              <a:buChar char="v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22338" indent="-198438">
              <a:buFont typeface="Wingdings" panose="05000000000000000000" pitchFamily="2" charset="2"/>
              <a:buChar char="ü"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marL="0" algn="r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defRPr kumimoji="0" lang="ko-KR" altLang="en-US" sz="1000" kern="120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CFC8EE-962E-4C93-BBF0-041F1A3A0B54}" type="slidenum">
              <a:rPr lang="en-US" altLang="ko-KR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68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4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4533577"/>
            <a:ext cx="9033584" cy="7366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338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3713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자유형 3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0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4533577"/>
            <a:ext cx="9033584" cy="7366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372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385050" y="6459538"/>
            <a:ext cx="2228850" cy="365125"/>
          </a:xfrm>
          <a:prstGeom prst="rect">
            <a:avLst/>
          </a:prstGeom>
        </p:spPr>
        <p:txBody>
          <a:bodyPr anchor="ctr"/>
          <a:lstStyle>
            <a:lvl1pPr marL="0" algn="r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defRPr kumimoji="0" lang="ko-KR" altLang="en-US" sz="1000" kern="120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12B12F-DE6B-4A27-8664-634966D22347}" type="slidenum">
              <a:rPr lang="en-US" altLang="ko-KR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7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113" y="6529388"/>
            <a:ext cx="492125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직선 연결선 9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 6"/>
          <p:cNvSpPr>
            <a:spLocks/>
          </p:cNvSpPr>
          <p:nvPr userDrawn="1"/>
        </p:nvSpPr>
        <p:spPr bwMode="auto">
          <a:xfrm>
            <a:off x="287338" y="6413500"/>
            <a:ext cx="9359900" cy="73025"/>
          </a:xfrm>
          <a:custGeom>
            <a:avLst/>
            <a:gdLst>
              <a:gd name="T0" fmla="*/ 0 w 3298"/>
              <a:gd name="T1" fmla="*/ 276 h 276"/>
              <a:gd name="T2" fmla="*/ 0 w 3298"/>
              <a:gd name="T3" fmla="*/ 0 h 276"/>
              <a:gd name="T4" fmla="*/ 3298 w 3298"/>
              <a:gd name="T5" fmla="*/ 0 h 276"/>
              <a:gd name="T6" fmla="*/ 3298 w 3298"/>
              <a:gd name="T7" fmla="*/ 276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98" h="276">
                <a:moveTo>
                  <a:pt x="0" y="276"/>
                </a:moveTo>
                <a:lnTo>
                  <a:pt x="0" y="0"/>
                </a:lnTo>
                <a:lnTo>
                  <a:pt x="3298" y="0"/>
                </a:lnTo>
                <a:lnTo>
                  <a:pt x="3298" y="276"/>
                </a:lnTo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4" name="제목 개체 틀 9"/>
          <p:cNvSpPr>
            <a:spLocks noGrp="1"/>
          </p:cNvSpPr>
          <p:nvPr>
            <p:ph type="title"/>
          </p:nvPr>
        </p:nvSpPr>
        <p:spPr bwMode="auto">
          <a:xfrm>
            <a:off x="255588" y="461963"/>
            <a:ext cx="93916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ko-KR" altLang="en-US" dirty="0" smtClean="0"/>
          </a:p>
        </p:txBody>
      </p:sp>
      <p:sp>
        <p:nvSpPr>
          <p:cNvPr id="1031" name="텍스트 개체 틀 15"/>
          <p:cNvSpPr>
            <a:spLocks noGrp="1"/>
          </p:cNvSpPr>
          <p:nvPr>
            <p:ph type="body" idx="1"/>
          </p:nvPr>
        </p:nvSpPr>
        <p:spPr bwMode="auto">
          <a:xfrm>
            <a:off x="255588" y="1223963"/>
            <a:ext cx="939165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930" r:id="rId1"/>
    <p:sldLayoutId id="2147487931" r:id="rId2"/>
    <p:sldLayoutId id="2147487932" r:id="rId3"/>
    <p:sldLayoutId id="2147487933" r:id="rId4"/>
    <p:sldLayoutId id="2147487934" r:id="rId5"/>
    <p:sldLayoutId id="2147487935" r:id="rId6"/>
    <p:sldLayoutId id="2147487936" r:id="rId7"/>
    <p:sldLayoutId id="2147487937" r:id="rId8"/>
    <p:sldLayoutId id="2147487938" r:id="rId9"/>
    <p:sldLayoutId id="2147487939" r:id="rId10"/>
    <p:sldLayoutId id="2147487940" r:id="rId11"/>
    <p:sldLayoutId id="2147487941" r:id="rId12"/>
    <p:sldLayoutId id="2147487942" r:id="rId13"/>
    <p:sldLayoutId id="2147488068" r:id="rId14"/>
    <p:sldLayoutId id="2147488071" r:id="rId15"/>
    <p:sldLayoutId id="2147488046" r:id="rId16"/>
    <p:sldLayoutId id="2147488072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lang="ko-KR" altLang="en-US" sz="3000" b="1" kern="1200" spc="-100" dirty="0">
          <a:solidFill>
            <a:srgbClr val="013668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lang="ko-KR" altLang="en-US" sz="1700" b="1" kern="1200" dirty="0">
          <a:solidFill>
            <a:srgbClr val="013668"/>
          </a:solidFill>
          <a:latin typeface="+mn-lt"/>
          <a:ea typeface="+mn-ea"/>
          <a:cs typeface="+mn-cs"/>
        </a:defRPr>
      </a:lvl1pPr>
      <a:lvl2pPr marL="536575" indent="-3429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600" kern="1200" dirty="0">
          <a:solidFill>
            <a:srgbClr val="404040"/>
          </a:solidFill>
          <a:latin typeface="+mn-lt"/>
          <a:ea typeface="+mn-ea"/>
          <a:cs typeface="+mn-cs"/>
        </a:defRPr>
      </a:lvl2pPr>
      <a:lvl3pPr marL="739775" indent="-3429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400" kern="1200" dirty="0">
          <a:solidFill>
            <a:srgbClr val="404040"/>
          </a:solidFill>
          <a:latin typeface="+mn-lt"/>
          <a:ea typeface="+mn-ea"/>
          <a:cs typeface="+mn-cs"/>
        </a:defRPr>
      </a:lvl3pPr>
      <a:lvl4pPr marL="842963" indent="-28575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200" kern="1200" dirty="0">
          <a:solidFill>
            <a:srgbClr val="404040"/>
          </a:solidFill>
          <a:latin typeface="+mn-lt"/>
          <a:ea typeface="+mn-ea"/>
          <a:cs typeface="+mn-cs"/>
        </a:defRPr>
      </a:lvl4pPr>
      <a:lvl5pPr marL="1009650" indent="-28575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100" kern="1200" dirty="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 rtlCol="0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pc="-70" dirty="0" smtClean="0">
                <a:latin typeface="Arial" panose="020B0604020202020204" pitchFamily="34" charset="0"/>
              </a:rPr>
              <a:t>중대재해처벌법의 이해</a:t>
            </a:r>
            <a:endParaRPr lang="ko-KR" altLang="en-US" spc="-70" dirty="0">
              <a:latin typeface="Arial" panose="020B0604020202020204" pitchFamily="34" charset="0"/>
            </a:endParaRPr>
          </a:p>
        </p:txBody>
      </p:sp>
      <p:sp>
        <p:nvSpPr>
          <p:cNvPr id="154627" name="텍스트 개체 틀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</a:pPr>
            <a:r>
              <a:rPr lang="en-US" altLang="ko-KR" spc="-40" dirty="0" smtClean="0">
                <a:latin typeface="Arial" panose="020B0604020202020204" pitchFamily="34" charset="0"/>
                <a:cs typeface="Arial" panose="020B0604020202020204" pitchFamily="34" charset="0"/>
              </a:rPr>
              <a:t>2022.  1. </a:t>
            </a:r>
            <a:endParaRPr spc="-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53291" y="3475231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신원재</a:t>
            </a:r>
            <a:r>
              <a:rPr lang="ko-KR" altLang="en-US" b="1" dirty="0" smtClean="0">
                <a:solidFill>
                  <a:srgbClr val="FFF4DD"/>
                </a:solidFill>
              </a:rPr>
              <a:t> </a:t>
            </a:r>
            <a:r>
              <a:rPr lang="ko-KR" altLang="en-US" b="1" dirty="0" smtClean="0">
                <a:solidFill>
                  <a:schemeClr val="bg1"/>
                </a:solidFill>
              </a:rPr>
              <a:t>변호사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88925" y="481013"/>
            <a:ext cx="9393238" cy="5905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sz="2800" dirty="0">
                <a:solidFill>
                  <a:srgbClr val="005C4C"/>
                </a:solidFill>
              </a:rPr>
              <a:t>안전보건확보</a:t>
            </a:r>
            <a:r>
              <a:rPr altLang="ko-KR" sz="2800" dirty="0">
                <a:solidFill>
                  <a:srgbClr val="005C4C"/>
                </a:solidFill>
              </a:rPr>
              <a:t>의무의 주체</a:t>
            </a:r>
          </a:p>
        </p:txBody>
      </p:sp>
      <p:sp>
        <p:nvSpPr>
          <p:cNvPr id="182275" name="슬라이드 번호 개체 틀 3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F97BF9C-2CAF-4F12-8CD6-9C3942FEBFDA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10</a:t>
            </a:fld>
            <a:endParaRPr lang="en-US" altLang="en-US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725504"/>
              </p:ext>
            </p:extLst>
          </p:nvPr>
        </p:nvGraphicFramePr>
        <p:xfrm>
          <a:off x="413544" y="1482292"/>
          <a:ext cx="9144000" cy="17569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7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3636">
                <a:tc rowSpan="2">
                  <a:txBody>
                    <a:bodyPr/>
                    <a:lstStyle/>
                    <a:p>
                      <a:pPr marL="263525" indent="-263525" algn="ctr" defTabSz="914400" rtl="0" eaLnBrk="1" latinLnBrk="0" hangingPunct="1">
                        <a:lnSpc>
                          <a:spcPct val="118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00" spc="-20" baseline="0" dirty="0">
                          <a:solidFill>
                            <a:srgbClr val="005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규 정</a:t>
                      </a:r>
                    </a:p>
                  </a:txBody>
                  <a:tcPr marL="74295" marR="74295" marT="143936" marB="14393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6675" marR="0" lvl="1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4C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사업주</a:t>
                      </a:r>
                    </a:p>
                  </a:txBody>
                  <a:tcPr marL="58500" marR="58500" marT="143936" marB="143936">
                    <a:lnL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6675" marR="0" lvl="1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4C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자신의 사업 영위</a:t>
                      </a:r>
                      <a:r>
                        <a:rPr kumimoji="1" lang="en-US" altLang="ko-K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4C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4C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타인의 노무를 제공받는 자</a:t>
                      </a:r>
                      <a:r>
                        <a:rPr kumimoji="1" lang="en-US" altLang="ko-K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4C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kumimoji="1" lang="ko-KR" altLang="en-US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5C4C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개인사업주</a:t>
                      </a:r>
                      <a:r>
                        <a:rPr kumimoji="1" lang="en-US" altLang="ko-K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4C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kumimoji="1" lang="ko-KR" alt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C4C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8500" marR="58500" marT="143936" marB="143936">
                    <a:lnL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8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6675" marR="0" lvl="1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ko-KR" altLang="en-US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5C4C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경영책임자</a:t>
                      </a:r>
                      <a:endParaRPr kumimoji="1" lang="ko-KR" alt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C4C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8500" marR="58500" marT="143936" marB="143936">
                    <a:lnL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6675" marR="0" lvl="1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4552E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사업을 대표</a:t>
                      </a:r>
                      <a:r>
                        <a:rPr lang="ko-KR" altLang="en-US" sz="1800" b="1" kern="100" spc="-30" baseline="0" dirty="0">
                          <a:solidFill>
                            <a:srgbClr val="D4552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∙</a:t>
                      </a: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4552E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총괄하는 권한</a:t>
                      </a:r>
                      <a:r>
                        <a:rPr lang="ko-KR" altLang="en-US" sz="1800" b="1" kern="100" spc="-30" baseline="0" dirty="0">
                          <a:solidFill>
                            <a:srgbClr val="D4552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∙</a:t>
                      </a: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4552E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책임이 있는 자</a:t>
                      </a: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또는 </a:t>
                      </a: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4552E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이에 준하여 </a:t>
                      </a:r>
                      <a:r>
                        <a:rPr kumimoji="1" lang="ko-KR" altLang="en-US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D4552E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안전보건에</a:t>
                      </a:r>
                      <a:r>
                        <a:rPr kumimoji="1" lang="ko-KR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4552E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관한 업무를 담당하는 자</a:t>
                      </a:r>
                    </a:p>
                  </a:txBody>
                  <a:tcPr marL="58500" marR="58500" marT="143936" marB="143936">
                    <a:lnL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13544" y="3328460"/>
            <a:ext cx="3010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 </a:t>
            </a:r>
            <a:r>
              <a:rPr lang="ko-KR" altLang="en-US" sz="1200" dirty="0" smtClean="0">
                <a:solidFill>
                  <a:srgbClr val="005C4C"/>
                </a:solidFill>
              </a:rPr>
              <a:t>☞ 중대재해처벌법 제</a:t>
            </a:r>
            <a:r>
              <a:rPr lang="en-US" altLang="ko-KR" sz="1200" dirty="0" smtClean="0">
                <a:solidFill>
                  <a:srgbClr val="005C4C"/>
                </a:solidFill>
              </a:rPr>
              <a:t>2</a:t>
            </a:r>
            <a:r>
              <a:rPr lang="ko-KR" altLang="en-US" sz="1200" dirty="0" smtClean="0">
                <a:solidFill>
                  <a:srgbClr val="005C4C"/>
                </a:solidFill>
              </a:rPr>
              <a:t>조 제</a:t>
            </a:r>
            <a:r>
              <a:rPr lang="en-US" altLang="ko-KR" sz="1200" dirty="0" smtClean="0">
                <a:solidFill>
                  <a:srgbClr val="005C4C"/>
                </a:solidFill>
              </a:rPr>
              <a:t>9</a:t>
            </a:r>
            <a:r>
              <a:rPr lang="ko-KR" altLang="en-US" sz="1200" dirty="0" smtClean="0">
                <a:solidFill>
                  <a:srgbClr val="005C4C"/>
                </a:solidFill>
              </a:rPr>
              <a:t>호</a:t>
            </a:r>
            <a:endParaRPr lang="ko-KR" altLang="en-US" sz="1200" dirty="0">
              <a:solidFill>
                <a:srgbClr val="005C4C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422" y="3328460"/>
            <a:ext cx="4531122" cy="3011309"/>
          </a:xfrm>
          <a:prstGeom prst="rect">
            <a:avLst/>
          </a:prstGeom>
          <a:solidFill>
            <a:srgbClr val="ECE4DC"/>
          </a:solidFill>
        </p:spPr>
      </p:pic>
    </p:spTree>
    <p:extLst>
      <p:ext uri="{BB962C8B-B14F-4D97-AF65-F5344CB8AC3E}">
        <p14:creationId xmlns:p14="http://schemas.microsoft.com/office/powerpoint/2010/main" val="4320600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/>
          <p:cNvSpPr/>
          <p:nvPr/>
        </p:nvSpPr>
        <p:spPr>
          <a:xfrm>
            <a:off x="0" y="1219200"/>
            <a:ext cx="9906000" cy="4787153"/>
          </a:xfrm>
          <a:prstGeom prst="rect">
            <a:avLst/>
          </a:prstGeom>
          <a:solidFill>
            <a:srgbClr val="ECE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kumimoji="1"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 fontAlgn="base" latinLnBrk="1"/>
            <a:r>
              <a:rPr lang="en-US" altLang="ko-KR" dirty="0" smtClean="0">
                <a:solidFill>
                  <a:srgbClr val="005C4C"/>
                </a:solidFill>
              </a:rPr>
              <a:t>‘</a:t>
            </a:r>
            <a:r>
              <a:rPr lang="ko-KR" altLang="en-US" dirty="0" smtClean="0">
                <a:solidFill>
                  <a:srgbClr val="005C4C"/>
                </a:solidFill>
              </a:rPr>
              <a:t>경영책임자등</a:t>
            </a:r>
            <a:r>
              <a:rPr lang="en-US" altLang="ko-KR" dirty="0" smtClean="0">
                <a:solidFill>
                  <a:srgbClr val="005C4C"/>
                </a:solidFill>
              </a:rPr>
              <a:t>’</a:t>
            </a:r>
            <a:r>
              <a:rPr lang="ko-KR" altLang="en-US" dirty="0" smtClean="0">
                <a:solidFill>
                  <a:srgbClr val="005C4C"/>
                </a:solidFill>
              </a:rPr>
              <a:t> </a:t>
            </a:r>
            <a:r>
              <a:rPr lang="en-US" altLang="ko-KR" dirty="0" smtClean="0">
                <a:solidFill>
                  <a:srgbClr val="005C4C"/>
                </a:solidFill>
              </a:rPr>
              <a:t>– “</a:t>
            </a:r>
            <a:r>
              <a:rPr lang="ko-KR" altLang="en-US" dirty="0" smtClean="0">
                <a:solidFill>
                  <a:srgbClr val="005C4C"/>
                </a:solidFill>
              </a:rPr>
              <a:t>최종 </a:t>
            </a:r>
            <a:r>
              <a:rPr lang="ko-KR" altLang="en-US" dirty="0" err="1">
                <a:solidFill>
                  <a:srgbClr val="005C4C"/>
                </a:solidFill>
              </a:rPr>
              <a:t>의사결정권</a:t>
            </a:r>
            <a:r>
              <a:rPr lang="ko-KR" altLang="en-US" dirty="0">
                <a:solidFill>
                  <a:srgbClr val="005C4C"/>
                </a:solidFill>
              </a:rPr>
              <a:t> </a:t>
            </a:r>
            <a:r>
              <a:rPr lang="ko-KR" altLang="en-US" dirty="0" smtClean="0">
                <a:solidFill>
                  <a:srgbClr val="005C4C"/>
                </a:solidFill>
              </a:rPr>
              <a:t>부여 여부</a:t>
            </a:r>
            <a:r>
              <a:rPr lang="en-US" altLang="ko-KR" dirty="0" smtClean="0">
                <a:solidFill>
                  <a:srgbClr val="005C4C"/>
                </a:solidFill>
              </a:rPr>
              <a:t>”</a:t>
            </a:r>
            <a:r>
              <a:rPr lang="ko-KR" altLang="en-US" dirty="0" smtClean="0">
                <a:solidFill>
                  <a:srgbClr val="005C4C"/>
                </a:solidFill>
              </a:rPr>
              <a:t> </a:t>
            </a:r>
            <a:r>
              <a:rPr lang="ko-KR" altLang="en-US" dirty="0">
                <a:solidFill>
                  <a:srgbClr val="005C4C"/>
                </a:solidFill>
              </a:rPr>
              <a:t>관건</a:t>
            </a:r>
          </a:p>
        </p:txBody>
      </p:sp>
      <p:sp>
        <p:nvSpPr>
          <p:cNvPr id="9" name="직사각형 8"/>
          <p:cNvSpPr/>
          <p:nvPr/>
        </p:nvSpPr>
        <p:spPr bwMode="auto">
          <a:xfrm>
            <a:off x="931863" y="1453964"/>
            <a:ext cx="8672512" cy="59477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latinLnBrk="1">
              <a:lnSpc>
                <a:spcPct val="114000"/>
              </a:lnSpc>
              <a:spcAft>
                <a:spcPts val="700"/>
              </a:spcAft>
              <a:defRPr/>
            </a:pP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CSO(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안전담당 임원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) 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에게 안전보건 총괄 관리 및 최종 의사결정권이 부여되지 않으면 </a:t>
            </a:r>
            <a:r>
              <a:rPr kumimoji="1" lang="ko-KR" altLang="en-US" sz="1500" b="1" kern="200" spc="-150" dirty="0" err="1">
                <a:solidFill>
                  <a:srgbClr val="005C4C"/>
                </a:solidFill>
                <a:latin typeface="+mn-ea"/>
                <a:ea typeface="+mn-ea"/>
              </a:rPr>
              <a:t>경영책임자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(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‘이에 준하여 </a:t>
            </a:r>
            <a:r>
              <a:rPr kumimoji="1" lang="ko-KR" altLang="en-US" sz="1500" b="1" kern="200" spc="-150" dirty="0" err="1">
                <a:solidFill>
                  <a:srgbClr val="005C4C"/>
                </a:solidFill>
                <a:latin typeface="+mn-ea"/>
                <a:ea typeface="+mn-ea"/>
              </a:rPr>
              <a:t>안전보건에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 관한 업무를 담당하는 사람’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)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으로 볼 수 없음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931863" y="2381103"/>
            <a:ext cx="8672512" cy="6186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latinLnBrk="1">
              <a:lnSpc>
                <a:spcPct val="114000"/>
              </a:lnSpc>
              <a:spcAft>
                <a:spcPts val="700"/>
              </a:spcAft>
            </a:pPr>
            <a:r>
              <a:rPr kumimoji="1" lang="en-US" altLang="ko-KR" sz="1500" b="1" kern="200" spc="-150" dirty="0" err="1">
                <a:solidFill>
                  <a:srgbClr val="005C4C"/>
                </a:solidFill>
                <a:latin typeface="+mn-ea"/>
                <a:ea typeface="+mn-ea"/>
              </a:rPr>
              <a:t>CSO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가 최종 의사결정권이 있으면 경영책임자에 해당 </a:t>
            </a:r>
            <a:r>
              <a:rPr kumimoji="1" lang="en-US" altLang="ko-KR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  <a:t/>
            </a:r>
            <a:br>
              <a:rPr kumimoji="1" lang="en-US" altLang="ko-KR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</a:br>
            <a:r>
              <a:rPr kumimoji="1" lang="en-US" altLang="ko-KR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  <a:t>– 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이 경우에도 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CEO(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대표이사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) </a:t>
            </a:r>
            <a:r>
              <a:rPr kumimoji="1" lang="ko-KR" altLang="en-US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의무가 면제된다고는 볼 수 없으며 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개별 사안별로 관여 정도 판단</a:t>
            </a:r>
            <a:endParaRPr kumimoji="1" lang="en-US" altLang="ko-KR" sz="1500" b="1" kern="200" spc="-150" dirty="0">
              <a:solidFill>
                <a:srgbClr val="005C4C"/>
              </a:solidFill>
              <a:latin typeface="+mn-ea"/>
              <a:ea typeface="+mn-ea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931863" y="3308242"/>
            <a:ext cx="8672512" cy="84664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latinLnBrk="1">
              <a:lnSpc>
                <a:spcPct val="114000"/>
              </a:lnSpc>
              <a:spcAft>
                <a:spcPts val="700"/>
              </a:spcAft>
            </a:pP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공동대표가 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2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명 이상 있다면 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2</a:t>
            </a:r>
            <a:r>
              <a:rPr kumimoji="1" lang="ko-KR" altLang="en-US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  <a:t>명이 회사 내에서의</a:t>
            </a:r>
            <a:r>
              <a:rPr kumimoji="1" lang="en-US" altLang="ko-KR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  <a:t>,</a:t>
            </a:r>
            <a:r>
              <a:rPr kumimoji="1" lang="ko-KR" altLang="en-US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  <a:t> </a:t>
            </a:r>
            <a:r>
              <a:rPr kumimoji="1" lang="en-US" altLang="ko-KR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  <a:t/>
            </a:r>
            <a:br>
              <a:rPr kumimoji="1" lang="en-US" altLang="ko-KR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</a:br>
            <a:r>
              <a:rPr kumimoji="1" lang="ko-KR" altLang="en-US" sz="1400" b="1" kern="200" spc="-150" dirty="0" smtClean="0">
                <a:solidFill>
                  <a:srgbClr val="D4552E"/>
                </a:solidFill>
                <a:latin typeface="+mn-ea"/>
                <a:ea typeface="+mn-ea"/>
              </a:rPr>
              <a:t>① </a:t>
            </a:r>
            <a:r>
              <a:rPr kumimoji="1" lang="ko-KR" altLang="en-US" sz="1400" b="1" kern="200" spc="-150" dirty="0">
                <a:solidFill>
                  <a:srgbClr val="D4552E"/>
                </a:solidFill>
                <a:latin typeface="+mn-ea"/>
                <a:ea typeface="+mn-ea"/>
              </a:rPr>
              <a:t>직무</a:t>
            </a:r>
            <a:r>
              <a:rPr kumimoji="1" lang="en-US" altLang="ko-KR" sz="1400" b="1" kern="200" spc="-150" dirty="0">
                <a:solidFill>
                  <a:srgbClr val="D4552E"/>
                </a:solidFill>
                <a:latin typeface="+mn-ea"/>
                <a:ea typeface="+mn-ea"/>
              </a:rPr>
              <a:t>, ② </a:t>
            </a:r>
            <a:r>
              <a:rPr kumimoji="1" lang="ko-KR" altLang="en-US" sz="1400" b="1" kern="200" spc="-150" dirty="0">
                <a:solidFill>
                  <a:srgbClr val="D4552E"/>
                </a:solidFill>
                <a:latin typeface="+mn-ea"/>
                <a:ea typeface="+mn-ea"/>
              </a:rPr>
              <a:t>책임과 권한 및 </a:t>
            </a:r>
            <a:r>
              <a:rPr kumimoji="1" lang="en-US" altLang="ko-KR" sz="1400" b="1" kern="200" spc="-150" dirty="0">
                <a:solidFill>
                  <a:srgbClr val="D4552E"/>
                </a:solidFill>
                <a:latin typeface="+mn-ea"/>
                <a:ea typeface="+mn-ea"/>
              </a:rPr>
              <a:t/>
            </a:r>
            <a:br>
              <a:rPr kumimoji="1" lang="en-US" altLang="ko-KR" sz="1400" b="1" kern="200" spc="-150" dirty="0">
                <a:solidFill>
                  <a:srgbClr val="D4552E"/>
                </a:solidFill>
                <a:latin typeface="+mn-ea"/>
                <a:ea typeface="+mn-ea"/>
              </a:rPr>
            </a:br>
            <a:r>
              <a:rPr kumimoji="1" lang="ko-KR" altLang="en-US" sz="1400" b="1" kern="200" spc="-150" dirty="0">
                <a:solidFill>
                  <a:srgbClr val="D4552E"/>
                </a:solidFill>
                <a:latin typeface="+mn-ea"/>
                <a:ea typeface="+mn-ea"/>
              </a:rPr>
              <a:t>③ 기업의 의사결정 구조 등을 종합적으로 고려</a:t>
            </a:r>
            <a:r>
              <a:rPr kumimoji="1" lang="ko-KR" altLang="en-US" sz="1400" kern="200" spc="-150" dirty="0">
                <a:solidFill>
                  <a:srgbClr val="005C4C"/>
                </a:solidFill>
                <a:latin typeface="+mn-ea"/>
                <a:ea typeface="+mn-ea"/>
              </a:rPr>
              <a:t>하여 실질적으로 해당 사업에서 최종 경영책임자가 누구인지 판단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931863" y="4508341"/>
            <a:ext cx="7980362" cy="35548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latinLnBrk="1">
              <a:lnSpc>
                <a:spcPct val="114000"/>
              </a:lnSpc>
              <a:spcAft>
                <a:spcPts val="700"/>
              </a:spcAft>
            </a:pP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복수 사업부문과 각각 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CEO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가 있으면 각자 해당 사업부문 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CEO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가 </a:t>
            </a:r>
            <a:r>
              <a:rPr kumimoji="1" lang="ko-KR" altLang="en-US" sz="1500" b="1" kern="200" spc="-150" dirty="0" err="1">
                <a:solidFill>
                  <a:srgbClr val="005C4C"/>
                </a:solidFill>
                <a:latin typeface="+mn-ea"/>
                <a:ea typeface="+mn-ea"/>
              </a:rPr>
              <a:t>경영책임자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 </a:t>
            </a:r>
            <a:r>
              <a:rPr kumimoji="1" lang="ko-KR" altLang="en-US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  <a:t>해당할 수 있음</a:t>
            </a:r>
            <a:r>
              <a:rPr kumimoji="1" lang="en-US" altLang="ko-KR" sz="1500" b="1" kern="200" spc="-150" dirty="0" smtClean="0">
                <a:solidFill>
                  <a:srgbClr val="005C4C"/>
                </a:solidFill>
                <a:latin typeface="+mn-ea"/>
                <a:ea typeface="+mn-ea"/>
              </a:rPr>
              <a:t>. </a:t>
            </a:r>
            <a:endParaRPr kumimoji="1" lang="ko-KR" altLang="en-US" sz="1500" b="1" kern="200" spc="-150" dirty="0">
              <a:solidFill>
                <a:srgbClr val="005C4C"/>
              </a:solidFill>
              <a:latin typeface="+mn-ea"/>
              <a:ea typeface="+mn-ea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931863" y="5111995"/>
            <a:ext cx="8401050" cy="59477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latinLnBrk="1">
              <a:lnSpc>
                <a:spcPct val="114000"/>
              </a:lnSpc>
              <a:spcAft>
                <a:spcPts val="700"/>
              </a:spcAft>
            </a:pP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복수 사업부문 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CEO + 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법인 총괄 </a:t>
            </a:r>
            <a:r>
              <a:rPr kumimoji="1" lang="en-US" altLang="ko-KR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CEO</a:t>
            </a:r>
            <a:r>
              <a:rPr kumimoji="1" lang="ko-KR" altLang="en-US" sz="1500" b="1" kern="200" spc="-150" dirty="0">
                <a:solidFill>
                  <a:srgbClr val="005C4C"/>
                </a:solidFill>
                <a:latin typeface="+mn-ea"/>
                <a:ea typeface="+mn-ea"/>
              </a:rPr>
              <a:t>인 경우 </a:t>
            </a:r>
            <a:r>
              <a:rPr kumimoji="1" lang="ko-KR" altLang="en-US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원칙적으로 사업부문 </a:t>
            </a:r>
            <a:r>
              <a:rPr kumimoji="1" lang="en-US" altLang="ko-KR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CEO </a:t>
            </a:r>
            <a:r>
              <a:rPr kumimoji="1" lang="ko-KR" altLang="en-US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책임 </a:t>
            </a:r>
            <a:r>
              <a:rPr kumimoji="1" lang="en-US" altLang="ko-KR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– </a:t>
            </a:r>
            <a:r>
              <a:rPr kumimoji="1" lang="ko-KR" altLang="en-US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다만 총괄 </a:t>
            </a:r>
            <a:r>
              <a:rPr kumimoji="1" lang="en-US" altLang="ko-KR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CEO</a:t>
            </a:r>
            <a:r>
              <a:rPr kumimoji="1" lang="ko-KR" altLang="en-US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가 사업부문 의사결정 또는 부문 </a:t>
            </a:r>
            <a:r>
              <a:rPr kumimoji="1" lang="en-US" altLang="ko-KR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CEO </a:t>
            </a:r>
            <a:r>
              <a:rPr kumimoji="1" lang="ko-KR" altLang="en-US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와 공동 의사결정하는 경우 </a:t>
            </a:r>
            <a:r>
              <a:rPr kumimoji="1" lang="ko-KR" altLang="en-US" sz="1500" b="1" kern="200" spc="-150" dirty="0" err="1">
                <a:solidFill>
                  <a:srgbClr val="D4552E"/>
                </a:solidFill>
                <a:latin typeface="+mn-ea"/>
                <a:ea typeface="+mn-ea"/>
              </a:rPr>
              <a:t>경영책임자</a:t>
            </a:r>
            <a:r>
              <a:rPr kumimoji="1" lang="ko-KR" altLang="en-US" sz="1500" b="1" kern="200" spc="-150" dirty="0">
                <a:solidFill>
                  <a:srgbClr val="D4552E"/>
                </a:solidFill>
                <a:latin typeface="+mn-ea"/>
                <a:ea typeface="+mn-ea"/>
              </a:rPr>
              <a:t> 해당될 수 </a:t>
            </a:r>
            <a:r>
              <a:rPr kumimoji="1" lang="ko-KR" altLang="en-US" sz="1500" b="1" kern="200" spc="-150" dirty="0" smtClean="0">
                <a:solidFill>
                  <a:srgbClr val="D4552E"/>
                </a:solidFill>
                <a:latin typeface="+mn-ea"/>
                <a:ea typeface="+mn-ea"/>
              </a:rPr>
              <a:t>있음</a:t>
            </a:r>
            <a:r>
              <a:rPr kumimoji="1" lang="en-US" altLang="ko-KR" sz="1500" b="1" kern="200" spc="-150" dirty="0" smtClean="0">
                <a:solidFill>
                  <a:srgbClr val="D4552E"/>
                </a:solidFill>
                <a:latin typeface="+mn-ea"/>
                <a:ea typeface="+mn-ea"/>
              </a:rPr>
              <a:t>.</a:t>
            </a:r>
            <a:r>
              <a:rPr kumimoji="1" lang="ko-KR" altLang="en-US" sz="1500" b="1" kern="200" spc="-150" dirty="0" smtClean="0">
                <a:solidFill>
                  <a:srgbClr val="D4552E"/>
                </a:solidFill>
                <a:latin typeface="+mn-ea"/>
                <a:ea typeface="+mn-ea"/>
              </a:rPr>
              <a:t> </a:t>
            </a:r>
            <a:endParaRPr kumimoji="1" lang="ko-KR" altLang="en-US" sz="1500" b="1" kern="200" spc="-150" dirty="0">
              <a:solidFill>
                <a:srgbClr val="D4552E"/>
              </a:solidFill>
              <a:latin typeface="+mn-ea"/>
              <a:ea typeface="+mn-ea"/>
            </a:endParaRPr>
          </a:p>
        </p:txBody>
      </p:sp>
      <p:sp>
        <p:nvSpPr>
          <p:cNvPr id="37897" name="슬라이드 번호 개체 틀 4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AB890C36-9C55-4783-BA85-21C38C110743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pPr/>
              <a:t>11</a:t>
            </a:fld>
            <a:endParaRPr lang="en-US" altLang="en-US" dirty="0">
              <a:solidFill>
                <a:srgbClr val="013668"/>
              </a:solidFill>
              <a:latin typeface="Arial" panose="020B0604020202020204" pitchFamily="34" charset="0"/>
              <a:ea typeface="굴림" panose="020B0600000101010101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749889" y="1576648"/>
            <a:ext cx="156892" cy="156890"/>
          </a:xfrm>
          <a:prstGeom prst="rect">
            <a:avLst/>
          </a:prstGeom>
          <a:solidFill>
            <a:schemeClr val="bg1"/>
          </a:solidFill>
          <a:ln w="38100">
            <a:solidFill>
              <a:srgbClr val="39A1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>
              <a:latin typeface="맑은 고딕" panose="020B0503020000020004" pitchFamily="50" charset="-127"/>
              <a:ea typeface="+mj-ea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749889" y="2482084"/>
            <a:ext cx="156892" cy="156890"/>
          </a:xfrm>
          <a:prstGeom prst="rect">
            <a:avLst/>
          </a:prstGeom>
          <a:solidFill>
            <a:schemeClr val="bg1"/>
          </a:solidFill>
          <a:ln w="38100">
            <a:solidFill>
              <a:srgbClr val="39A1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>
              <a:latin typeface="맑은 고딕" panose="020B0503020000020004" pitchFamily="50" charset="-127"/>
              <a:ea typeface="+mj-ea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749889" y="3405449"/>
            <a:ext cx="156892" cy="156890"/>
          </a:xfrm>
          <a:prstGeom prst="rect">
            <a:avLst/>
          </a:prstGeom>
          <a:solidFill>
            <a:schemeClr val="bg1"/>
          </a:solidFill>
          <a:ln w="38100">
            <a:solidFill>
              <a:srgbClr val="39A1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>
              <a:latin typeface="맑은 고딕" panose="020B0503020000020004" pitchFamily="50" charset="-127"/>
              <a:ea typeface="+mj-ea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749889" y="4606719"/>
            <a:ext cx="156892" cy="156890"/>
          </a:xfrm>
          <a:prstGeom prst="rect">
            <a:avLst/>
          </a:prstGeom>
          <a:solidFill>
            <a:schemeClr val="bg1"/>
          </a:solidFill>
          <a:ln w="38100">
            <a:solidFill>
              <a:srgbClr val="39A1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>
              <a:latin typeface="맑은 고딕" panose="020B0503020000020004" pitchFamily="50" charset="-127"/>
              <a:ea typeface="+mj-ea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749889" y="5207354"/>
            <a:ext cx="156892" cy="156890"/>
          </a:xfrm>
          <a:prstGeom prst="rect">
            <a:avLst/>
          </a:prstGeom>
          <a:solidFill>
            <a:schemeClr val="bg1"/>
          </a:solidFill>
          <a:ln w="38100">
            <a:solidFill>
              <a:srgbClr val="39A1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>
              <a:latin typeface="맑은 고딕" panose="020B0503020000020004" pitchFamily="50" charset="-127"/>
              <a:ea typeface="+mj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6370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solidFill>
                  <a:srgbClr val="005C4C"/>
                </a:solidFill>
              </a:rPr>
              <a:t>수급인과 </a:t>
            </a:r>
            <a:r>
              <a:rPr lang="ko-KR" altLang="en-US" dirty="0" err="1">
                <a:solidFill>
                  <a:srgbClr val="005C4C"/>
                </a:solidFill>
              </a:rPr>
              <a:t>노무제공자</a:t>
            </a:r>
            <a:endParaRPr lang="ko-KR" altLang="en-US" dirty="0">
              <a:solidFill>
                <a:srgbClr val="005C4C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642780" y="1315568"/>
            <a:ext cx="8989338" cy="370131"/>
            <a:chOff x="374759" y="1218365"/>
            <a:chExt cx="9402777" cy="387153"/>
          </a:xfrm>
        </p:grpSpPr>
        <p:sp>
          <p:nvSpPr>
            <p:cNvPr id="8" name="직사각형 7"/>
            <p:cNvSpPr/>
            <p:nvPr/>
          </p:nvSpPr>
          <p:spPr>
            <a:xfrm>
              <a:off x="406438" y="1219200"/>
              <a:ext cx="9371098" cy="38631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r>
                <a:rPr lang="ko-KR" altLang="en-US" b="1" spc="-91" dirty="0">
                  <a:solidFill>
                    <a:srgbClr val="005C4C"/>
                  </a:solidFill>
                  <a:latin typeface="HaanYGodic24"/>
                </a:rPr>
                <a:t>종사자의 범위</a:t>
              </a: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374759" y="1218365"/>
              <a:ext cx="45719" cy="324000"/>
            </a:xfrm>
            <a:prstGeom prst="rect">
              <a:avLst/>
            </a:prstGeom>
            <a:solidFill>
              <a:srgbClr val="39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721">
                <a:latin typeface="+mj-ea"/>
                <a:ea typeface="+mj-ea"/>
              </a:endParaRPr>
            </a:p>
          </p:txBody>
        </p:sp>
      </p:grpSp>
      <p:sp>
        <p:nvSpPr>
          <p:cNvPr id="11" name="양쪽 모서리가 둥근 사각형 10"/>
          <p:cNvSpPr/>
          <p:nvPr/>
        </p:nvSpPr>
        <p:spPr bwMode="auto">
          <a:xfrm>
            <a:off x="642780" y="1983322"/>
            <a:ext cx="8672436" cy="400673"/>
          </a:xfrm>
          <a:prstGeom prst="round2SameRect">
            <a:avLst/>
          </a:prstGeom>
          <a:solidFill>
            <a:schemeClr val="bg1"/>
          </a:solidFill>
          <a:ln w="22225">
            <a:gradFill>
              <a:gsLst>
                <a:gs pos="100000">
                  <a:srgbClr val="39A138"/>
                </a:gs>
                <a:gs pos="0">
                  <a:srgbClr val="02529D"/>
                </a:gs>
              </a:gsLst>
              <a:lin ang="3600000" scaled="0"/>
            </a:gradFill>
          </a:ln>
        </p:spPr>
        <p:txBody>
          <a:bodyPr wrap="square" lIns="137668" tIns="68835" rIns="68835" bIns="0" anchor="t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120000"/>
              </a:lnSpc>
            </a:pPr>
            <a:endParaRPr lang="en-US" altLang="ko-KR" sz="1338" b="1" spc="-105" dirty="0">
              <a:solidFill>
                <a:srgbClr val="145D7E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633671" y="2376655"/>
            <a:ext cx="8699446" cy="1468171"/>
          </a:xfrm>
          <a:prstGeom prst="rect">
            <a:avLst/>
          </a:prstGeom>
          <a:gradFill>
            <a:gsLst>
              <a:gs pos="0">
                <a:srgbClr val="39A138"/>
              </a:gs>
              <a:gs pos="96273">
                <a:srgbClr val="014584"/>
              </a:gs>
              <a:gs pos="72000">
                <a:srgbClr val="127290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206503" tIns="103251" rIns="87420" bIns="4371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just">
              <a:lnSpc>
                <a:spcPct val="150000"/>
              </a:lnSpc>
            </a:pPr>
            <a:r>
              <a:rPr lang="en-US" altLang="ko-KR" b="1" spc="-95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▶ </a:t>
            </a:r>
            <a:r>
              <a:rPr lang="ko-KR" altLang="en-US" b="1" spc="-95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①</a:t>
            </a:r>
            <a:r>
              <a:rPr lang="ko-KR" altLang="en-US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사업이 여러 차례의 도급에 따라 행하여지는 경우에 각 단계의 수급인 ②각 단계의 수급인과 근로계약 관계에 있는 사람</a:t>
            </a:r>
            <a:r>
              <a:rPr lang="en-US" altLang="ko-KR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, </a:t>
            </a:r>
            <a:r>
              <a:rPr lang="ko-KR" altLang="en-US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③각 단계의 </a:t>
            </a:r>
            <a:r>
              <a:rPr lang="ko-KR" altLang="en-US" b="1" spc="-9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수급인에게</a:t>
            </a:r>
            <a:r>
              <a:rPr lang="ko-KR" altLang="en-US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 대가를 목적으로 노무를 제공하는 사람도 종사자에 포함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642779" y="4094762"/>
            <a:ext cx="8699446" cy="1732099"/>
            <a:chOff x="458440" y="3573459"/>
            <a:chExt cx="9589528" cy="2329647"/>
          </a:xfrm>
        </p:grpSpPr>
        <p:sp>
          <p:nvSpPr>
            <p:cNvPr id="13" name="양쪽 모서리가 둥근 사각형 12"/>
            <p:cNvSpPr/>
            <p:nvPr/>
          </p:nvSpPr>
          <p:spPr bwMode="auto">
            <a:xfrm>
              <a:off x="468480" y="3573459"/>
              <a:ext cx="9559755" cy="441668"/>
            </a:xfrm>
            <a:prstGeom prst="round2SameRect">
              <a:avLst/>
            </a:prstGeom>
            <a:solidFill>
              <a:schemeClr val="bg1"/>
            </a:solidFill>
            <a:ln w="22225">
              <a:gradFill>
                <a:gsLst>
                  <a:gs pos="100000">
                    <a:srgbClr val="39A138"/>
                  </a:gs>
                  <a:gs pos="0">
                    <a:srgbClr val="02529D"/>
                  </a:gs>
                </a:gsLst>
                <a:lin ang="3600000" scaled="0"/>
              </a:gradFill>
            </a:ln>
          </p:spPr>
          <p:txBody>
            <a:bodyPr wrap="square" lIns="137668" tIns="68835" rIns="68835" bIns="0" anchor="t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>
                <a:lnSpc>
                  <a:spcPct val="120000"/>
                </a:lnSpc>
              </a:pPr>
              <a:endParaRPr lang="ko-KR" altLang="en-US" sz="1338" b="1" spc="-105" dirty="0">
                <a:solidFill>
                  <a:srgbClr val="145D7E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458440" y="4007034"/>
              <a:ext cx="9589528" cy="1896072"/>
            </a:xfrm>
            <a:prstGeom prst="rect">
              <a:avLst/>
            </a:prstGeom>
            <a:gradFill>
              <a:gsLst>
                <a:gs pos="0">
                  <a:srgbClr val="39A138"/>
                </a:gs>
                <a:gs pos="96273">
                  <a:srgbClr val="014584"/>
                </a:gs>
                <a:gs pos="72000">
                  <a:srgbClr val="127290"/>
                </a:gs>
              </a:gsLst>
              <a:lin ang="10800000" scaled="1"/>
            </a:gradFill>
            <a:ln w="38100">
              <a:noFill/>
            </a:ln>
            <a:effectLst>
              <a:innerShdw blurRad="63500" dist="50800" dir="13500000">
                <a:schemeClr val="bg1">
                  <a:lumMod val="65000"/>
                  <a:alpha val="29000"/>
                </a:schemeClr>
              </a:innerShdw>
            </a:effectLst>
          </p:spPr>
          <p:txBody>
            <a:bodyPr vert="horz" wrap="square" lIns="206503" tIns="103251" rIns="87420" bIns="4371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▶"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대가를 목적으로 노무를 제공하는 자</a:t>
              </a: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"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란 근로자 외에 도급 용역 위탁 등 계약의 형식에 관계없이 그 사업의 수행을 위하여 대가를 목적으로 노무를 제공하는 자로</a:t>
              </a: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, 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산업안전보건법의 특수형태근로종사자도 포함 됨</a:t>
              </a:r>
            </a:p>
          </p:txBody>
        </p:sp>
      </p:grp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8866098-0F9F-4387-9EC8-FF9C06F1B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12</a:t>
            </a:fld>
            <a:endParaRPr 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27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sz="2800" dirty="0">
                <a:solidFill>
                  <a:srgbClr val="005C4C"/>
                </a:solidFill>
                <a:latin typeface="+mn-ea"/>
              </a:rPr>
              <a:t>안전보건 확보 </a:t>
            </a:r>
            <a:r>
              <a:rPr sz="2800" dirty="0" smtClean="0">
                <a:solidFill>
                  <a:srgbClr val="005C4C"/>
                </a:solidFill>
                <a:latin typeface="+mn-ea"/>
              </a:rPr>
              <a:t>범위</a:t>
            </a:r>
            <a:endParaRPr sz="2800" dirty="0">
              <a:solidFill>
                <a:srgbClr val="005C4C"/>
              </a:solidFill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250" y="1663700"/>
            <a:ext cx="1001713" cy="3413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+mn-ea"/>
                <a:ea typeface="+mn-ea"/>
              </a:rPr>
              <a:t>CASE 1</a:t>
            </a:r>
            <a:endParaRPr lang="ko-KR" altLang="en-US" sz="1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289796" name="자유형 5"/>
          <p:cNvSpPr>
            <a:spLocks/>
          </p:cNvSpPr>
          <p:nvPr/>
        </p:nvSpPr>
        <p:spPr bwMode="auto">
          <a:xfrm>
            <a:off x="0" y="1319213"/>
            <a:ext cx="9429750" cy="4648200"/>
          </a:xfrm>
          <a:custGeom>
            <a:avLst/>
            <a:gdLst>
              <a:gd name="T0" fmla="*/ 0 w 9786359"/>
              <a:gd name="T1" fmla="*/ 0 h 4165600"/>
              <a:gd name="T2" fmla="*/ 5462015 w 9786359"/>
              <a:gd name="T3" fmla="*/ 0 h 4165600"/>
              <a:gd name="T4" fmla="*/ 5607983 w 9786359"/>
              <a:gd name="T5" fmla="*/ 1318832 h 4165600"/>
              <a:gd name="T6" fmla="*/ 5607983 w 9786359"/>
              <a:gd name="T7" fmla="*/ 20248399 h 4165600"/>
              <a:gd name="T8" fmla="*/ 5462015 w 9786359"/>
              <a:gd name="T9" fmla="*/ 21567230 h 4165600"/>
              <a:gd name="T10" fmla="*/ 0 w 9786359"/>
              <a:gd name="T11" fmla="*/ 21567230 h 4165600"/>
              <a:gd name="T12" fmla="*/ 0 w 9786359"/>
              <a:gd name="T13" fmla="*/ 0 h 4165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9786359" h="4165600">
                <a:moveTo>
                  <a:pt x="0" y="0"/>
                </a:moveTo>
                <a:lnTo>
                  <a:pt x="9531633" y="0"/>
                </a:lnTo>
                <a:cubicBezTo>
                  <a:pt x="9672314" y="0"/>
                  <a:pt x="9786359" y="114045"/>
                  <a:pt x="9786359" y="254726"/>
                </a:cubicBezTo>
                <a:lnTo>
                  <a:pt x="9786359" y="3910874"/>
                </a:lnTo>
                <a:cubicBezTo>
                  <a:pt x="9786359" y="4051555"/>
                  <a:pt x="9672314" y="4165600"/>
                  <a:pt x="9531633" y="4165600"/>
                </a:cubicBezTo>
                <a:lnTo>
                  <a:pt x="0" y="416560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6F8AA0"/>
              </a:gs>
              <a:gs pos="78000">
                <a:srgbClr val="025EB4"/>
              </a:gs>
              <a:gs pos="100000">
                <a:srgbClr val="0145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85763" y="2540000"/>
            <a:ext cx="3990975" cy="2613025"/>
          </a:xfrm>
          <a:prstGeom prst="roundRect">
            <a:avLst>
              <a:gd name="adj" fmla="val 6115"/>
            </a:avLst>
          </a:prstGeom>
          <a:solidFill>
            <a:srgbClr val="EAEAEA"/>
          </a:solidFill>
          <a:ln w="285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00" b="1" kern="0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53975" y="1944688"/>
            <a:ext cx="6240463" cy="3765550"/>
          </a:xfrm>
          <a:custGeom>
            <a:avLst/>
            <a:gdLst>
              <a:gd name="connsiteX0" fmla="*/ 0 w 6477000"/>
              <a:gd name="connsiteY0" fmla="*/ 0 h 3374958"/>
              <a:gd name="connsiteX1" fmla="*/ 6139977 w 6477000"/>
              <a:gd name="connsiteY1" fmla="*/ 0 h 3374958"/>
              <a:gd name="connsiteX2" fmla="*/ 6477000 w 6477000"/>
              <a:gd name="connsiteY2" fmla="*/ 337023 h 3374958"/>
              <a:gd name="connsiteX3" fmla="*/ 6477000 w 6477000"/>
              <a:gd name="connsiteY3" fmla="*/ 3037935 h 3374958"/>
              <a:gd name="connsiteX4" fmla="*/ 6139977 w 6477000"/>
              <a:gd name="connsiteY4" fmla="*/ 3374958 h 3374958"/>
              <a:gd name="connsiteX5" fmla="*/ 0 w 6477000"/>
              <a:gd name="connsiteY5" fmla="*/ 3374958 h 3374958"/>
              <a:gd name="connsiteX6" fmla="*/ 0 w 6477000"/>
              <a:gd name="connsiteY6" fmla="*/ 0 h 337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77000" h="3374958">
                <a:moveTo>
                  <a:pt x="0" y="0"/>
                </a:moveTo>
                <a:lnTo>
                  <a:pt x="6139977" y="0"/>
                </a:lnTo>
                <a:cubicBezTo>
                  <a:pt x="6326110" y="0"/>
                  <a:pt x="6477000" y="150890"/>
                  <a:pt x="6477000" y="337023"/>
                </a:cubicBezTo>
                <a:lnTo>
                  <a:pt x="6477000" y="3037935"/>
                </a:lnTo>
                <a:cubicBezTo>
                  <a:pt x="6477000" y="3224068"/>
                  <a:pt x="6326110" y="3374958"/>
                  <a:pt x="6139977" y="3374958"/>
                </a:cubicBezTo>
                <a:lnTo>
                  <a:pt x="0" y="337495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 cap="flat" cmpd="sng" algn="ctr">
            <a:solidFill>
              <a:srgbClr val="8D704C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00" b="1" kern="0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3440858" y="2859408"/>
            <a:ext cx="2283667" cy="2007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  <a:scene3d>
              <a:camera prst="orthographicFront"/>
              <a:lightRig rig="glow" dir="t"/>
            </a:scene3d>
            <a:sp3d contourW="2540">
              <a:bevelT w="1270" h="1270"/>
              <a:contourClr>
                <a:schemeClr val="bg1"/>
              </a:contourClr>
            </a:sp3d>
          </a:bodyPr>
          <a:lstStyle/>
          <a:p>
            <a:pPr marL="174625" indent="-174625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실질적으로 지배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운영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관리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하는 사업 또는 사업장</a:t>
            </a:r>
            <a:endParaRPr lang="en-US" altLang="ko-KR" sz="1400" b="1" spc="-70" dirty="0">
              <a:latin typeface="+mn-ea"/>
              <a:ea typeface="+mn-ea"/>
              <a:cs typeface="Arial" pitchFamily="34" charset="0"/>
            </a:endParaRPr>
          </a:p>
          <a:p>
            <a:pPr marL="174625" indent="-174625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도급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>, </a:t>
            </a: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용역</a:t>
            </a:r>
            <a:r>
              <a:rPr lang="en-US" altLang="ko-KR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, </a:t>
            </a: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위탁 </a:t>
            </a: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등 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제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>3</a:t>
            </a: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자의 종사자 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</a:b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>- </a:t>
            </a: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시설</a:t>
            </a:r>
            <a:r>
              <a:rPr lang="en-US" altLang="ko-KR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, </a:t>
            </a: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장비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>, </a:t>
            </a: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장소 </a:t>
            </a: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등</a:t>
            </a: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에 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대하여 실질적으로 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지배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운영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관리</a:t>
            </a:r>
            <a: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하는 </a:t>
            </a: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책임</a:t>
            </a:r>
            <a:r>
              <a:rPr lang="ko-KR" altLang="en-US" sz="1400" b="1" spc="-70" dirty="0">
                <a:latin typeface="+mn-ea"/>
                <a:ea typeface="+mn-ea"/>
                <a:cs typeface="Arial" pitchFamily="34" charset="0"/>
              </a:rPr>
              <a:t>이 있는 경우</a:t>
            </a:r>
          </a:p>
        </p:txBody>
      </p:sp>
      <p:sp>
        <p:nvSpPr>
          <p:cNvPr id="13" name="Text Box 38"/>
          <p:cNvSpPr txBox="1">
            <a:spLocks noChangeArrowheads="1"/>
          </p:cNvSpPr>
          <p:nvPr/>
        </p:nvSpPr>
        <p:spPr bwMode="auto">
          <a:xfrm>
            <a:off x="6439064" y="2861536"/>
            <a:ext cx="2367561" cy="176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  <a:scene3d>
              <a:camera prst="orthographicFront"/>
              <a:lightRig rig="glow" dir="t"/>
            </a:scene3d>
            <a:sp3d contourW="2540">
              <a:bevelT w="1270" h="1270"/>
              <a:contourClr>
                <a:schemeClr val="bg1"/>
              </a:contourClr>
            </a:sp3d>
          </a:bodyPr>
          <a:lstStyle/>
          <a:p>
            <a:pPr marL="174625" indent="-174625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생산</a:t>
            </a:r>
            <a:r>
              <a:rPr lang="en-US" altLang="ko-KR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제조</a:t>
            </a:r>
            <a:r>
              <a:rPr lang="en-US" altLang="ko-KR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판매</a:t>
            </a:r>
            <a:r>
              <a:rPr lang="en-US" altLang="ko-KR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유통</a:t>
            </a: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 중인 </a:t>
            </a:r>
            <a: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원료나 제조물</a:t>
            </a: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의 설계</a:t>
            </a:r>
            <a: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, </a:t>
            </a: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제조</a:t>
            </a:r>
            <a: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, </a:t>
            </a:r>
            <a:b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관리상의 결함</a:t>
            </a:r>
            <a:endParaRPr lang="en-US" altLang="ko-KR" sz="1400" b="1" spc="-70" dirty="0">
              <a:solidFill>
                <a:schemeClr val="bg1"/>
              </a:solidFill>
              <a:latin typeface="+mn-ea"/>
              <a:ea typeface="+mn-ea"/>
              <a:cs typeface="Arial" pitchFamily="34" charset="0"/>
            </a:endParaRPr>
          </a:p>
          <a:p>
            <a:pPr marL="174625" indent="-174625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지배</a:t>
            </a:r>
            <a: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운영</a:t>
            </a:r>
            <a: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관리하는</a:t>
            </a:r>
            <a:r>
              <a:rPr lang="ko-KR" altLang="en-US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 </a:t>
            </a:r>
            <a:r>
              <a:rPr lang="en-US" altLang="ko-KR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공중이용시설</a:t>
            </a: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 또는 </a:t>
            </a:r>
            <a: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solidFill>
                  <a:srgbClr val="FFC000"/>
                </a:solidFill>
                <a:latin typeface="+mn-ea"/>
                <a:ea typeface="+mn-ea"/>
                <a:cs typeface="Arial" pitchFamily="34" charset="0"/>
              </a:rPr>
              <a:t>공중교통수단</a:t>
            </a: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의 설계</a:t>
            </a:r>
            <a: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, </a:t>
            </a:r>
            <a:b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</a:b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설치</a:t>
            </a:r>
            <a:r>
              <a:rPr lang="en-US" altLang="ko-KR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, </a:t>
            </a:r>
            <a:r>
              <a:rPr lang="ko-KR" altLang="en-US" sz="1400" b="1" spc="-70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관리상의 결함</a:t>
            </a:r>
            <a:endParaRPr lang="en-US" altLang="ko-KR" sz="1400" b="1" spc="-70" dirty="0">
              <a:solidFill>
                <a:schemeClr val="bg1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4" name="자유형 13"/>
          <p:cNvSpPr/>
          <p:nvPr/>
        </p:nvSpPr>
        <p:spPr>
          <a:xfrm>
            <a:off x="53975" y="2398713"/>
            <a:ext cx="3175000" cy="2735262"/>
          </a:xfrm>
          <a:custGeom>
            <a:avLst/>
            <a:gdLst>
              <a:gd name="connsiteX0" fmla="*/ 0 w 6477000"/>
              <a:gd name="connsiteY0" fmla="*/ 0 h 3374958"/>
              <a:gd name="connsiteX1" fmla="*/ 6139977 w 6477000"/>
              <a:gd name="connsiteY1" fmla="*/ 0 h 3374958"/>
              <a:gd name="connsiteX2" fmla="*/ 6477000 w 6477000"/>
              <a:gd name="connsiteY2" fmla="*/ 337023 h 3374958"/>
              <a:gd name="connsiteX3" fmla="*/ 6477000 w 6477000"/>
              <a:gd name="connsiteY3" fmla="*/ 3037935 h 3374958"/>
              <a:gd name="connsiteX4" fmla="*/ 6139977 w 6477000"/>
              <a:gd name="connsiteY4" fmla="*/ 3374958 h 3374958"/>
              <a:gd name="connsiteX5" fmla="*/ 0 w 6477000"/>
              <a:gd name="connsiteY5" fmla="*/ 3374958 h 3374958"/>
              <a:gd name="connsiteX6" fmla="*/ 0 w 6477000"/>
              <a:gd name="connsiteY6" fmla="*/ 0 h 337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77000" h="3374958">
                <a:moveTo>
                  <a:pt x="0" y="0"/>
                </a:moveTo>
                <a:lnTo>
                  <a:pt x="6139977" y="0"/>
                </a:lnTo>
                <a:cubicBezTo>
                  <a:pt x="6326110" y="0"/>
                  <a:pt x="6477000" y="150890"/>
                  <a:pt x="6477000" y="337023"/>
                </a:cubicBezTo>
                <a:lnTo>
                  <a:pt x="6477000" y="3037935"/>
                </a:lnTo>
                <a:cubicBezTo>
                  <a:pt x="6477000" y="3224068"/>
                  <a:pt x="6326110" y="3374958"/>
                  <a:pt x="6139977" y="3374958"/>
                </a:cubicBezTo>
                <a:lnTo>
                  <a:pt x="0" y="3374958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28575" cap="flat" cmpd="sng" algn="ctr">
            <a:solidFill>
              <a:srgbClr val="595959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00" b="1" kern="0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17" name="Text Box 38"/>
          <p:cNvSpPr txBox="1">
            <a:spLocks noChangeArrowheads="1"/>
          </p:cNvSpPr>
          <p:nvPr/>
        </p:nvSpPr>
        <p:spPr bwMode="auto">
          <a:xfrm>
            <a:off x="324969" y="2954571"/>
            <a:ext cx="2296277" cy="152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  <a:scene3d>
              <a:camera prst="orthographicFront"/>
              <a:lightRig rig="glow" dir="t"/>
            </a:scene3d>
            <a:sp3d contourW="2540">
              <a:bevelT w="1270" h="1270"/>
              <a:contourClr>
                <a:schemeClr val="bg1"/>
              </a:contourClr>
            </a:sp3d>
          </a:bodyPr>
          <a:lstStyle/>
          <a:p>
            <a:pPr marL="174625" indent="-174625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도급인의 사업장</a:t>
            </a:r>
            <a:r>
              <a:rPr lang="en-US" altLang="ko-KR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/>
            </a:r>
            <a:br>
              <a:rPr lang="en-US" altLang="ko-KR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</a:br>
            <a:r>
              <a:rPr lang="en-US" altLang="ko-KR" sz="1400" b="1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Arial" pitchFamily="34" charset="0"/>
              </a:rPr>
              <a:t>(</a:t>
            </a:r>
            <a:r>
              <a:rPr lang="ko-KR" altLang="en-US" sz="1400" b="1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Arial" pitchFamily="34" charset="0"/>
              </a:rPr>
              <a:t>도급인이 제공하거나 지정한 경우로서 </a:t>
            </a:r>
            <a:r>
              <a:rPr lang="ko-KR" altLang="en-US" sz="1400" b="1" u="sng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도급인이 지배</a:t>
            </a:r>
            <a:r>
              <a:rPr lang="en-US" altLang="ko-KR" sz="1400" b="1" u="sng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·</a:t>
            </a:r>
            <a:r>
              <a:rPr lang="ko-KR" altLang="en-US" sz="1400" b="1" u="sng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관리하는 </a:t>
            </a:r>
            <a:r>
              <a:rPr lang="ko-KR" altLang="en-US" sz="1400" b="1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Arial" pitchFamily="34" charset="0"/>
              </a:rPr>
              <a:t>대통령령으로 정하는 장소 포함</a:t>
            </a:r>
            <a:r>
              <a:rPr lang="en-US" altLang="ko-KR" sz="1400" b="1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Arial" pitchFamily="34" charset="0"/>
              </a:rPr>
              <a:t>)</a:t>
            </a:r>
          </a:p>
          <a:p>
            <a:pPr marL="174625" indent="-174625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400" b="1" spc="-70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건설공사발주자 제외</a:t>
            </a:r>
          </a:p>
        </p:txBody>
      </p:sp>
      <p:sp>
        <p:nvSpPr>
          <p:cNvPr id="289803" name="슬라이드 번호 개체 틀 3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3A11837-8986-4BD1-A2F5-BB72A511C913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13</a:t>
            </a:fld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25" name="자유형 24"/>
          <p:cNvSpPr/>
          <p:nvPr/>
        </p:nvSpPr>
        <p:spPr>
          <a:xfrm>
            <a:off x="8867775" y="1319213"/>
            <a:ext cx="581025" cy="4648200"/>
          </a:xfrm>
          <a:custGeom>
            <a:avLst/>
            <a:gdLst>
              <a:gd name="connsiteX0" fmla="*/ 0 w 581025"/>
              <a:gd name="connsiteY0" fmla="*/ 0 h 4648287"/>
              <a:gd name="connsiteX1" fmla="*/ 335581 w 581025"/>
              <a:gd name="connsiteY1" fmla="*/ 0 h 4648287"/>
              <a:gd name="connsiteX2" fmla="*/ 581025 w 581025"/>
              <a:gd name="connsiteY2" fmla="*/ 284242 h 4648287"/>
              <a:gd name="connsiteX3" fmla="*/ 581025 w 581025"/>
              <a:gd name="connsiteY3" fmla="*/ 4364045 h 4648287"/>
              <a:gd name="connsiteX4" fmla="*/ 335581 w 581025"/>
              <a:gd name="connsiteY4" fmla="*/ 4648287 h 4648287"/>
              <a:gd name="connsiteX5" fmla="*/ 0 w 581025"/>
              <a:gd name="connsiteY5" fmla="*/ 4648287 h 4648287"/>
              <a:gd name="connsiteX6" fmla="*/ 0 w 581025"/>
              <a:gd name="connsiteY6" fmla="*/ 0 h 464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1025" h="4648287">
                <a:moveTo>
                  <a:pt x="0" y="0"/>
                </a:moveTo>
                <a:lnTo>
                  <a:pt x="335581" y="0"/>
                </a:lnTo>
                <a:cubicBezTo>
                  <a:pt x="471136" y="0"/>
                  <a:pt x="581025" y="127260"/>
                  <a:pt x="581025" y="284242"/>
                </a:cubicBezTo>
                <a:lnTo>
                  <a:pt x="581025" y="4364045"/>
                </a:lnTo>
                <a:cubicBezTo>
                  <a:pt x="581025" y="4521027"/>
                  <a:pt x="471136" y="4648287"/>
                  <a:pt x="335581" y="4648287"/>
                </a:cubicBezTo>
                <a:lnTo>
                  <a:pt x="0" y="464828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013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 rot="5400000">
            <a:off x="7844539" y="3320402"/>
            <a:ext cx="2562061" cy="50597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ko-KR" altLang="en-US" sz="2400" b="1" spc="-70" dirty="0">
                <a:solidFill>
                  <a:srgbClr val="013668"/>
                </a:solidFill>
                <a:latin typeface="+mn-ea"/>
                <a:ea typeface="+mn-ea"/>
                <a:cs typeface="Arial" pitchFamily="34" charset="0"/>
              </a:rPr>
              <a:t>중대시민재해</a:t>
            </a:r>
          </a:p>
        </p:txBody>
      </p:sp>
      <p:sp>
        <p:nvSpPr>
          <p:cNvPr id="26" name="자유형 25"/>
          <p:cNvSpPr/>
          <p:nvPr/>
        </p:nvSpPr>
        <p:spPr>
          <a:xfrm>
            <a:off x="5743575" y="1947863"/>
            <a:ext cx="581025" cy="3767137"/>
          </a:xfrm>
          <a:custGeom>
            <a:avLst/>
            <a:gdLst>
              <a:gd name="connsiteX0" fmla="*/ 0 w 581025"/>
              <a:gd name="connsiteY0" fmla="*/ 0 h 4648287"/>
              <a:gd name="connsiteX1" fmla="*/ 335581 w 581025"/>
              <a:gd name="connsiteY1" fmla="*/ 0 h 4648287"/>
              <a:gd name="connsiteX2" fmla="*/ 581025 w 581025"/>
              <a:gd name="connsiteY2" fmla="*/ 284242 h 4648287"/>
              <a:gd name="connsiteX3" fmla="*/ 581025 w 581025"/>
              <a:gd name="connsiteY3" fmla="*/ 4364045 h 4648287"/>
              <a:gd name="connsiteX4" fmla="*/ 335581 w 581025"/>
              <a:gd name="connsiteY4" fmla="*/ 4648287 h 4648287"/>
              <a:gd name="connsiteX5" fmla="*/ 0 w 581025"/>
              <a:gd name="connsiteY5" fmla="*/ 4648287 h 4648287"/>
              <a:gd name="connsiteX6" fmla="*/ 0 w 581025"/>
              <a:gd name="connsiteY6" fmla="*/ 0 h 464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1025" h="4648287">
                <a:moveTo>
                  <a:pt x="0" y="0"/>
                </a:moveTo>
                <a:lnTo>
                  <a:pt x="335581" y="0"/>
                </a:lnTo>
                <a:cubicBezTo>
                  <a:pt x="471136" y="0"/>
                  <a:pt x="581025" y="127260"/>
                  <a:pt x="581025" y="284242"/>
                </a:cubicBezTo>
                <a:lnTo>
                  <a:pt x="581025" y="4364045"/>
                </a:lnTo>
                <a:cubicBezTo>
                  <a:pt x="581025" y="4521027"/>
                  <a:pt x="471136" y="4648287"/>
                  <a:pt x="335581" y="4648287"/>
                </a:cubicBezTo>
                <a:lnTo>
                  <a:pt x="0" y="4648287"/>
                </a:lnTo>
                <a:lnTo>
                  <a:pt x="0" y="0"/>
                </a:lnTo>
                <a:close/>
              </a:path>
            </a:pathLst>
          </a:custGeom>
          <a:solidFill>
            <a:srgbClr val="8D7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 rot="5400000">
            <a:off x="4739389" y="3433767"/>
            <a:ext cx="2562061" cy="46974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ko-KR" altLang="en-US" sz="2400" b="1" spc="-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Arial" pitchFamily="34" charset="0"/>
              </a:rPr>
              <a:t>중대산업재해</a:t>
            </a:r>
          </a:p>
        </p:txBody>
      </p:sp>
      <p:sp>
        <p:nvSpPr>
          <p:cNvPr id="28" name="자유형 27"/>
          <p:cNvSpPr/>
          <p:nvPr/>
        </p:nvSpPr>
        <p:spPr>
          <a:xfrm>
            <a:off x="2763838" y="2398713"/>
            <a:ext cx="581025" cy="2754312"/>
          </a:xfrm>
          <a:custGeom>
            <a:avLst/>
            <a:gdLst>
              <a:gd name="connsiteX0" fmla="*/ 0 w 581025"/>
              <a:gd name="connsiteY0" fmla="*/ 0 h 4648287"/>
              <a:gd name="connsiteX1" fmla="*/ 335581 w 581025"/>
              <a:gd name="connsiteY1" fmla="*/ 0 h 4648287"/>
              <a:gd name="connsiteX2" fmla="*/ 581025 w 581025"/>
              <a:gd name="connsiteY2" fmla="*/ 284242 h 4648287"/>
              <a:gd name="connsiteX3" fmla="*/ 581025 w 581025"/>
              <a:gd name="connsiteY3" fmla="*/ 4364045 h 4648287"/>
              <a:gd name="connsiteX4" fmla="*/ 335581 w 581025"/>
              <a:gd name="connsiteY4" fmla="*/ 4648287 h 4648287"/>
              <a:gd name="connsiteX5" fmla="*/ 0 w 581025"/>
              <a:gd name="connsiteY5" fmla="*/ 4648287 h 4648287"/>
              <a:gd name="connsiteX6" fmla="*/ 0 w 581025"/>
              <a:gd name="connsiteY6" fmla="*/ 0 h 464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1025" h="4648287">
                <a:moveTo>
                  <a:pt x="0" y="0"/>
                </a:moveTo>
                <a:lnTo>
                  <a:pt x="335581" y="0"/>
                </a:lnTo>
                <a:cubicBezTo>
                  <a:pt x="471136" y="0"/>
                  <a:pt x="581025" y="127260"/>
                  <a:pt x="581025" y="284242"/>
                </a:cubicBezTo>
                <a:lnTo>
                  <a:pt x="581025" y="4364045"/>
                </a:lnTo>
                <a:cubicBezTo>
                  <a:pt x="581025" y="4521027"/>
                  <a:pt x="471136" y="4648287"/>
                  <a:pt x="335581" y="4648287"/>
                </a:cubicBezTo>
                <a:lnTo>
                  <a:pt x="0" y="4648287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 rot="5400000">
            <a:off x="2117913" y="3513087"/>
            <a:ext cx="1737655" cy="37535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defTabSz="979315" eaLnBrk="1" fontAlgn="auto" latinLnBrk="1" hangingPunct="1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ko-KR" altLang="en-US" b="1" spc="-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Arial" pitchFamily="34" charset="0"/>
              </a:rPr>
              <a:t>산업안전보건법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1703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z="2800" dirty="0" smtClean="0">
                <a:solidFill>
                  <a:srgbClr val="005C4C"/>
                </a:solidFill>
              </a:rPr>
              <a:t>안전보건 확보 의무</a:t>
            </a:r>
            <a:endParaRPr sz="2800" dirty="0">
              <a:solidFill>
                <a:srgbClr val="005C4C"/>
              </a:solidFill>
            </a:endParaRPr>
          </a:p>
        </p:txBody>
      </p:sp>
      <p:sp>
        <p:nvSpPr>
          <p:cNvPr id="186371" name="텍스트 개체 틀 23"/>
          <p:cNvSpPr>
            <a:spLocks noGrp="1"/>
          </p:cNvSpPr>
          <p:nvPr>
            <p:ph type="body" sz="quarter" idx="14"/>
          </p:nvPr>
        </p:nvSpPr>
        <p:spPr>
          <a:xfrm>
            <a:off x="255588" y="1227138"/>
            <a:ext cx="9391650" cy="5072062"/>
          </a:xfrm>
        </p:spPr>
        <p:txBody>
          <a:bodyPr/>
          <a:lstStyle/>
          <a:p>
            <a:r>
              <a:rPr dirty="0" smtClean="0">
                <a:solidFill>
                  <a:srgbClr val="005C4C"/>
                </a:solidFill>
                <a:ea typeface="맑은 고딕" panose="020B0503020000020004" pitchFamily="50" charset="-127"/>
              </a:rPr>
              <a:t>중대산업재해 관련</a:t>
            </a:r>
          </a:p>
          <a:p>
            <a:endParaRPr dirty="0" smtClean="0">
              <a:ea typeface="맑은 고딕" panose="020B0503020000020004" pitchFamily="50" charset="-127"/>
            </a:endParaRPr>
          </a:p>
        </p:txBody>
      </p:sp>
      <p:grpSp>
        <p:nvGrpSpPr>
          <p:cNvPr id="186372" name="그룹 7"/>
          <p:cNvGrpSpPr>
            <a:grpSpLocks/>
          </p:cNvGrpSpPr>
          <p:nvPr/>
        </p:nvGrpSpPr>
        <p:grpSpPr bwMode="auto">
          <a:xfrm>
            <a:off x="371475" y="1816100"/>
            <a:ext cx="9150350" cy="593725"/>
            <a:chOff x="391571" y="1277726"/>
            <a:chExt cx="9149895" cy="594000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391571" y="1277726"/>
              <a:ext cx="9149895" cy="594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>
                <a:lnSpc>
                  <a:spcPct val="120000"/>
                </a:lnSpc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463005" y="1282491"/>
              <a:ext cx="412729" cy="584471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en-US" altLang="ko-KR" sz="3200" b="1" dirty="0">
                  <a:solidFill>
                    <a:srgbClr val="9A8061"/>
                  </a:solidFill>
                  <a:latin typeface="Arial" pitchFamily="34" charset="0"/>
                  <a:ea typeface="+mn-ea"/>
                  <a:cs typeface="Arial" pitchFamily="34" charset="0"/>
                </a:rPr>
                <a:t>1</a:t>
              </a:r>
              <a:endParaRPr lang="ko-KR" altLang="en-US" sz="3200" b="1" dirty="0">
                <a:solidFill>
                  <a:srgbClr val="9A8061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6388" name="직사각형 10"/>
            <p:cNvSpPr>
              <a:spLocks noChangeArrowheads="1"/>
            </p:cNvSpPr>
            <p:nvPr/>
          </p:nvSpPr>
          <p:spPr bwMode="auto">
            <a:xfrm>
              <a:off x="920552" y="1374671"/>
              <a:ext cx="847577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r>
                <a:rPr lang="ko-KR" alt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사업주 또는 경영책임자 등</a:t>
              </a:r>
            </a:p>
          </p:txBody>
        </p:sp>
      </p:grpSp>
      <p:grpSp>
        <p:nvGrpSpPr>
          <p:cNvPr id="186373" name="그룹 11"/>
          <p:cNvGrpSpPr>
            <a:grpSpLocks/>
          </p:cNvGrpSpPr>
          <p:nvPr/>
        </p:nvGrpSpPr>
        <p:grpSpPr bwMode="auto">
          <a:xfrm>
            <a:off x="371475" y="2711450"/>
            <a:ext cx="9150350" cy="815975"/>
            <a:chOff x="391571" y="1224185"/>
            <a:chExt cx="9149895" cy="817391"/>
          </a:xfrm>
        </p:grpSpPr>
        <p:sp>
          <p:nvSpPr>
            <p:cNvPr id="13" name="모서리가 둥근 직사각형 12"/>
            <p:cNvSpPr/>
            <p:nvPr/>
          </p:nvSpPr>
          <p:spPr>
            <a:xfrm>
              <a:off x="391571" y="1224185"/>
              <a:ext cx="9149895" cy="817391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>
                <a:lnSpc>
                  <a:spcPct val="120000"/>
                </a:lnSpc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463005" y="1340274"/>
              <a:ext cx="412729" cy="58521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en-US" altLang="ko-KR" sz="3200" b="1" dirty="0">
                  <a:solidFill>
                    <a:srgbClr val="9A8061"/>
                  </a:solidFill>
                  <a:latin typeface="Arial" pitchFamily="34" charset="0"/>
                  <a:ea typeface="+mn-ea"/>
                  <a:cs typeface="Arial" pitchFamily="34" charset="0"/>
                </a:rPr>
                <a:t>2</a:t>
              </a:r>
              <a:endParaRPr lang="ko-KR" altLang="en-US" sz="3200" b="1" dirty="0">
                <a:solidFill>
                  <a:srgbClr val="9A8061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6385" name="직사각형 14"/>
            <p:cNvSpPr>
              <a:spLocks noChangeArrowheads="1"/>
            </p:cNvSpPr>
            <p:nvPr/>
          </p:nvSpPr>
          <p:spPr bwMode="auto">
            <a:xfrm>
              <a:off x="920552" y="1278937"/>
              <a:ext cx="847577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r>
                <a:rPr lang="ko-KR" altLang="en-US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사업주나 법인 또는 기관이 실질적으로 지배</a:t>
              </a:r>
              <a:r>
                <a:rPr lang="en-US" altLang="ko-KR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·</a:t>
              </a:r>
              <a:r>
                <a:rPr lang="ko-KR" altLang="en-US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운영</a:t>
              </a:r>
              <a:r>
                <a:rPr lang="en-US" altLang="ko-KR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·</a:t>
              </a:r>
              <a:r>
                <a:rPr lang="ko-KR" altLang="en-US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관리하는 사업 또는 사업장에서</a:t>
              </a:r>
            </a:p>
          </p:txBody>
        </p:sp>
      </p:grpSp>
      <p:grpSp>
        <p:nvGrpSpPr>
          <p:cNvPr id="186374" name="그룹 15"/>
          <p:cNvGrpSpPr>
            <a:grpSpLocks/>
          </p:cNvGrpSpPr>
          <p:nvPr/>
        </p:nvGrpSpPr>
        <p:grpSpPr bwMode="auto">
          <a:xfrm>
            <a:off x="371475" y="3829050"/>
            <a:ext cx="9150350" cy="817563"/>
            <a:chOff x="391571" y="1224185"/>
            <a:chExt cx="9149895" cy="817391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391571" y="1224185"/>
              <a:ext cx="9149895" cy="817391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>
                <a:lnSpc>
                  <a:spcPct val="120000"/>
                </a:lnSpc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463005" y="1340049"/>
              <a:ext cx="412729" cy="58566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en-US" altLang="ko-KR" sz="3200" b="1" dirty="0">
                  <a:solidFill>
                    <a:srgbClr val="9A8061"/>
                  </a:solidFill>
                  <a:latin typeface="Arial" pitchFamily="34" charset="0"/>
                  <a:ea typeface="+mn-ea"/>
                  <a:cs typeface="Arial" pitchFamily="34" charset="0"/>
                </a:rPr>
                <a:t>3</a:t>
              </a:r>
              <a:endParaRPr lang="ko-KR" altLang="en-US" sz="3200" b="1" dirty="0">
                <a:solidFill>
                  <a:srgbClr val="9A8061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6382" name="직사각형 18"/>
            <p:cNvSpPr>
              <a:spLocks noChangeArrowheads="1"/>
            </p:cNvSpPr>
            <p:nvPr/>
          </p:nvSpPr>
          <p:spPr bwMode="auto">
            <a:xfrm>
              <a:off x="920552" y="1432867"/>
              <a:ext cx="8475773" cy="400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r>
                <a:rPr lang="ko-KR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종사자의 </a:t>
              </a:r>
              <a:r>
                <a:rPr lang="ko-KR" altLang="en-US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생명</a:t>
              </a:r>
              <a:r>
                <a:rPr lang="en-US" altLang="ko-KR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신체의 안전</a:t>
              </a:r>
              <a:r>
                <a:rPr lang="en-US" altLang="ko-KR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·</a:t>
              </a:r>
              <a:r>
                <a:rPr lang="ko-KR" altLang="en-US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보건상의 유해 또는 위험을 방지할 의무</a:t>
              </a:r>
              <a:endParaRPr lang="en-US" altLang="ko-KR" sz="2000" b="1" dirty="0">
                <a:solidFill>
                  <a:srgbClr val="D4552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6375" name="그룹 19"/>
          <p:cNvGrpSpPr>
            <a:grpSpLocks/>
          </p:cNvGrpSpPr>
          <p:nvPr/>
        </p:nvGrpSpPr>
        <p:grpSpPr bwMode="auto">
          <a:xfrm>
            <a:off x="371475" y="4948238"/>
            <a:ext cx="9150350" cy="869950"/>
            <a:chOff x="391571" y="1277726"/>
            <a:chExt cx="9149895" cy="869995"/>
          </a:xfrm>
        </p:grpSpPr>
        <p:sp>
          <p:nvSpPr>
            <p:cNvPr id="21" name="모서리가 둥근 직사각형 20"/>
            <p:cNvSpPr/>
            <p:nvPr/>
          </p:nvSpPr>
          <p:spPr>
            <a:xfrm>
              <a:off x="391571" y="1277726"/>
              <a:ext cx="9149895" cy="869995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>
                <a:lnSpc>
                  <a:spcPct val="120000"/>
                </a:lnSpc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463005" y="1282488"/>
              <a:ext cx="412729" cy="58423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en-US" altLang="ko-KR" sz="3200" b="1" dirty="0">
                  <a:solidFill>
                    <a:srgbClr val="9A8061"/>
                  </a:solidFill>
                  <a:latin typeface="Arial" pitchFamily="34" charset="0"/>
                  <a:ea typeface="+mn-ea"/>
                  <a:cs typeface="Arial" pitchFamily="34" charset="0"/>
                </a:rPr>
                <a:t>4</a:t>
              </a:r>
              <a:endParaRPr lang="ko-KR" altLang="en-US" sz="3200" b="1" dirty="0">
                <a:solidFill>
                  <a:srgbClr val="9A8061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6379" name="직사각형 22"/>
            <p:cNvSpPr>
              <a:spLocks noChangeArrowheads="1"/>
            </p:cNvSpPr>
            <p:nvPr/>
          </p:nvSpPr>
          <p:spPr bwMode="auto">
            <a:xfrm>
              <a:off x="920552" y="1374671"/>
              <a:ext cx="847577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r>
                <a:rPr lang="ko-KR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도급</a:t>
              </a:r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용역</a:t>
              </a:r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위탁 등을 행한 경우 </a:t>
              </a:r>
              <a:r>
                <a:rPr lang="ko-KR" altLang="en-US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제</a:t>
              </a:r>
              <a:r>
                <a:rPr lang="en-US" altLang="ko-KR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ko-KR" altLang="en-US" sz="2000" b="1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자의 종사자에 대한 </a:t>
              </a:r>
              <a:r>
                <a:rPr lang="ko-KR" altLang="en-US" sz="2000" b="1" dirty="0" smtClean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안전보건확보의무</a:t>
              </a:r>
              <a:endParaRPr lang="en-US" altLang="ko-KR" sz="2000" b="1" dirty="0">
                <a:solidFill>
                  <a:srgbClr val="D4552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ko-KR" altLang="en-US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단</a:t>
              </a:r>
              <a:r>
                <a:rPr lang="en-US" altLang="ko-KR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그 시설</a:t>
              </a:r>
              <a:r>
                <a:rPr lang="en-US" altLang="ko-KR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장비</a:t>
              </a:r>
              <a:r>
                <a:rPr lang="en-US" altLang="ko-KR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장소 등에 대한 실질적으로 지배</a:t>
              </a:r>
              <a:r>
                <a:rPr lang="en-US" altLang="ko-KR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·</a:t>
              </a:r>
              <a:r>
                <a:rPr lang="ko-KR" altLang="en-US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운영</a:t>
              </a:r>
              <a:r>
                <a:rPr lang="en-US" altLang="ko-KR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·</a:t>
              </a:r>
              <a:r>
                <a:rPr lang="ko-KR" altLang="en-US" sz="1600" dirty="0">
                  <a:solidFill>
                    <a:srgbClr val="D455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관리하는 책임이 있는 경우</a:t>
              </a:r>
              <a:r>
                <a:rPr lang="ko-KR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에 한함</a:t>
              </a:r>
            </a:p>
          </p:txBody>
        </p:sp>
      </p:grpSp>
      <p:sp>
        <p:nvSpPr>
          <p:cNvPr id="186376" name="슬라이드 번호 개체 틀 24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BA2CE1F6-EB54-443F-AEF7-7D551E0DD8F0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14</a:t>
            </a:fld>
            <a:endParaRPr lang="en-US" altLang="en-US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48155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>
                <a:solidFill>
                  <a:srgbClr val="005C4C"/>
                </a:solidFill>
              </a:rPr>
              <a:t>처벌 </a:t>
            </a:r>
            <a:r>
              <a:rPr dirty="0" smtClean="0">
                <a:solidFill>
                  <a:srgbClr val="005C4C"/>
                </a:solidFill>
              </a:rPr>
              <a:t>조항</a:t>
            </a:r>
            <a:endParaRPr dirty="0">
              <a:solidFill>
                <a:srgbClr val="005C4C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611188" y="1401763"/>
          <a:ext cx="8683624" cy="4116404"/>
        </p:xfrm>
        <a:graphic>
          <a:graphicData uri="http://schemas.openxmlformats.org/drawingml/2006/table">
            <a:tbl>
              <a:tblPr/>
              <a:tblGrid>
                <a:gridCol w="1776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6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6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6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6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7576">
                <a:tc rowSpan="2"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b="1" kern="100" baseline="0" dirty="0">
                        <a:solidFill>
                          <a:srgbClr val="013668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6" marR="91446" marT="45685" marB="45685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0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중대산업재해</a:t>
                      </a:r>
                    </a:p>
                  </a:txBody>
                  <a:tcPr marL="91446" marR="91446" marT="107913" marB="107913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0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중대시민재해</a:t>
                      </a:r>
                    </a:p>
                  </a:txBody>
                  <a:tcPr marL="91446" marR="91446" marT="107913" marB="107913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28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ko-KR" altLang="en-US" sz="1500" b="1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경영책임자 등</a:t>
                      </a:r>
                    </a:p>
                  </a:txBody>
                  <a:tcPr marL="91446" marR="91446" marT="107913" marB="107913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ko-KR" altLang="en-US" sz="1500" b="1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법인</a:t>
                      </a:r>
                      <a:r>
                        <a:rPr lang="en-US" altLang="ko-KR" sz="1500" b="1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ko-KR" altLang="en-US" sz="1500" b="1" kern="1200" spc="-6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6" marR="91446" marT="107913" marB="107913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ko-KR" altLang="en-US" sz="1500" b="1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경영책임자 등</a:t>
                      </a:r>
                    </a:p>
                  </a:txBody>
                  <a:tcPr marL="91446" marR="91446" marT="107913" marB="107913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ko-KR" altLang="en-US" sz="1500" b="1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법인</a:t>
                      </a:r>
                      <a:r>
                        <a:rPr lang="en-US" altLang="ko-KR" sz="1500" b="1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ko-KR" altLang="en-US" sz="1500" b="1" kern="1200" spc="-6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6" marR="91446" marT="107913" marB="107913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74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사망자 </a:t>
                      </a:r>
                      <a:r>
                        <a:rPr lang="en-US" altLang="ko-KR" sz="15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altLang="en-US" sz="15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명 이상</a:t>
                      </a:r>
                    </a:p>
                  </a:txBody>
                  <a:tcPr marL="91446" marR="91446" marT="45685" marB="45685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년 이상 징역 또는 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억원 이하 벌금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병과 가능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1500" b="0" kern="1200" spc="-6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억원 이하 벌금</a:t>
                      </a: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년 이상 징역 또는 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억원 이하 벌금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병과 가능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1500" b="0" kern="1200" spc="-6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r>
                        <a:rPr lang="ko-KR" altLang="en-US" sz="1500" b="0" kern="1200" spc="-60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억원 이하 벌금</a:t>
                      </a:r>
                      <a:endParaRPr lang="ko-KR" altLang="en-US" sz="1500" b="0" kern="1200" spc="-6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28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동일한 사고로 인한 다수 부상자</a:t>
                      </a:r>
                    </a:p>
                  </a:txBody>
                  <a:tcPr marL="91446" marR="91446" marT="45685" marB="45685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년 이하 징역 또는 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억원 이하 벌금</a:t>
                      </a: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억원 이하 벌금</a:t>
                      </a: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년 이하 징역 또는 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억원 이하 벌금</a:t>
                      </a: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o-KR" altLang="en-US" sz="1500" b="0" kern="1200" spc="-60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억원 이하 벌금</a:t>
                      </a:r>
                      <a:endParaRPr lang="ko-KR" altLang="en-US" sz="1500" b="0" kern="1200" spc="-6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28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동일한 원인으로 인한 다수 </a:t>
                      </a:r>
                      <a:r>
                        <a:rPr lang="ko-KR" altLang="en-US" sz="15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질병자</a:t>
                      </a:r>
                      <a:endParaRPr lang="ko-KR" altLang="en-US" sz="15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6" marR="91446" marT="45685" marB="45685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720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가중</a:t>
                      </a:r>
                    </a:p>
                  </a:txBody>
                  <a:tcPr marL="91446" marR="91446" marT="45685" marB="45685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위 죄로 형을 </a:t>
                      </a:r>
                      <a:r>
                        <a:rPr lang="ko-KR" altLang="en-US" sz="1500" b="0" kern="1200" spc="-6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선고받고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확정된 후 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년 이내</a:t>
                      </a: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en-US" altLang="ko-KR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½ </a:t>
                      </a: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가중</a:t>
                      </a: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없음</a:t>
                      </a: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없음</a:t>
                      </a: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10000"/>
                        </a:lnSpc>
                      </a:pPr>
                      <a:r>
                        <a:rPr lang="ko-KR" altLang="en-US" sz="1500" b="0" kern="1200" spc="-6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없음</a:t>
                      </a:r>
                    </a:p>
                  </a:txBody>
                  <a:tcPr marL="91446" marR="91446" marT="45685" marB="45685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4594" name="슬라이드 번호 개체 틀 6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F9B48AB-3567-4128-90DC-5C947AE65882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15</a:t>
            </a:fld>
            <a:endParaRPr lang="en-US" altLang="en-US" dirty="0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194595" name="TextBox 2"/>
          <p:cNvSpPr txBox="1">
            <a:spLocks noChangeArrowheads="1"/>
          </p:cNvSpPr>
          <p:nvPr/>
        </p:nvSpPr>
        <p:spPr bwMode="auto">
          <a:xfrm>
            <a:off x="611188" y="5591175"/>
            <a:ext cx="86836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en-US" altLang="ko-KR" sz="1200"/>
              <a:t>* </a:t>
            </a:r>
            <a:r>
              <a:rPr lang="ko-KR" altLang="en-US" sz="1200"/>
              <a:t>법인 또는 기관이 그 위반행위를 방지하기 위하여 해당 업무에 관하여 상당한 주의와 감독을 게을리하지 아니한 경우에는 그러하지 아니함</a:t>
            </a:r>
            <a:r>
              <a:rPr lang="en-US" altLang="ko-KR" sz="1200"/>
              <a:t>.</a:t>
            </a:r>
            <a:r>
              <a:rPr lang="ko-KR" altLang="en-US"/>
              <a:t>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0325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z="2800" dirty="0">
                <a:solidFill>
                  <a:srgbClr val="005C4C"/>
                </a:solidFill>
              </a:rPr>
              <a:t>처벌 </a:t>
            </a:r>
            <a:r>
              <a:rPr sz="2800" dirty="0" smtClean="0">
                <a:solidFill>
                  <a:srgbClr val="005C4C"/>
                </a:solidFill>
              </a:rPr>
              <a:t>조항</a:t>
            </a:r>
            <a:endParaRPr sz="2800" dirty="0">
              <a:solidFill>
                <a:srgbClr val="005C4C"/>
              </a:solidFill>
            </a:endParaRPr>
          </a:p>
        </p:txBody>
      </p:sp>
      <p:sp>
        <p:nvSpPr>
          <p:cNvPr id="196611" name="슬라이드 번호 개체 틀 3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A8916D31-929E-4D74-A7A8-67DA21B49B5A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16</a:t>
            </a:fld>
            <a:endParaRPr lang="en-US" altLang="en-US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888" y="1446213"/>
            <a:ext cx="9155112" cy="465137"/>
          </a:xfrm>
          <a:prstGeom prst="roundRect">
            <a:avLst/>
          </a:prstGeom>
          <a:solidFill>
            <a:srgbClr val="005C4C"/>
          </a:solidFill>
        </p:spPr>
        <p:txBody>
          <a:bodyPr>
            <a:spAutoFit/>
          </a:bodyPr>
          <a:lstStyle/>
          <a:p>
            <a:pPr eaLnBrk="1" fontAlgn="auto" hangingPunct="1">
              <a:lnSpc>
                <a:spcPct val="118000"/>
              </a:lnSpc>
              <a:spcBef>
                <a:spcPts val="800"/>
              </a:spcBef>
              <a:spcAft>
                <a:spcPts val="0"/>
              </a:spcAft>
              <a:defRPr/>
            </a:pP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고의범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55588" y="2112963"/>
            <a:ext cx="9269412" cy="8556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6400" indent="-22542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b="1" dirty="0">
                <a:latin typeface="+mn-ea"/>
                <a:ea typeface="+mn-ea"/>
                <a:cs typeface="Arial" panose="020B0604020202020204" pitchFamily="34" charset="0"/>
              </a:rPr>
              <a:t>유해 위험 발생 가능성 및 의무불이행에 대한 인식 필요</a:t>
            </a:r>
            <a:endParaRPr lang="en-US" altLang="ko-KR" b="1" dirty="0">
              <a:latin typeface="+mn-ea"/>
              <a:ea typeface="+mn-ea"/>
              <a:cs typeface="Arial" panose="020B0604020202020204" pitchFamily="34" charset="0"/>
            </a:endParaRPr>
          </a:p>
          <a:p>
            <a:pPr marL="406400" indent="-22542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b="1" dirty="0">
                <a:latin typeface="+mn-ea"/>
                <a:ea typeface="+mn-ea"/>
                <a:cs typeface="Arial" panose="020B0604020202020204" pitchFamily="34" charset="0"/>
              </a:rPr>
              <a:t>안전보건확보의무를 인식하지 못했다는 주장만으로는 면책 불가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9888" y="3232150"/>
            <a:ext cx="9155112" cy="504825"/>
          </a:xfrm>
          <a:prstGeom prst="roundRect">
            <a:avLst/>
          </a:prstGeom>
          <a:solidFill>
            <a:srgbClr val="005C4C"/>
          </a:solidFill>
        </p:spPr>
        <p:txBody>
          <a:bodyPr>
            <a:spAutoFit/>
          </a:bodyPr>
          <a:lstStyle/>
          <a:p>
            <a:pPr eaLnBrk="1" fontAlgn="auto" hangingPunct="1">
              <a:lnSpc>
                <a:spcPct val="118000"/>
              </a:lnSpc>
              <a:spcBef>
                <a:spcPts val="800"/>
              </a:spcBef>
              <a:spcAft>
                <a:spcPts val="0"/>
              </a:spcAft>
              <a:defRPr/>
            </a:pP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다른 처벌법규와의 관계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255588" y="4008438"/>
            <a:ext cx="9269412" cy="11604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6400" indent="-22542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b="1" dirty="0">
                <a:latin typeface="+mn-ea"/>
                <a:ea typeface="+mn-ea"/>
                <a:cs typeface="Arial" panose="020B0604020202020204" pitchFamily="34" charset="0"/>
              </a:rPr>
              <a:t>중대산업재해발생 시 중대재해처벌법위반</a:t>
            </a:r>
            <a:r>
              <a:rPr lang="en-US" altLang="ko-KR" sz="1400" dirty="0">
                <a:latin typeface="+mn-ea"/>
                <a:ea typeface="+mn-ea"/>
                <a:cs typeface="Arial" panose="020B0604020202020204" pitchFamily="34" charset="0"/>
              </a:rPr>
              <a:t>(</a:t>
            </a:r>
            <a:r>
              <a:rPr lang="ko-KR" altLang="en-US" sz="1400" dirty="0" err="1">
                <a:latin typeface="+mn-ea"/>
                <a:ea typeface="+mn-ea"/>
                <a:cs typeface="Arial" panose="020B0604020202020204" pitchFamily="34" charset="0"/>
              </a:rPr>
              <a:t>경영책임자</a:t>
            </a:r>
            <a:r>
              <a:rPr lang="en-US" altLang="ko-KR" sz="1400" dirty="0">
                <a:latin typeface="+mn-ea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400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b="1" dirty="0">
                <a:latin typeface="+mn-ea"/>
                <a:ea typeface="+mn-ea"/>
                <a:cs typeface="Arial" panose="020B0604020202020204" pitchFamily="34" charset="0"/>
              </a:rPr>
              <a:t>+ </a:t>
            </a:r>
            <a:r>
              <a:rPr lang="ko-KR" altLang="en-US" b="1" dirty="0" err="1">
                <a:latin typeface="+mn-ea"/>
                <a:ea typeface="+mn-ea"/>
                <a:cs typeface="Arial" panose="020B0604020202020204" pitchFamily="34" charset="0"/>
              </a:rPr>
              <a:t>산안법위반</a:t>
            </a:r>
            <a:r>
              <a:rPr lang="en-US" altLang="ko-KR" sz="1400" dirty="0">
                <a:latin typeface="+mn-ea"/>
                <a:ea typeface="+mn-ea"/>
                <a:cs typeface="Arial" panose="020B0604020202020204" pitchFamily="34" charset="0"/>
              </a:rPr>
              <a:t>(</a:t>
            </a:r>
            <a:r>
              <a:rPr lang="ko-KR" altLang="en-US" sz="1400" dirty="0">
                <a:latin typeface="+mn-ea"/>
                <a:ea typeface="+mn-ea"/>
                <a:cs typeface="Arial" panose="020B0604020202020204" pitchFamily="34" charset="0"/>
              </a:rPr>
              <a:t>안전보건관리책임자</a:t>
            </a:r>
            <a:r>
              <a:rPr lang="en-US" altLang="ko-KR" sz="1400" dirty="0">
                <a:latin typeface="+mn-ea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400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b="1" dirty="0">
                <a:latin typeface="+mn-ea"/>
                <a:ea typeface="+mn-ea"/>
                <a:cs typeface="Arial" panose="020B0604020202020204" pitchFamily="34" charset="0"/>
              </a:rPr>
              <a:t>+ </a:t>
            </a:r>
            <a:r>
              <a:rPr lang="ko-KR" altLang="en-US" b="1" dirty="0">
                <a:latin typeface="+mn-ea"/>
                <a:ea typeface="+mn-ea"/>
                <a:cs typeface="Arial" panose="020B0604020202020204" pitchFamily="34" charset="0"/>
              </a:rPr>
              <a:t>업무상과실치사상</a:t>
            </a:r>
            <a:r>
              <a:rPr lang="en-US" altLang="ko-KR" sz="1400" dirty="0">
                <a:latin typeface="+mn-ea"/>
                <a:ea typeface="+mn-ea"/>
                <a:cs typeface="Arial" panose="020B0604020202020204" pitchFamily="34" charset="0"/>
              </a:rPr>
              <a:t>(</a:t>
            </a:r>
            <a:r>
              <a:rPr lang="ko-KR" altLang="en-US" sz="1400" dirty="0" err="1">
                <a:latin typeface="+mn-ea"/>
                <a:ea typeface="+mn-ea"/>
                <a:cs typeface="Arial" panose="020B0604020202020204" pitchFamily="34" charset="0"/>
              </a:rPr>
              <a:t>경영책임자</a:t>
            </a:r>
            <a:r>
              <a:rPr lang="ko-KR" altLang="en-US" sz="1400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400" dirty="0">
                <a:latin typeface="+mn-ea"/>
                <a:ea typeface="+mn-ea"/>
                <a:cs typeface="Arial" panose="020B0604020202020204" pitchFamily="34" charset="0"/>
              </a:rPr>
              <a:t>&amp; </a:t>
            </a:r>
            <a:r>
              <a:rPr lang="ko-KR" altLang="en-US" sz="1400" dirty="0">
                <a:latin typeface="+mn-ea"/>
                <a:ea typeface="+mn-ea"/>
                <a:cs typeface="Arial" panose="020B0604020202020204" pitchFamily="34" charset="0"/>
              </a:rPr>
              <a:t>안전보건관리책임자</a:t>
            </a:r>
            <a:r>
              <a:rPr lang="en-US" altLang="ko-KR" sz="1400" dirty="0">
                <a:latin typeface="+mn-ea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b="1" dirty="0">
                <a:latin typeface="+mn-ea"/>
                <a:ea typeface="+mn-ea"/>
                <a:cs typeface="Arial" panose="020B0604020202020204" pitchFamily="34" charset="0"/>
              </a:rPr>
              <a:t> 형태로 적용될 것으로 예상</a:t>
            </a:r>
            <a:endParaRPr lang="en-US" altLang="ko-KR" b="1" dirty="0">
              <a:latin typeface="+mn-ea"/>
              <a:ea typeface="+mn-ea"/>
              <a:cs typeface="Arial" panose="020B0604020202020204" pitchFamily="34" charset="0"/>
            </a:endParaRPr>
          </a:p>
          <a:p>
            <a:pPr marL="406400" indent="-22542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b="1" dirty="0">
                <a:latin typeface="+mn-ea"/>
                <a:ea typeface="+mn-ea"/>
                <a:cs typeface="Arial" panose="020B0604020202020204" pitchFamily="34" charset="0"/>
              </a:rPr>
              <a:t>중대시민재해 시 업무상과실치사상이 함께 적용될 것임</a:t>
            </a:r>
            <a:endParaRPr lang="en-US" altLang="ko-KR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6616" name="그룹 13"/>
          <p:cNvGrpSpPr>
            <a:grpSpLocks/>
          </p:cNvGrpSpPr>
          <p:nvPr/>
        </p:nvGrpSpPr>
        <p:grpSpPr bwMode="auto">
          <a:xfrm>
            <a:off x="369888" y="5407819"/>
            <a:ext cx="6234112" cy="406400"/>
            <a:chOff x="334108" y="5734050"/>
            <a:chExt cx="3456842" cy="405802"/>
          </a:xfrm>
        </p:grpSpPr>
        <p:sp>
          <p:nvSpPr>
            <p:cNvPr id="29" name="모서리가 둥근 직사각형 28"/>
            <p:cNvSpPr/>
            <p:nvPr/>
          </p:nvSpPr>
          <p:spPr>
            <a:xfrm>
              <a:off x="343791" y="5734050"/>
              <a:ext cx="3447159" cy="404217"/>
            </a:xfrm>
            <a:prstGeom prst="roundRect">
              <a:avLst>
                <a:gd name="adj" fmla="val 50000"/>
              </a:avLst>
            </a:prstGeom>
            <a:solidFill>
              <a:srgbClr val="D4552E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>
                <a:lnSpc>
                  <a:spcPct val="120000"/>
                </a:lnSpc>
                <a:defRPr/>
              </a:pPr>
              <a:endParaRPr lang="ko-KR" altLang="en-US" sz="2000" b="1" dirty="0">
                <a:solidFill>
                  <a:srgbClr val="C00000"/>
                </a:solidFill>
                <a:latin typeface="+mj-ea"/>
                <a:ea typeface="+mj-ea"/>
              </a:endParaRPr>
            </a:p>
          </p:txBody>
        </p:sp>
        <p:grpSp>
          <p:nvGrpSpPr>
            <p:cNvPr id="196618" name="그룹 9"/>
            <p:cNvGrpSpPr>
              <a:grpSpLocks/>
            </p:cNvGrpSpPr>
            <p:nvPr/>
          </p:nvGrpSpPr>
          <p:grpSpPr bwMode="auto">
            <a:xfrm>
              <a:off x="334108" y="5770559"/>
              <a:ext cx="258995" cy="223811"/>
              <a:chOff x="118084" y="4520804"/>
              <a:chExt cx="364946" cy="280375"/>
            </a:xfrm>
          </p:grpSpPr>
          <p:cxnSp>
            <p:nvCxnSpPr>
              <p:cNvPr id="32" name="직선 연결선 31"/>
              <p:cNvCxnSpPr/>
              <p:nvPr/>
            </p:nvCxnSpPr>
            <p:spPr>
              <a:xfrm>
                <a:off x="118084" y="4800736"/>
                <a:ext cx="36467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직선 연결선 32"/>
              <p:cNvCxnSpPr/>
              <p:nvPr/>
            </p:nvCxnSpPr>
            <p:spPr>
              <a:xfrm flipH="1" flipV="1">
                <a:off x="340112" y="4520741"/>
                <a:ext cx="142644" cy="279995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직사각형 30"/>
            <p:cNvSpPr/>
            <p:nvPr/>
          </p:nvSpPr>
          <p:spPr>
            <a:xfrm>
              <a:off x="633402" y="5770509"/>
              <a:ext cx="3145224" cy="3693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spcAft>
                  <a:spcPts val="0"/>
                </a:spcAft>
                <a:defRPr/>
              </a:pP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  <a:cs typeface="Arial" panose="020B0604020202020204" pitchFamily="34" charset="0"/>
                </a:rPr>
                <a:t>중대재해처벌법이 새로운 의무를 부여하는 상황 감안</a:t>
              </a:r>
              <a:endParaRPr lang="ko-KR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30265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z="2800" dirty="0">
                <a:solidFill>
                  <a:srgbClr val="005C4C"/>
                </a:solidFill>
              </a:rPr>
              <a:t>기타 법적 책임 사항</a:t>
            </a:r>
          </a:p>
        </p:txBody>
      </p:sp>
      <p:sp>
        <p:nvSpPr>
          <p:cNvPr id="198659" name="슬라이드 번호 개체 틀 3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49E7D02B-BD86-4961-8EBD-05820EF19450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17</a:t>
            </a:fld>
            <a:endParaRPr lang="en-US" altLang="en-US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888" y="1328738"/>
            <a:ext cx="9155112" cy="466725"/>
          </a:xfrm>
          <a:prstGeom prst="roundRect">
            <a:avLst/>
          </a:prstGeom>
          <a:solidFill>
            <a:srgbClr val="005C4C"/>
          </a:solidFill>
        </p:spPr>
        <p:txBody>
          <a:bodyPr>
            <a:spAutoFit/>
          </a:bodyPr>
          <a:lstStyle/>
          <a:p>
            <a:pPr eaLnBrk="1" fontAlgn="auto" hangingPunct="1">
              <a:lnSpc>
                <a:spcPct val="118000"/>
              </a:lnSpc>
              <a:spcBef>
                <a:spcPts val="800"/>
              </a:spcBef>
              <a:spcAft>
                <a:spcPts val="0"/>
              </a:spcAft>
              <a:defRPr/>
            </a:pP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징벌적 손해배상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55588" y="1955800"/>
            <a:ext cx="9269412" cy="14321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6400" indent="-225425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b="1" dirty="0" err="1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고의∙중과실로</a:t>
            </a:r>
            <a:r>
              <a:rPr lang="ko-KR" altLang="en-US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 의무 위반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하여 재해 발생 시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사업주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법인 또는 기관은 손해액 </a:t>
            </a:r>
            <a:r>
              <a:rPr lang="en-US" altLang="ko-KR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5</a:t>
            </a:r>
            <a:r>
              <a:rPr lang="ko-KR" altLang="en-US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배 이내 배상 책임</a:t>
            </a:r>
            <a:endParaRPr lang="en-US" altLang="ko-KR" sz="1600" b="1" dirty="0">
              <a:solidFill>
                <a:srgbClr val="D4552E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marL="406400" indent="-225425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경영책임자에게 연대 책임을 부여하고 있지 아니함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(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구상권 행사 여부는 별론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)</a:t>
            </a:r>
          </a:p>
          <a:p>
            <a:pPr marL="406400" indent="-225425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개인사업주는 안전보건확보의무 이행 책임자인 동시에 징벌적 손해배상의 책임 주체</a:t>
            </a:r>
            <a:endParaRPr lang="en-US" altLang="ko-KR" sz="1600" b="1" dirty="0">
              <a:solidFill>
                <a:srgbClr val="005C4C"/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88" y="3922713"/>
            <a:ext cx="9155112" cy="503237"/>
          </a:xfrm>
          <a:prstGeom prst="roundRect">
            <a:avLst/>
          </a:prstGeom>
          <a:solidFill>
            <a:srgbClr val="005C4C"/>
          </a:solidFill>
        </p:spPr>
        <p:txBody>
          <a:bodyPr>
            <a:spAutoFit/>
          </a:bodyPr>
          <a:lstStyle/>
          <a:p>
            <a:pPr eaLnBrk="1" fontAlgn="auto" hangingPunct="1">
              <a:lnSpc>
                <a:spcPct val="118000"/>
              </a:lnSpc>
              <a:spcBef>
                <a:spcPts val="800"/>
              </a:spcBef>
              <a:spcAft>
                <a:spcPts val="0"/>
              </a:spcAft>
              <a:defRPr/>
            </a:pPr>
            <a:r>
              <a:rPr lang="ko-KR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적용 제외와 유예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55588" y="4573588"/>
            <a:ext cx="9269412" cy="16373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6400" indent="-22542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b="1" dirty="0" err="1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상시근로자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5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인 미만 사업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사업장에 대해서는 </a:t>
            </a:r>
            <a:r>
              <a:rPr lang="ko-KR" altLang="en-US" sz="1600" b="1" u="sng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중대산업재해 관련 규정 적용</a:t>
            </a:r>
            <a:r>
              <a:rPr lang="ko-KR" altLang="en-US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제외</a:t>
            </a:r>
            <a:endParaRPr lang="en-US" altLang="ko-KR" sz="1600" b="1" dirty="0">
              <a:solidFill>
                <a:srgbClr val="005C4C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marL="406400" indent="-22542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법 시행 당시 개인사업자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상시 근로자 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50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명 미만 사업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사업장은 </a:t>
            </a:r>
            <a:r>
              <a:rPr lang="ko-KR" altLang="en-US" sz="1600" b="1" u="sng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법률 적용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년 유예</a:t>
            </a:r>
            <a:endParaRPr lang="en-US" altLang="ko-KR" sz="1600" b="1" dirty="0">
              <a:solidFill>
                <a:srgbClr val="005C4C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marL="18097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   (</a:t>
            </a:r>
            <a:r>
              <a:rPr lang="en-US" altLang="ko-KR" sz="1600" b="1" u="sng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50</a:t>
            </a:r>
            <a:r>
              <a:rPr lang="ko-KR" altLang="en-US" sz="1600" b="1" u="sng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인 미만 사업</a:t>
            </a:r>
            <a:r>
              <a:rPr lang="en-US" altLang="ko-KR" sz="1600" b="1" u="sng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600" b="1" u="sng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사업장의 경우 </a:t>
            </a:r>
            <a:r>
              <a:rPr lang="en-US" altLang="ko-KR" sz="1600" b="1" u="sng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2024. 1. 27. </a:t>
            </a:r>
            <a:r>
              <a:rPr lang="ko-KR" altLang="en-US" sz="1600" b="1" u="sng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시행</a:t>
            </a:r>
            <a:r>
              <a:rPr lang="en-US" altLang="ko-KR" sz="1600" b="1" dirty="0">
                <a:solidFill>
                  <a:srgbClr val="005C4C"/>
                </a:solidFill>
                <a:latin typeface="+mn-ea"/>
                <a:ea typeface="+mn-ea"/>
                <a:cs typeface="Arial" panose="020B0604020202020204" pitchFamily="34" charset="0"/>
              </a:rPr>
              <a:t>)</a:t>
            </a:r>
          </a:p>
          <a:p>
            <a:pPr marL="406400" indent="-22542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법 시행 당시 공사금액 </a:t>
            </a:r>
            <a:r>
              <a:rPr lang="en-US" altLang="ko-KR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50</a:t>
            </a:r>
            <a:r>
              <a:rPr lang="ko-KR" altLang="en-US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억원 미만 공사에 대해서도 </a:t>
            </a:r>
            <a:r>
              <a:rPr lang="ko-KR" altLang="en-US" sz="1600" b="1" u="sng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법률 적용</a:t>
            </a:r>
            <a:r>
              <a:rPr lang="ko-KR" altLang="en-US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600" b="1" dirty="0">
                <a:solidFill>
                  <a:srgbClr val="D4552E"/>
                </a:solidFill>
                <a:latin typeface="+mn-ea"/>
                <a:ea typeface="+mn-ea"/>
                <a:cs typeface="Arial" panose="020B0604020202020204" pitchFamily="34" charset="0"/>
              </a:rPr>
              <a:t>년 유예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0156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1552575"/>
            <a:ext cx="9906000" cy="4267200"/>
          </a:xfrm>
          <a:prstGeom prst="rect">
            <a:avLst/>
          </a:prstGeom>
          <a:solidFill>
            <a:srgbClr val="ECE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 smtClean="0">
                <a:solidFill>
                  <a:srgbClr val="FFC000"/>
                </a:solidFill>
              </a:rPr>
              <a:t> </a:t>
            </a:r>
            <a:endParaRPr lang="ko-KR" altLang="en-US" dirty="0">
              <a:solidFill>
                <a:srgbClr val="FFC000"/>
              </a:solidFill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6144705" y="1828504"/>
            <a:ext cx="4253060" cy="3715930"/>
            <a:chOff x="2207619" y="2299421"/>
            <a:chExt cx="3175086" cy="2774096"/>
          </a:xfrm>
          <a:solidFill>
            <a:srgbClr val="F9F9F9"/>
          </a:solidFill>
        </p:grpSpPr>
        <p:sp>
          <p:nvSpPr>
            <p:cNvPr id="27" name="Freeform 5"/>
            <p:cNvSpPr>
              <a:spLocks noEditPoints="1"/>
            </p:cNvSpPr>
            <p:nvPr/>
          </p:nvSpPr>
          <p:spPr bwMode="auto">
            <a:xfrm>
              <a:off x="4539978" y="2889208"/>
              <a:ext cx="842727" cy="1346252"/>
            </a:xfrm>
            <a:custGeom>
              <a:avLst/>
              <a:gdLst>
                <a:gd name="T0" fmla="*/ 2140 w 2170"/>
                <a:gd name="T1" fmla="*/ 2786 h 3465"/>
                <a:gd name="T2" fmla="*/ 1103 w 2170"/>
                <a:gd name="T3" fmla="*/ 14 h 3465"/>
                <a:gd name="T4" fmla="*/ 1099 w 2170"/>
                <a:gd name="T5" fmla="*/ 7 h 3465"/>
                <a:gd name="T6" fmla="*/ 1091 w 2170"/>
                <a:gd name="T7" fmla="*/ 2 h 3465"/>
                <a:gd name="T8" fmla="*/ 1078 w 2170"/>
                <a:gd name="T9" fmla="*/ 2 h 3465"/>
                <a:gd name="T10" fmla="*/ 1071 w 2170"/>
                <a:gd name="T11" fmla="*/ 7 h 3465"/>
                <a:gd name="T12" fmla="*/ 1067 w 2170"/>
                <a:gd name="T13" fmla="*/ 14 h 3465"/>
                <a:gd name="T14" fmla="*/ 28 w 2170"/>
                <a:gd name="T15" fmla="*/ 2786 h 3465"/>
                <a:gd name="T16" fmla="*/ 34 w 2170"/>
                <a:gd name="T17" fmla="*/ 2796 h 3465"/>
                <a:gd name="T18" fmla="*/ 20 w 2170"/>
                <a:gd name="T19" fmla="*/ 2837 h 3465"/>
                <a:gd name="T20" fmla="*/ 70 w 2170"/>
                <a:gd name="T21" fmla="*/ 2918 h 3465"/>
                <a:gd name="T22" fmla="*/ 128 w 2170"/>
                <a:gd name="T23" fmla="*/ 2997 h 3465"/>
                <a:gd name="T24" fmla="*/ 193 w 2170"/>
                <a:gd name="T25" fmla="*/ 3073 h 3465"/>
                <a:gd name="T26" fmla="*/ 273 w 2170"/>
                <a:gd name="T27" fmla="*/ 3153 h 3465"/>
                <a:gd name="T28" fmla="*/ 365 w 2170"/>
                <a:gd name="T29" fmla="*/ 3230 h 3465"/>
                <a:gd name="T30" fmla="*/ 464 w 2170"/>
                <a:gd name="T31" fmla="*/ 3296 h 3465"/>
                <a:gd name="T32" fmla="*/ 566 w 2170"/>
                <a:gd name="T33" fmla="*/ 3351 h 3465"/>
                <a:gd name="T34" fmla="*/ 673 w 2170"/>
                <a:gd name="T35" fmla="*/ 3397 h 3465"/>
                <a:gd name="T36" fmla="*/ 784 w 2170"/>
                <a:gd name="T37" fmla="*/ 3429 h 3465"/>
                <a:gd name="T38" fmla="*/ 899 w 2170"/>
                <a:gd name="T39" fmla="*/ 3451 h 3465"/>
                <a:gd name="T40" fmla="*/ 1021 w 2170"/>
                <a:gd name="T41" fmla="*/ 3463 h 3465"/>
                <a:gd name="T42" fmla="*/ 1113 w 2170"/>
                <a:gd name="T43" fmla="*/ 3464 h 3465"/>
                <a:gd name="T44" fmla="*/ 1143 w 2170"/>
                <a:gd name="T45" fmla="*/ 3463 h 3465"/>
                <a:gd name="T46" fmla="*/ 1186 w 2170"/>
                <a:gd name="T47" fmla="*/ 3459 h 3465"/>
                <a:gd name="T48" fmla="*/ 1215 w 2170"/>
                <a:gd name="T49" fmla="*/ 3457 h 3465"/>
                <a:gd name="T50" fmla="*/ 1258 w 2170"/>
                <a:gd name="T51" fmla="*/ 3453 h 3465"/>
                <a:gd name="T52" fmla="*/ 1342 w 2170"/>
                <a:gd name="T53" fmla="*/ 3437 h 3465"/>
                <a:gd name="T54" fmla="*/ 1355 w 2170"/>
                <a:gd name="T55" fmla="*/ 3434 h 3465"/>
                <a:gd name="T56" fmla="*/ 1425 w 2170"/>
                <a:gd name="T57" fmla="*/ 3418 h 3465"/>
                <a:gd name="T58" fmla="*/ 1530 w 2170"/>
                <a:gd name="T59" fmla="*/ 3383 h 3465"/>
                <a:gd name="T60" fmla="*/ 1631 w 2170"/>
                <a:gd name="T61" fmla="*/ 3337 h 3465"/>
                <a:gd name="T62" fmla="*/ 1703 w 2170"/>
                <a:gd name="T63" fmla="*/ 3295 h 3465"/>
                <a:gd name="T64" fmla="*/ 1721 w 2170"/>
                <a:gd name="T65" fmla="*/ 3284 h 3465"/>
                <a:gd name="T66" fmla="*/ 1774 w 2170"/>
                <a:gd name="T67" fmla="*/ 3249 h 3465"/>
                <a:gd name="T68" fmla="*/ 1797 w 2170"/>
                <a:gd name="T69" fmla="*/ 3231 h 3465"/>
                <a:gd name="T70" fmla="*/ 1842 w 2170"/>
                <a:gd name="T71" fmla="*/ 3195 h 3465"/>
                <a:gd name="T72" fmla="*/ 1865 w 2170"/>
                <a:gd name="T73" fmla="*/ 3177 h 3465"/>
                <a:gd name="T74" fmla="*/ 1898 w 2170"/>
                <a:gd name="T75" fmla="*/ 3148 h 3465"/>
                <a:gd name="T76" fmla="*/ 1940 w 2170"/>
                <a:gd name="T77" fmla="*/ 3111 h 3465"/>
                <a:gd name="T78" fmla="*/ 2008 w 2170"/>
                <a:gd name="T79" fmla="*/ 3035 h 3465"/>
                <a:gd name="T80" fmla="*/ 2069 w 2170"/>
                <a:gd name="T81" fmla="*/ 2959 h 3465"/>
                <a:gd name="T82" fmla="*/ 2123 w 2170"/>
                <a:gd name="T83" fmla="*/ 2878 h 3465"/>
                <a:gd name="T84" fmla="*/ 2170 w 2170"/>
                <a:gd name="T85" fmla="*/ 2796 h 3465"/>
                <a:gd name="T86" fmla="*/ 2139 w 2170"/>
                <a:gd name="T87" fmla="*/ 2793 h 3465"/>
                <a:gd name="T88" fmla="*/ 2106 w 2170"/>
                <a:gd name="T89" fmla="*/ 2796 h 3465"/>
                <a:gd name="T90" fmla="*/ 67 w 2170"/>
                <a:gd name="T91" fmla="*/ 2792 h 3465"/>
                <a:gd name="T92" fmla="*/ 2104 w 2170"/>
                <a:gd name="T93" fmla="*/ 2792 h 3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70" h="3465">
                  <a:moveTo>
                    <a:pt x="2139" y="2793"/>
                  </a:moveTo>
                  <a:lnTo>
                    <a:pt x="2140" y="2786"/>
                  </a:lnTo>
                  <a:lnTo>
                    <a:pt x="2139" y="2778"/>
                  </a:lnTo>
                  <a:lnTo>
                    <a:pt x="1103" y="14"/>
                  </a:lnTo>
                  <a:lnTo>
                    <a:pt x="1102" y="13"/>
                  </a:lnTo>
                  <a:lnTo>
                    <a:pt x="1099" y="7"/>
                  </a:lnTo>
                  <a:lnTo>
                    <a:pt x="1093" y="3"/>
                  </a:lnTo>
                  <a:lnTo>
                    <a:pt x="1091" y="2"/>
                  </a:lnTo>
                  <a:lnTo>
                    <a:pt x="1084" y="0"/>
                  </a:lnTo>
                  <a:lnTo>
                    <a:pt x="1078" y="2"/>
                  </a:lnTo>
                  <a:lnTo>
                    <a:pt x="1077" y="3"/>
                  </a:lnTo>
                  <a:lnTo>
                    <a:pt x="1071" y="7"/>
                  </a:lnTo>
                  <a:lnTo>
                    <a:pt x="1067" y="13"/>
                  </a:lnTo>
                  <a:lnTo>
                    <a:pt x="1067" y="14"/>
                  </a:lnTo>
                  <a:lnTo>
                    <a:pt x="31" y="2778"/>
                  </a:lnTo>
                  <a:lnTo>
                    <a:pt x="28" y="2786"/>
                  </a:lnTo>
                  <a:lnTo>
                    <a:pt x="31" y="2793"/>
                  </a:lnTo>
                  <a:lnTo>
                    <a:pt x="34" y="2796"/>
                  </a:lnTo>
                  <a:lnTo>
                    <a:pt x="0" y="2796"/>
                  </a:lnTo>
                  <a:lnTo>
                    <a:pt x="20" y="2837"/>
                  </a:lnTo>
                  <a:lnTo>
                    <a:pt x="45" y="2878"/>
                  </a:lnTo>
                  <a:lnTo>
                    <a:pt x="70" y="2918"/>
                  </a:lnTo>
                  <a:lnTo>
                    <a:pt x="99" y="2959"/>
                  </a:lnTo>
                  <a:lnTo>
                    <a:pt x="128" y="2997"/>
                  </a:lnTo>
                  <a:lnTo>
                    <a:pt x="160" y="3035"/>
                  </a:lnTo>
                  <a:lnTo>
                    <a:pt x="193" y="3073"/>
                  </a:lnTo>
                  <a:lnTo>
                    <a:pt x="230" y="3111"/>
                  </a:lnTo>
                  <a:lnTo>
                    <a:pt x="273" y="3153"/>
                  </a:lnTo>
                  <a:lnTo>
                    <a:pt x="319" y="3193"/>
                  </a:lnTo>
                  <a:lnTo>
                    <a:pt x="365" y="3230"/>
                  </a:lnTo>
                  <a:lnTo>
                    <a:pt x="415" y="3265"/>
                  </a:lnTo>
                  <a:lnTo>
                    <a:pt x="464" y="3296"/>
                  </a:lnTo>
                  <a:lnTo>
                    <a:pt x="514" y="3326"/>
                  </a:lnTo>
                  <a:lnTo>
                    <a:pt x="566" y="3351"/>
                  </a:lnTo>
                  <a:lnTo>
                    <a:pt x="620" y="3376"/>
                  </a:lnTo>
                  <a:lnTo>
                    <a:pt x="673" y="3397"/>
                  </a:lnTo>
                  <a:lnTo>
                    <a:pt x="728" y="3415"/>
                  </a:lnTo>
                  <a:lnTo>
                    <a:pt x="784" y="3429"/>
                  </a:lnTo>
                  <a:lnTo>
                    <a:pt x="842" y="3442"/>
                  </a:lnTo>
                  <a:lnTo>
                    <a:pt x="899" y="3451"/>
                  </a:lnTo>
                  <a:lnTo>
                    <a:pt x="959" y="3459"/>
                  </a:lnTo>
                  <a:lnTo>
                    <a:pt x="1021" y="3463"/>
                  </a:lnTo>
                  <a:lnTo>
                    <a:pt x="1084" y="3465"/>
                  </a:lnTo>
                  <a:lnTo>
                    <a:pt x="1113" y="3464"/>
                  </a:lnTo>
                  <a:lnTo>
                    <a:pt x="1127" y="3463"/>
                  </a:lnTo>
                  <a:lnTo>
                    <a:pt x="1143" y="3463"/>
                  </a:lnTo>
                  <a:lnTo>
                    <a:pt x="1172" y="3460"/>
                  </a:lnTo>
                  <a:lnTo>
                    <a:pt x="1186" y="3459"/>
                  </a:lnTo>
                  <a:lnTo>
                    <a:pt x="1202" y="3459"/>
                  </a:lnTo>
                  <a:lnTo>
                    <a:pt x="1215" y="3457"/>
                  </a:lnTo>
                  <a:lnTo>
                    <a:pt x="1229" y="3455"/>
                  </a:lnTo>
                  <a:lnTo>
                    <a:pt x="1258" y="3453"/>
                  </a:lnTo>
                  <a:lnTo>
                    <a:pt x="1316" y="3445"/>
                  </a:lnTo>
                  <a:lnTo>
                    <a:pt x="1342" y="3437"/>
                  </a:lnTo>
                  <a:lnTo>
                    <a:pt x="1348" y="3435"/>
                  </a:lnTo>
                  <a:lnTo>
                    <a:pt x="1355" y="3434"/>
                  </a:lnTo>
                  <a:lnTo>
                    <a:pt x="1370" y="3431"/>
                  </a:lnTo>
                  <a:lnTo>
                    <a:pt x="1425" y="3418"/>
                  </a:lnTo>
                  <a:lnTo>
                    <a:pt x="1478" y="3401"/>
                  </a:lnTo>
                  <a:lnTo>
                    <a:pt x="1530" y="3383"/>
                  </a:lnTo>
                  <a:lnTo>
                    <a:pt x="1581" y="3361"/>
                  </a:lnTo>
                  <a:lnTo>
                    <a:pt x="1631" y="3337"/>
                  </a:lnTo>
                  <a:lnTo>
                    <a:pt x="1679" y="3309"/>
                  </a:lnTo>
                  <a:lnTo>
                    <a:pt x="1703" y="3295"/>
                  </a:lnTo>
                  <a:lnTo>
                    <a:pt x="1715" y="3287"/>
                  </a:lnTo>
                  <a:lnTo>
                    <a:pt x="1721" y="3284"/>
                  </a:lnTo>
                  <a:lnTo>
                    <a:pt x="1728" y="3281"/>
                  </a:lnTo>
                  <a:lnTo>
                    <a:pt x="1774" y="3249"/>
                  </a:lnTo>
                  <a:lnTo>
                    <a:pt x="1785" y="3239"/>
                  </a:lnTo>
                  <a:lnTo>
                    <a:pt x="1797" y="3231"/>
                  </a:lnTo>
                  <a:lnTo>
                    <a:pt x="1821" y="3214"/>
                  </a:lnTo>
                  <a:lnTo>
                    <a:pt x="1842" y="3195"/>
                  </a:lnTo>
                  <a:lnTo>
                    <a:pt x="1853" y="3185"/>
                  </a:lnTo>
                  <a:lnTo>
                    <a:pt x="1865" y="3177"/>
                  </a:lnTo>
                  <a:lnTo>
                    <a:pt x="1887" y="3158"/>
                  </a:lnTo>
                  <a:lnTo>
                    <a:pt x="1898" y="3148"/>
                  </a:lnTo>
                  <a:lnTo>
                    <a:pt x="1910" y="3140"/>
                  </a:lnTo>
                  <a:lnTo>
                    <a:pt x="1940" y="3111"/>
                  </a:lnTo>
                  <a:lnTo>
                    <a:pt x="1974" y="3073"/>
                  </a:lnTo>
                  <a:lnTo>
                    <a:pt x="2008" y="3035"/>
                  </a:lnTo>
                  <a:lnTo>
                    <a:pt x="2039" y="2997"/>
                  </a:lnTo>
                  <a:lnTo>
                    <a:pt x="2069" y="2959"/>
                  </a:lnTo>
                  <a:lnTo>
                    <a:pt x="2097" y="2918"/>
                  </a:lnTo>
                  <a:lnTo>
                    <a:pt x="2123" y="2878"/>
                  </a:lnTo>
                  <a:lnTo>
                    <a:pt x="2147" y="2837"/>
                  </a:lnTo>
                  <a:lnTo>
                    <a:pt x="2170" y="2796"/>
                  </a:lnTo>
                  <a:lnTo>
                    <a:pt x="2136" y="2796"/>
                  </a:lnTo>
                  <a:lnTo>
                    <a:pt x="2139" y="2793"/>
                  </a:lnTo>
                  <a:close/>
                  <a:moveTo>
                    <a:pt x="2104" y="2792"/>
                  </a:moveTo>
                  <a:lnTo>
                    <a:pt x="2106" y="2796"/>
                  </a:lnTo>
                  <a:lnTo>
                    <a:pt x="63" y="2796"/>
                  </a:lnTo>
                  <a:lnTo>
                    <a:pt x="67" y="2792"/>
                  </a:lnTo>
                  <a:lnTo>
                    <a:pt x="1084" y="74"/>
                  </a:lnTo>
                  <a:lnTo>
                    <a:pt x="2104" y="27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8" name="Freeform 6"/>
            <p:cNvSpPr>
              <a:spLocks noEditPoints="1"/>
            </p:cNvSpPr>
            <p:nvPr/>
          </p:nvSpPr>
          <p:spPr bwMode="auto">
            <a:xfrm>
              <a:off x="2620240" y="2299421"/>
              <a:ext cx="2345181" cy="2774096"/>
            </a:xfrm>
            <a:custGeom>
              <a:avLst/>
              <a:gdLst>
                <a:gd name="T0" fmla="*/ 3690 w 6037"/>
                <a:gd name="T1" fmla="*/ 1174 h 7140"/>
                <a:gd name="T2" fmla="*/ 3610 w 6037"/>
                <a:gd name="T3" fmla="*/ 982 h 7140"/>
                <a:gd name="T4" fmla="*/ 3488 w 6037"/>
                <a:gd name="T5" fmla="*/ 835 h 7140"/>
                <a:gd name="T6" fmla="*/ 3374 w 6037"/>
                <a:gd name="T7" fmla="*/ 749 h 7140"/>
                <a:gd name="T8" fmla="*/ 3222 w 6037"/>
                <a:gd name="T9" fmla="*/ 683 h 7140"/>
                <a:gd name="T10" fmla="*/ 3123 w 6037"/>
                <a:gd name="T11" fmla="*/ 475 h 7140"/>
                <a:gd name="T12" fmla="*/ 3194 w 6037"/>
                <a:gd name="T13" fmla="*/ 426 h 7140"/>
                <a:gd name="T14" fmla="*/ 3237 w 6037"/>
                <a:gd name="T15" fmla="*/ 365 h 7140"/>
                <a:gd name="T16" fmla="*/ 3256 w 6037"/>
                <a:gd name="T17" fmla="*/ 322 h 7140"/>
                <a:gd name="T18" fmla="*/ 3262 w 6037"/>
                <a:gd name="T19" fmla="*/ 299 h 7140"/>
                <a:gd name="T20" fmla="*/ 3266 w 6037"/>
                <a:gd name="T21" fmla="*/ 274 h 7140"/>
                <a:gd name="T22" fmla="*/ 3256 w 6037"/>
                <a:gd name="T23" fmla="*/ 175 h 7140"/>
                <a:gd name="T24" fmla="*/ 3209 w 6037"/>
                <a:gd name="T25" fmla="*/ 91 h 7140"/>
                <a:gd name="T26" fmla="*/ 3132 w 6037"/>
                <a:gd name="T27" fmla="*/ 26 h 7140"/>
                <a:gd name="T28" fmla="*/ 3041 w 6037"/>
                <a:gd name="T29" fmla="*/ 0 h 7140"/>
                <a:gd name="T30" fmla="*/ 2943 w 6037"/>
                <a:gd name="T31" fmla="*/ 10 h 7140"/>
                <a:gd name="T32" fmla="*/ 2859 w 6037"/>
                <a:gd name="T33" fmla="*/ 55 h 7140"/>
                <a:gd name="T34" fmla="*/ 2794 w 6037"/>
                <a:gd name="T35" fmla="*/ 131 h 7140"/>
                <a:gd name="T36" fmla="*/ 2768 w 6037"/>
                <a:gd name="T37" fmla="*/ 223 h 7140"/>
                <a:gd name="T38" fmla="*/ 2777 w 6037"/>
                <a:gd name="T39" fmla="*/ 322 h 7140"/>
                <a:gd name="T40" fmla="*/ 2823 w 6037"/>
                <a:gd name="T41" fmla="*/ 406 h 7140"/>
                <a:gd name="T42" fmla="*/ 2896 w 6037"/>
                <a:gd name="T43" fmla="*/ 468 h 7140"/>
                <a:gd name="T44" fmla="*/ 2813 w 6037"/>
                <a:gd name="T45" fmla="*/ 689 h 7140"/>
                <a:gd name="T46" fmla="*/ 2630 w 6037"/>
                <a:gd name="T47" fmla="*/ 785 h 7140"/>
                <a:gd name="T48" fmla="*/ 2476 w 6037"/>
                <a:gd name="T49" fmla="*/ 939 h 7140"/>
                <a:gd name="T50" fmla="*/ 2380 w 6037"/>
                <a:gd name="T51" fmla="*/ 1124 h 7140"/>
                <a:gd name="T52" fmla="*/ 0 w 6037"/>
                <a:gd name="T53" fmla="*/ 1449 h 7140"/>
                <a:gd name="T54" fmla="*/ 2397 w 6037"/>
                <a:gd name="T55" fmla="*/ 1599 h 7140"/>
                <a:gd name="T56" fmla="*/ 2490 w 6037"/>
                <a:gd name="T57" fmla="*/ 1756 h 7140"/>
                <a:gd name="T58" fmla="*/ 2607 w 6037"/>
                <a:gd name="T59" fmla="*/ 1873 h 7140"/>
                <a:gd name="T60" fmla="*/ 2738 w 6037"/>
                <a:gd name="T61" fmla="*/ 1955 h 7140"/>
                <a:gd name="T62" fmla="*/ 1298 w 6037"/>
                <a:gd name="T63" fmla="*/ 6583 h 7140"/>
                <a:gd name="T64" fmla="*/ 3242 w 6037"/>
                <a:gd name="T65" fmla="*/ 6583 h 7140"/>
                <a:gd name="T66" fmla="*/ 3330 w 6037"/>
                <a:gd name="T67" fmla="*/ 1949 h 7140"/>
                <a:gd name="T68" fmla="*/ 3399 w 6037"/>
                <a:gd name="T69" fmla="*/ 1910 h 7140"/>
                <a:gd name="T70" fmla="*/ 3510 w 6037"/>
                <a:gd name="T71" fmla="*/ 1820 h 7140"/>
                <a:gd name="T72" fmla="*/ 3581 w 6037"/>
                <a:gd name="T73" fmla="*/ 1736 h 7140"/>
                <a:gd name="T74" fmla="*/ 3624 w 6037"/>
                <a:gd name="T75" fmla="*/ 1669 h 7140"/>
                <a:gd name="T76" fmla="*/ 3690 w 6037"/>
                <a:gd name="T77" fmla="*/ 1501 h 7140"/>
                <a:gd name="T78" fmla="*/ 6037 w 6037"/>
                <a:gd name="T79" fmla="*/ 1449 h 7140"/>
                <a:gd name="T80" fmla="*/ 3092 w 6037"/>
                <a:gd name="T81" fmla="*/ 1007 h 7140"/>
                <a:gd name="T82" fmla="*/ 3196 w 6037"/>
                <a:gd name="T83" fmla="*/ 1046 h 7140"/>
                <a:gd name="T84" fmla="*/ 3285 w 6037"/>
                <a:gd name="T85" fmla="*/ 1124 h 7140"/>
                <a:gd name="T86" fmla="*/ 3346 w 6037"/>
                <a:gd name="T87" fmla="*/ 1238 h 7140"/>
                <a:gd name="T88" fmla="*/ 3359 w 6037"/>
                <a:gd name="T89" fmla="*/ 1371 h 7140"/>
                <a:gd name="T90" fmla="*/ 3336 w 6037"/>
                <a:gd name="T91" fmla="*/ 1466 h 7140"/>
                <a:gd name="T92" fmla="*/ 3305 w 6037"/>
                <a:gd name="T93" fmla="*/ 1522 h 7140"/>
                <a:gd name="T94" fmla="*/ 3210 w 6037"/>
                <a:gd name="T95" fmla="*/ 1617 h 7140"/>
                <a:gd name="T96" fmla="*/ 3154 w 6037"/>
                <a:gd name="T97" fmla="*/ 1648 h 7140"/>
                <a:gd name="T98" fmla="*/ 3059 w 6037"/>
                <a:gd name="T99" fmla="*/ 1671 h 7140"/>
                <a:gd name="T100" fmla="*/ 2926 w 6037"/>
                <a:gd name="T101" fmla="*/ 1658 h 7140"/>
                <a:gd name="T102" fmla="*/ 2812 w 6037"/>
                <a:gd name="T103" fmla="*/ 1597 h 7140"/>
                <a:gd name="T104" fmla="*/ 2734 w 6037"/>
                <a:gd name="T105" fmla="*/ 1508 h 7140"/>
                <a:gd name="T106" fmla="*/ 2696 w 6037"/>
                <a:gd name="T107" fmla="*/ 1403 h 7140"/>
                <a:gd name="T108" fmla="*/ 2691 w 6037"/>
                <a:gd name="T109" fmla="*/ 1302 h 7140"/>
                <a:gd name="T110" fmla="*/ 2727 w 6037"/>
                <a:gd name="T111" fmla="*/ 1178 h 7140"/>
                <a:gd name="T112" fmla="*/ 2812 w 6037"/>
                <a:gd name="T113" fmla="*/ 1076 h 7140"/>
                <a:gd name="T114" fmla="*/ 2926 w 6037"/>
                <a:gd name="T115" fmla="*/ 1014 h 7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37" h="7140">
                  <a:moveTo>
                    <a:pt x="6037" y="1449"/>
                  </a:moveTo>
                  <a:lnTo>
                    <a:pt x="6037" y="1227"/>
                  </a:lnTo>
                  <a:lnTo>
                    <a:pt x="3701" y="1227"/>
                  </a:lnTo>
                  <a:lnTo>
                    <a:pt x="3690" y="1174"/>
                  </a:lnTo>
                  <a:lnTo>
                    <a:pt x="3676" y="1124"/>
                  </a:lnTo>
                  <a:lnTo>
                    <a:pt x="3658" y="1074"/>
                  </a:lnTo>
                  <a:lnTo>
                    <a:pt x="3636" y="1029"/>
                  </a:lnTo>
                  <a:lnTo>
                    <a:pt x="3610" y="982"/>
                  </a:lnTo>
                  <a:lnTo>
                    <a:pt x="3581" y="939"/>
                  </a:lnTo>
                  <a:lnTo>
                    <a:pt x="3548" y="897"/>
                  </a:lnTo>
                  <a:lnTo>
                    <a:pt x="3510" y="857"/>
                  </a:lnTo>
                  <a:lnTo>
                    <a:pt x="3488" y="835"/>
                  </a:lnTo>
                  <a:lnTo>
                    <a:pt x="3466" y="816"/>
                  </a:lnTo>
                  <a:lnTo>
                    <a:pt x="3420" y="780"/>
                  </a:lnTo>
                  <a:lnTo>
                    <a:pt x="3396" y="763"/>
                  </a:lnTo>
                  <a:lnTo>
                    <a:pt x="3374" y="749"/>
                  </a:lnTo>
                  <a:lnTo>
                    <a:pt x="3326" y="723"/>
                  </a:lnTo>
                  <a:lnTo>
                    <a:pt x="3274" y="700"/>
                  </a:lnTo>
                  <a:lnTo>
                    <a:pt x="3248" y="690"/>
                  </a:lnTo>
                  <a:lnTo>
                    <a:pt x="3222" y="683"/>
                  </a:lnTo>
                  <a:lnTo>
                    <a:pt x="3168" y="670"/>
                  </a:lnTo>
                  <a:lnTo>
                    <a:pt x="3113" y="663"/>
                  </a:lnTo>
                  <a:lnTo>
                    <a:pt x="3113" y="481"/>
                  </a:lnTo>
                  <a:lnTo>
                    <a:pt x="3123" y="475"/>
                  </a:lnTo>
                  <a:lnTo>
                    <a:pt x="3134" y="471"/>
                  </a:lnTo>
                  <a:lnTo>
                    <a:pt x="3155" y="457"/>
                  </a:lnTo>
                  <a:lnTo>
                    <a:pt x="3174" y="442"/>
                  </a:lnTo>
                  <a:lnTo>
                    <a:pt x="3194" y="426"/>
                  </a:lnTo>
                  <a:lnTo>
                    <a:pt x="3201" y="415"/>
                  </a:lnTo>
                  <a:lnTo>
                    <a:pt x="3209" y="406"/>
                  </a:lnTo>
                  <a:lnTo>
                    <a:pt x="3225" y="387"/>
                  </a:lnTo>
                  <a:lnTo>
                    <a:pt x="3237" y="365"/>
                  </a:lnTo>
                  <a:lnTo>
                    <a:pt x="3242" y="354"/>
                  </a:lnTo>
                  <a:lnTo>
                    <a:pt x="3248" y="345"/>
                  </a:lnTo>
                  <a:lnTo>
                    <a:pt x="3251" y="333"/>
                  </a:lnTo>
                  <a:lnTo>
                    <a:pt x="3256" y="322"/>
                  </a:lnTo>
                  <a:lnTo>
                    <a:pt x="3258" y="310"/>
                  </a:lnTo>
                  <a:lnTo>
                    <a:pt x="3258" y="306"/>
                  </a:lnTo>
                  <a:lnTo>
                    <a:pt x="3260" y="304"/>
                  </a:lnTo>
                  <a:lnTo>
                    <a:pt x="3262" y="299"/>
                  </a:lnTo>
                  <a:lnTo>
                    <a:pt x="3262" y="292"/>
                  </a:lnTo>
                  <a:lnTo>
                    <a:pt x="3262" y="288"/>
                  </a:lnTo>
                  <a:lnTo>
                    <a:pt x="3263" y="286"/>
                  </a:lnTo>
                  <a:lnTo>
                    <a:pt x="3266" y="274"/>
                  </a:lnTo>
                  <a:lnTo>
                    <a:pt x="3267" y="250"/>
                  </a:lnTo>
                  <a:lnTo>
                    <a:pt x="3266" y="223"/>
                  </a:lnTo>
                  <a:lnTo>
                    <a:pt x="3262" y="199"/>
                  </a:lnTo>
                  <a:lnTo>
                    <a:pt x="3256" y="175"/>
                  </a:lnTo>
                  <a:lnTo>
                    <a:pt x="3248" y="154"/>
                  </a:lnTo>
                  <a:lnTo>
                    <a:pt x="3237" y="131"/>
                  </a:lnTo>
                  <a:lnTo>
                    <a:pt x="3225" y="110"/>
                  </a:lnTo>
                  <a:lnTo>
                    <a:pt x="3209" y="91"/>
                  </a:lnTo>
                  <a:lnTo>
                    <a:pt x="3194" y="73"/>
                  </a:lnTo>
                  <a:lnTo>
                    <a:pt x="3173" y="55"/>
                  </a:lnTo>
                  <a:lnTo>
                    <a:pt x="3154" y="40"/>
                  </a:lnTo>
                  <a:lnTo>
                    <a:pt x="3132" y="26"/>
                  </a:lnTo>
                  <a:lnTo>
                    <a:pt x="3112" y="18"/>
                  </a:lnTo>
                  <a:lnTo>
                    <a:pt x="3089" y="10"/>
                  </a:lnTo>
                  <a:lnTo>
                    <a:pt x="3066" y="4"/>
                  </a:lnTo>
                  <a:lnTo>
                    <a:pt x="3041" y="0"/>
                  </a:lnTo>
                  <a:lnTo>
                    <a:pt x="3017" y="0"/>
                  </a:lnTo>
                  <a:lnTo>
                    <a:pt x="2991" y="0"/>
                  </a:lnTo>
                  <a:lnTo>
                    <a:pt x="2967" y="4"/>
                  </a:lnTo>
                  <a:lnTo>
                    <a:pt x="2943" y="10"/>
                  </a:lnTo>
                  <a:lnTo>
                    <a:pt x="2921" y="18"/>
                  </a:lnTo>
                  <a:lnTo>
                    <a:pt x="2898" y="26"/>
                  </a:lnTo>
                  <a:lnTo>
                    <a:pt x="2878" y="40"/>
                  </a:lnTo>
                  <a:lnTo>
                    <a:pt x="2859" y="55"/>
                  </a:lnTo>
                  <a:lnTo>
                    <a:pt x="2841" y="73"/>
                  </a:lnTo>
                  <a:lnTo>
                    <a:pt x="2823" y="91"/>
                  </a:lnTo>
                  <a:lnTo>
                    <a:pt x="2807" y="110"/>
                  </a:lnTo>
                  <a:lnTo>
                    <a:pt x="2794" y="131"/>
                  </a:lnTo>
                  <a:lnTo>
                    <a:pt x="2786" y="154"/>
                  </a:lnTo>
                  <a:lnTo>
                    <a:pt x="2777" y="175"/>
                  </a:lnTo>
                  <a:lnTo>
                    <a:pt x="2771" y="199"/>
                  </a:lnTo>
                  <a:lnTo>
                    <a:pt x="2768" y="223"/>
                  </a:lnTo>
                  <a:lnTo>
                    <a:pt x="2768" y="250"/>
                  </a:lnTo>
                  <a:lnTo>
                    <a:pt x="2768" y="274"/>
                  </a:lnTo>
                  <a:lnTo>
                    <a:pt x="2771" y="299"/>
                  </a:lnTo>
                  <a:lnTo>
                    <a:pt x="2777" y="322"/>
                  </a:lnTo>
                  <a:lnTo>
                    <a:pt x="2786" y="345"/>
                  </a:lnTo>
                  <a:lnTo>
                    <a:pt x="2794" y="365"/>
                  </a:lnTo>
                  <a:lnTo>
                    <a:pt x="2807" y="387"/>
                  </a:lnTo>
                  <a:lnTo>
                    <a:pt x="2823" y="406"/>
                  </a:lnTo>
                  <a:lnTo>
                    <a:pt x="2841" y="426"/>
                  </a:lnTo>
                  <a:lnTo>
                    <a:pt x="2858" y="442"/>
                  </a:lnTo>
                  <a:lnTo>
                    <a:pt x="2877" y="456"/>
                  </a:lnTo>
                  <a:lnTo>
                    <a:pt x="2896" y="468"/>
                  </a:lnTo>
                  <a:lnTo>
                    <a:pt x="2916" y="479"/>
                  </a:lnTo>
                  <a:lnTo>
                    <a:pt x="2916" y="666"/>
                  </a:lnTo>
                  <a:lnTo>
                    <a:pt x="2864" y="675"/>
                  </a:lnTo>
                  <a:lnTo>
                    <a:pt x="2813" y="689"/>
                  </a:lnTo>
                  <a:lnTo>
                    <a:pt x="2764" y="707"/>
                  </a:lnTo>
                  <a:lnTo>
                    <a:pt x="2718" y="730"/>
                  </a:lnTo>
                  <a:lnTo>
                    <a:pt x="2673" y="755"/>
                  </a:lnTo>
                  <a:lnTo>
                    <a:pt x="2630" y="785"/>
                  </a:lnTo>
                  <a:lnTo>
                    <a:pt x="2588" y="819"/>
                  </a:lnTo>
                  <a:lnTo>
                    <a:pt x="2548" y="857"/>
                  </a:lnTo>
                  <a:lnTo>
                    <a:pt x="2510" y="897"/>
                  </a:lnTo>
                  <a:lnTo>
                    <a:pt x="2476" y="939"/>
                  </a:lnTo>
                  <a:lnTo>
                    <a:pt x="2446" y="982"/>
                  </a:lnTo>
                  <a:lnTo>
                    <a:pt x="2421" y="1029"/>
                  </a:lnTo>
                  <a:lnTo>
                    <a:pt x="2398" y="1074"/>
                  </a:lnTo>
                  <a:lnTo>
                    <a:pt x="2380" y="1124"/>
                  </a:lnTo>
                  <a:lnTo>
                    <a:pt x="2366" y="1174"/>
                  </a:lnTo>
                  <a:lnTo>
                    <a:pt x="2357" y="1227"/>
                  </a:lnTo>
                  <a:lnTo>
                    <a:pt x="0" y="1227"/>
                  </a:lnTo>
                  <a:lnTo>
                    <a:pt x="0" y="1449"/>
                  </a:lnTo>
                  <a:lnTo>
                    <a:pt x="2357" y="1449"/>
                  </a:lnTo>
                  <a:lnTo>
                    <a:pt x="2366" y="1501"/>
                  </a:lnTo>
                  <a:lnTo>
                    <a:pt x="2380" y="1551"/>
                  </a:lnTo>
                  <a:lnTo>
                    <a:pt x="2397" y="1599"/>
                  </a:lnTo>
                  <a:lnTo>
                    <a:pt x="2420" y="1647"/>
                  </a:lnTo>
                  <a:lnTo>
                    <a:pt x="2445" y="1691"/>
                  </a:lnTo>
                  <a:lnTo>
                    <a:pt x="2475" y="1736"/>
                  </a:lnTo>
                  <a:lnTo>
                    <a:pt x="2490" y="1756"/>
                  </a:lnTo>
                  <a:lnTo>
                    <a:pt x="2508" y="1778"/>
                  </a:lnTo>
                  <a:lnTo>
                    <a:pt x="2548" y="1820"/>
                  </a:lnTo>
                  <a:lnTo>
                    <a:pt x="2577" y="1847"/>
                  </a:lnTo>
                  <a:lnTo>
                    <a:pt x="2607" y="1873"/>
                  </a:lnTo>
                  <a:lnTo>
                    <a:pt x="2638" y="1895"/>
                  </a:lnTo>
                  <a:lnTo>
                    <a:pt x="2670" y="1918"/>
                  </a:lnTo>
                  <a:lnTo>
                    <a:pt x="2703" y="1937"/>
                  </a:lnTo>
                  <a:lnTo>
                    <a:pt x="2738" y="1955"/>
                  </a:lnTo>
                  <a:lnTo>
                    <a:pt x="2772" y="1971"/>
                  </a:lnTo>
                  <a:lnTo>
                    <a:pt x="2810" y="1985"/>
                  </a:lnTo>
                  <a:lnTo>
                    <a:pt x="2810" y="6583"/>
                  </a:lnTo>
                  <a:lnTo>
                    <a:pt x="1298" y="6583"/>
                  </a:lnTo>
                  <a:lnTo>
                    <a:pt x="1298" y="7140"/>
                  </a:lnTo>
                  <a:lnTo>
                    <a:pt x="4753" y="7140"/>
                  </a:lnTo>
                  <a:lnTo>
                    <a:pt x="4753" y="6583"/>
                  </a:lnTo>
                  <a:lnTo>
                    <a:pt x="3242" y="6583"/>
                  </a:lnTo>
                  <a:lnTo>
                    <a:pt x="3242" y="1988"/>
                  </a:lnTo>
                  <a:lnTo>
                    <a:pt x="3278" y="1975"/>
                  </a:lnTo>
                  <a:lnTo>
                    <a:pt x="3314" y="1959"/>
                  </a:lnTo>
                  <a:lnTo>
                    <a:pt x="3330" y="1949"/>
                  </a:lnTo>
                  <a:lnTo>
                    <a:pt x="3339" y="1945"/>
                  </a:lnTo>
                  <a:lnTo>
                    <a:pt x="3348" y="1941"/>
                  </a:lnTo>
                  <a:lnTo>
                    <a:pt x="3383" y="1922"/>
                  </a:lnTo>
                  <a:lnTo>
                    <a:pt x="3399" y="1910"/>
                  </a:lnTo>
                  <a:lnTo>
                    <a:pt x="3416" y="1899"/>
                  </a:lnTo>
                  <a:lnTo>
                    <a:pt x="3448" y="1875"/>
                  </a:lnTo>
                  <a:lnTo>
                    <a:pt x="3479" y="1847"/>
                  </a:lnTo>
                  <a:lnTo>
                    <a:pt x="3510" y="1820"/>
                  </a:lnTo>
                  <a:lnTo>
                    <a:pt x="3528" y="1798"/>
                  </a:lnTo>
                  <a:lnTo>
                    <a:pt x="3548" y="1778"/>
                  </a:lnTo>
                  <a:lnTo>
                    <a:pt x="3564" y="1756"/>
                  </a:lnTo>
                  <a:lnTo>
                    <a:pt x="3581" y="1736"/>
                  </a:lnTo>
                  <a:lnTo>
                    <a:pt x="3596" y="1713"/>
                  </a:lnTo>
                  <a:lnTo>
                    <a:pt x="3611" y="1691"/>
                  </a:lnTo>
                  <a:lnTo>
                    <a:pt x="3617" y="1679"/>
                  </a:lnTo>
                  <a:lnTo>
                    <a:pt x="3624" y="1669"/>
                  </a:lnTo>
                  <a:lnTo>
                    <a:pt x="3638" y="1647"/>
                  </a:lnTo>
                  <a:lnTo>
                    <a:pt x="3659" y="1599"/>
                  </a:lnTo>
                  <a:lnTo>
                    <a:pt x="3677" y="1551"/>
                  </a:lnTo>
                  <a:lnTo>
                    <a:pt x="3690" y="1501"/>
                  </a:lnTo>
                  <a:lnTo>
                    <a:pt x="3695" y="1474"/>
                  </a:lnTo>
                  <a:lnTo>
                    <a:pt x="3698" y="1461"/>
                  </a:lnTo>
                  <a:lnTo>
                    <a:pt x="3701" y="1449"/>
                  </a:lnTo>
                  <a:lnTo>
                    <a:pt x="6037" y="1449"/>
                  </a:lnTo>
                  <a:close/>
                  <a:moveTo>
                    <a:pt x="3026" y="1001"/>
                  </a:moveTo>
                  <a:lnTo>
                    <a:pt x="3059" y="1002"/>
                  </a:lnTo>
                  <a:lnTo>
                    <a:pt x="3075" y="1004"/>
                  </a:lnTo>
                  <a:lnTo>
                    <a:pt x="3092" y="1007"/>
                  </a:lnTo>
                  <a:lnTo>
                    <a:pt x="3123" y="1014"/>
                  </a:lnTo>
                  <a:lnTo>
                    <a:pt x="3154" y="1025"/>
                  </a:lnTo>
                  <a:lnTo>
                    <a:pt x="3183" y="1038"/>
                  </a:lnTo>
                  <a:lnTo>
                    <a:pt x="3196" y="1046"/>
                  </a:lnTo>
                  <a:lnTo>
                    <a:pt x="3210" y="1055"/>
                  </a:lnTo>
                  <a:lnTo>
                    <a:pt x="3237" y="1076"/>
                  </a:lnTo>
                  <a:lnTo>
                    <a:pt x="3263" y="1100"/>
                  </a:lnTo>
                  <a:lnTo>
                    <a:pt x="3285" y="1124"/>
                  </a:lnTo>
                  <a:lnTo>
                    <a:pt x="3305" y="1150"/>
                  </a:lnTo>
                  <a:lnTo>
                    <a:pt x="3322" y="1178"/>
                  </a:lnTo>
                  <a:lnTo>
                    <a:pt x="3336" y="1208"/>
                  </a:lnTo>
                  <a:lnTo>
                    <a:pt x="3346" y="1238"/>
                  </a:lnTo>
                  <a:lnTo>
                    <a:pt x="3354" y="1270"/>
                  </a:lnTo>
                  <a:lnTo>
                    <a:pt x="3359" y="1302"/>
                  </a:lnTo>
                  <a:lnTo>
                    <a:pt x="3362" y="1337"/>
                  </a:lnTo>
                  <a:lnTo>
                    <a:pt x="3359" y="1371"/>
                  </a:lnTo>
                  <a:lnTo>
                    <a:pt x="3357" y="1386"/>
                  </a:lnTo>
                  <a:lnTo>
                    <a:pt x="3354" y="1403"/>
                  </a:lnTo>
                  <a:lnTo>
                    <a:pt x="3346" y="1434"/>
                  </a:lnTo>
                  <a:lnTo>
                    <a:pt x="3336" y="1466"/>
                  </a:lnTo>
                  <a:lnTo>
                    <a:pt x="3322" y="1495"/>
                  </a:lnTo>
                  <a:lnTo>
                    <a:pt x="3317" y="1501"/>
                  </a:lnTo>
                  <a:lnTo>
                    <a:pt x="3314" y="1508"/>
                  </a:lnTo>
                  <a:lnTo>
                    <a:pt x="3305" y="1522"/>
                  </a:lnTo>
                  <a:lnTo>
                    <a:pt x="3285" y="1549"/>
                  </a:lnTo>
                  <a:lnTo>
                    <a:pt x="3263" y="1575"/>
                  </a:lnTo>
                  <a:lnTo>
                    <a:pt x="3237" y="1597"/>
                  </a:lnTo>
                  <a:lnTo>
                    <a:pt x="3210" y="1617"/>
                  </a:lnTo>
                  <a:lnTo>
                    <a:pt x="3196" y="1625"/>
                  </a:lnTo>
                  <a:lnTo>
                    <a:pt x="3189" y="1629"/>
                  </a:lnTo>
                  <a:lnTo>
                    <a:pt x="3183" y="1634"/>
                  </a:lnTo>
                  <a:lnTo>
                    <a:pt x="3154" y="1648"/>
                  </a:lnTo>
                  <a:lnTo>
                    <a:pt x="3123" y="1658"/>
                  </a:lnTo>
                  <a:lnTo>
                    <a:pt x="3092" y="1666"/>
                  </a:lnTo>
                  <a:lnTo>
                    <a:pt x="3075" y="1669"/>
                  </a:lnTo>
                  <a:lnTo>
                    <a:pt x="3059" y="1671"/>
                  </a:lnTo>
                  <a:lnTo>
                    <a:pt x="3026" y="1673"/>
                  </a:lnTo>
                  <a:lnTo>
                    <a:pt x="2991" y="1671"/>
                  </a:lnTo>
                  <a:lnTo>
                    <a:pt x="2958" y="1666"/>
                  </a:lnTo>
                  <a:lnTo>
                    <a:pt x="2926" y="1658"/>
                  </a:lnTo>
                  <a:lnTo>
                    <a:pt x="2896" y="1648"/>
                  </a:lnTo>
                  <a:lnTo>
                    <a:pt x="2866" y="1634"/>
                  </a:lnTo>
                  <a:lnTo>
                    <a:pt x="2838" y="1617"/>
                  </a:lnTo>
                  <a:lnTo>
                    <a:pt x="2812" y="1597"/>
                  </a:lnTo>
                  <a:lnTo>
                    <a:pt x="2788" y="1575"/>
                  </a:lnTo>
                  <a:lnTo>
                    <a:pt x="2764" y="1549"/>
                  </a:lnTo>
                  <a:lnTo>
                    <a:pt x="2744" y="1522"/>
                  </a:lnTo>
                  <a:lnTo>
                    <a:pt x="2734" y="1508"/>
                  </a:lnTo>
                  <a:lnTo>
                    <a:pt x="2727" y="1495"/>
                  </a:lnTo>
                  <a:lnTo>
                    <a:pt x="2714" y="1466"/>
                  </a:lnTo>
                  <a:lnTo>
                    <a:pt x="2703" y="1434"/>
                  </a:lnTo>
                  <a:lnTo>
                    <a:pt x="2696" y="1403"/>
                  </a:lnTo>
                  <a:lnTo>
                    <a:pt x="2692" y="1386"/>
                  </a:lnTo>
                  <a:lnTo>
                    <a:pt x="2691" y="1371"/>
                  </a:lnTo>
                  <a:lnTo>
                    <a:pt x="2690" y="1337"/>
                  </a:lnTo>
                  <a:lnTo>
                    <a:pt x="2691" y="1302"/>
                  </a:lnTo>
                  <a:lnTo>
                    <a:pt x="2696" y="1270"/>
                  </a:lnTo>
                  <a:lnTo>
                    <a:pt x="2703" y="1238"/>
                  </a:lnTo>
                  <a:lnTo>
                    <a:pt x="2714" y="1208"/>
                  </a:lnTo>
                  <a:lnTo>
                    <a:pt x="2727" y="1178"/>
                  </a:lnTo>
                  <a:lnTo>
                    <a:pt x="2744" y="1150"/>
                  </a:lnTo>
                  <a:lnTo>
                    <a:pt x="2764" y="1124"/>
                  </a:lnTo>
                  <a:lnTo>
                    <a:pt x="2788" y="1100"/>
                  </a:lnTo>
                  <a:lnTo>
                    <a:pt x="2812" y="1076"/>
                  </a:lnTo>
                  <a:lnTo>
                    <a:pt x="2838" y="1055"/>
                  </a:lnTo>
                  <a:lnTo>
                    <a:pt x="2866" y="1038"/>
                  </a:lnTo>
                  <a:lnTo>
                    <a:pt x="2896" y="1025"/>
                  </a:lnTo>
                  <a:lnTo>
                    <a:pt x="2926" y="1014"/>
                  </a:lnTo>
                  <a:lnTo>
                    <a:pt x="2958" y="1007"/>
                  </a:lnTo>
                  <a:lnTo>
                    <a:pt x="2991" y="1002"/>
                  </a:lnTo>
                  <a:lnTo>
                    <a:pt x="3026" y="100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9" name="Freeform 7"/>
            <p:cNvSpPr>
              <a:spLocks noEditPoints="1"/>
            </p:cNvSpPr>
            <p:nvPr/>
          </p:nvSpPr>
          <p:spPr bwMode="auto">
            <a:xfrm>
              <a:off x="2207619" y="2889208"/>
              <a:ext cx="842727" cy="1346252"/>
            </a:xfrm>
            <a:custGeom>
              <a:avLst/>
              <a:gdLst>
                <a:gd name="T0" fmla="*/ 1099 w 2170"/>
                <a:gd name="T1" fmla="*/ 7 h 3465"/>
                <a:gd name="T2" fmla="*/ 1092 w 2170"/>
                <a:gd name="T3" fmla="*/ 2 h 3465"/>
                <a:gd name="T4" fmla="*/ 1079 w 2170"/>
                <a:gd name="T5" fmla="*/ 2 h 3465"/>
                <a:gd name="T6" fmla="*/ 1071 w 2170"/>
                <a:gd name="T7" fmla="*/ 7 h 3465"/>
                <a:gd name="T8" fmla="*/ 1068 w 2170"/>
                <a:gd name="T9" fmla="*/ 14 h 3465"/>
                <a:gd name="T10" fmla="*/ 29 w 2170"/>
                <a:gd name="T11" fmla="*/ 2786 h 3465"/>
                <a:gd name="T12" fmla="*/ 35 w 2170"/>
                <a:gd name="T13" fmla="*/ 2796 h 3465"/>
                <a:gd name="T14" fmla="*/ 20 w 2170"/>
                <a:gd name="T15" fmla="*/ 2837 h 3465"/>
                <a:gd name="T16" fmla="*/ 71 w 2170"/>
                <a:gd name="T17" fmla="*/ 2918 h 3465"/>
                <a:gd name="T18" fmla="*/ 128 w 2170"/>
                <a:gd name="T19" fmla="*/ 2997 h 3465"/>
                <a:gd name="T20" fmla="*/ 193 w 2170"/>
                <a:gd name="T21" fmla="*/ 3073 h 3465"/>
                <a:gd name="T22" fmla="*/ 274 w 2170"/>
                <a:gd name="T23" fmla="*/ 3153 h 3465"/>
                <a:gd name="T24" fmla="*/ 366 w 2170"/>
                <a:gd name="T25" fmla="*/ 3230 h 3465"/>
                <a:gd name="T26" fmla="*/ 464 w 2170"/>
                <a:gd name="T27" fmla="*/ 3296 h 3465"/>
                <a:gd name="T28" fmla="*/ 566 w 2170"/>
                <a:gd name="T29" fmla="*/ 3351 h 3465"/>
                <a:gd name="T30" fmla="*/ 673 w 2170"/>
                <a:gd name="T31" fmla="*/ 3397 h 3465"/>
                <a:gd name="T32" fmla="*/ 785 w 2170"/>
                <a:gd name="T33" fmla="*/ 3429 h 3465"/>
                <a:gd name="T34" fmla="*/ 900 w 2170"/>
                <a:gd name="T35" fmla="*/ 3451 h 3465"/>
                <a:gd name="T36" fmla="*/ 1021 w 2170"/>
                <a:gd name="T37" fmla="*/ 3463 h 3465"/>
                <a:gd name="T38" fmla="*/ 1099 w 2170"/>
                <a:gd name="T39" fmla="*/ 3464 h 3465"/>
                <a:gd name="T40" fmla="*/ 1146 w 2170"/>
                <a:gd name="T41" fmla="*/ 3463 h 3465"/>
                <a:gd name="T42" fmla="*/ 1207 w 2170"/>
                <a:gd name="T43" fmla="*/ 3459 h 3465"/>
                <a:gd name="T44" fmla="*/ 1250 w 2170"/>
                <a:gd name="T45" fmla="*/ 3452 h 3465"/>
                <a:gd name="T46" fmla="*/ 1266 w 2170"/>
                <a:gd name="T47" fmla="*/ 3451 h 3465"/>
                <a:gd name="T48" fmla="*/ 1353 w 2170"/>
                <a:gd name="T49" fmla="*/ 3435 h 3465"/>
                <a:gd name="T50" fmla="*/ 1410 w 2170"/>
                <a:gd name="T51" fmla="*/ 3422 h 3465"/>
                <a:gd name="T52" fmla="*/ 1494 w 2170"/>
                <a:gd name="T53" fmla="*/ 3397 h 3465"/>
                <a:gd name="T54" fmla="*/ 1561 w 2170"/>
                <a:gd name="T55" fmla="*/ 3369 h 3465"/>
                <a:gd name="T56" fmla="*/ 1574 w 2170"/>
                <a:gd name="T57" fmla="*/ 3363 h 3465"/>
                <a:gd name="T58" fmla="*/ 1613 w 2170"/>
                <a:gd name="T59" fmla="*/ 3344 h 3465"/>
                <a:gd name="T60" fmla="*/ 1626 w 2170"/>
                <a:gd name="T61" fmla="*/ 3338 h 3465"/>
                <a:gd name="T62" fmla="*/ 1703 w 2170"/>
                <a:gd name="T63" fmla="*/ 3296 h 3465"/>
                <a:gd name="T64" fmla="*/ 1801 w 2170"/>
                <a:gd name="T65" fmla="*/ 3230 h 3465"/>
                <a:gd name="T66" fmla="*/ 1895 w 2170"/>
                <a:gd name="T67" fmla="*/ 3153 h 3465"/>
                <a:gd name="T68" fmla="*/ 1975 w 2170"/>
                <a:gd name="T69" fmla="*/ 3073 h 3465"/>
                <a:gd name="T70" fmla="*/ 2040 w 2170"/>
                <a:gd name="T71" fmla="*/ 2997 h 3465"/>
                <a:gd name="T72" fmla="*/ 2097 w 2170"/>
                <a:gd name="T73" fmla="*/ 2918 h 3465"/>
                <a:gd name="T74" fmla="*/ 2148 w 2170"/>
                <a:gd name="T75" fmla="*/ 2837 h 3465"/>
                <a:gd name="T76" fmla="*/ 2137 w 2170"/>
                <a:gd name="T77" fmla="*/ 2796 h 3465"/>
                <a:gd name="T78" fmla="*/ 2140 w 2170"/>
                <a:gd name="T79" fmla="*/ 2786 h 3465"/>
                <a:gd name="T80" fmla="*/ 1104 w 2170"/>
                <a:gd name="T81" fmla="*/ 14 h 3465"/>
                <a:gd name="T82" fmla="*/ 64 w 2170"/>
                <a:gd name="T83" fmla="*/ 2796 h 3465"/>
                <a:gd name="T84" fmla="*/ 1085 w 2170"/>
                <a:gd name="T85" fmla="*/ 74 h 3465"/>
                <a:gd name="T86" fmla="*/ 2107 w 2170"/>
                <a:gd name="T87" fmla="*/ 2796 h 3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70" h="3465">
                  <a:moveTo>
                    <a:pt x="1103" y="13"/>
                  </a:moveTo>
                  <a:lnTo>
                    <a:pt x="1099" y="7"/>
                  </a:lnTo>
                  <a:lnTo>
                    <a:pt x="1093" y="3"/>
                  </a:lnTo>
                  <a:lnTo>
                    <a:pt x="1092" y="2"/>
                  </a:lnTo>
                  <a:lnTo>
                    <a:pt x="1085" y="0"/>
                  </a:lnTo>
                  <a:lnTo>
                    <a:pt x="1079" y="2"/>
                  </a:lnTo>
                  <a:lnTo>
                    <a:pt x="1077" y="3"/>
                  </a:lnTo>
                  <a:lnTo>
                    <a:pt x="1071" y="7"/>
                  </a:lnTo>
                  <a:lnTo>
                    <a:pt x="1068" y="13"/>
                  </a:lnTo>
                  <a:lnTo>
                    <a:pt x="1068" y="14"/>
                  </a:lnTo>
                  <a:lnTo>
                    <a:pt x="31" y="2778"/>
                  </a:lnTo>
                  <a:lnTo>
                    <a:pt x="29" y="2786"/>
                  </a:lnTo>
                  <a:lnTo>
                    <a:pt x="31" y="2793"/>
                  </a:lnTo>
                  <a:lnTo>
                    <a:pt x="35" y="2796"/>
                  </a:lnTo>
                  <a:lnTo>
                    <a:pt x="0" y="2796"/>
                  </a:lnTo>
                  <a:lnTo>
                    <a:pt x="20" y="2837"/>
                  </a:lnTo>
                  <a:lnTo>
                    <a:pt x="46" y="2878"/>
                  </a:lnTo>
                  <a:lnTo>
                    <a:pt x="71" y="2918"/>
                  </a:lnTo>
                  <a:lnTo>
                    <a:pt x="100" y="2959"/>
                  </a:lnTo>
                  <a:lnTo>
                    <a:pt x="128" y="2997"/>
                  </a:lnTo>
                  <a:lnTo>
                    <a:pt x="161" y="3035"/>
                  </a:lnTo>
                  <a:lnTo>
                    <a:pt x="193" y="3073"/>
                  </a:lnTo>
                  <a:lnTo>
                    <a:pt x="230" y="3111"/>
                  </a:lnTo>
                  <a:lnTo>
                    <a:pt x="274" y="3153"/>
                  </a:lnTo>
                  <a:lnTo>
                    <a:pt x="319" y="3193"/>
                  </a:lnTo>
                  <a:lnTo>
                    <a:pt x="366" y="3230"/>
                  </a:lnTo>
                  <a:lnTo>
                    <a:pt x="415" y="3265"/>
                  </a:lnTo>
                  <a:lnTo>
                    <a:pt x="464" y="3296"/>
                  </a:lnTo>
                  <a:lnTo>
                    <a:pt x="515" y="3326"/>
                  </a:lnTo>
                  <a:lnTo>
                    <a:pt x="566" y="3351"/>
                  </a:lnTo>
                  <a:lnTo>
                    <a:pt x="620" y="3376"/>
                  </a:lnTo>
                  <a:lnTo>
                    <a:pt x="673" y="3397"/>
                  </a:lnTo>
                  <a:lnTo>
                    <a:pt x="728" y="3415"/>
                  </a:lnTo>
                  <a:lnTo>
                    <a:pt x="785" y="3429"/>
                  </a:lnTo>
                  <a:lnTo>
                    <a:pt x="842" y="3442"/>
                  </a:lnTo>
                  <a:lnTo>
                    <a:pt x="900" y="3451"/>
                  </a:lnTo>
                  <a:lnTo>
                    <a:pt x="960" y="3459"/>
                  </a:lnTo>
                  <a:lnTo>
                    <a:pt x="1021" y="3463"/>
                  </a:lnTo>
                  <a:lnTo>
                    <a:pt x="1085" y="3465"/>
                  </a:lnTo>
                  <a:lnTo>
                    <a:pt x="1099" y="3464"/>
                  </a:lnTo>
                  <a:lnTo>
                    <a:pt x="1115" y="3464"/>
                  </a:lnTo>
                  <a:lnTo>
                    <a:pt x="1146" y="3463"/>
                  </a:lnTo>
                  <a:lnTo>
                    <a:pt x="1176" y="3460"/>
                  </a:lnTo>
                  <a:lnTo>
                    <a:pt x="1207" y="3459"/>
                  </a:lnTo>
                  <a:lnTo>
                    <a:pt x="1236" y="3454"/>
                  </a:lnTo>
                  <a:lnTo>
                    <a:pt x="1250" y="3452"/>
                  </a:lnTo>
                  <a:lnTo>
                    <a:pt x="1257" y="3451"/>
                  </a:lnTo>
                  <a:lnTo>
                    <a:pt x="1266" y="3451"/>
                  </a:lnTo>
                  <a:lnTo>
                    <a:pt x="1326" y="3442"/>
                  </a:lnTo>
                  <a:lnTo>
                    <a:pt x="1353" y="3435"/>
                  </a:lnTo>
                  <a:lnTo>
                    <a:pt x="1382" y="3429"/>
                  </a:lnTo>
                  <a:lnTo>
                    <a:pt x="1410" y="3422"/>
                  </a:lnTo>
                  <a:lnTo>
                    <a:pt x="1439" y="3415"/>
                  </a:lnTo>
                  <a:lnTo>
                    <a:pt x="1494" y="3397"/>
                  </a:lnTo>
                  <a:lnTo>
                    <a:pt x="1549" y="3376"/>
                  </a:lnTo>
                  <a:lnTo>
                    <a:pt x="1561" y="3369"/>
                  </a:lnTo>
                  <a:lnTo>
                    <a:pt x="1567" y="3365"/>
                  </a:lnTo>
                  <a:lnTo>
                    <a:pt x="1574" y="3363"/>
                  </a:lnTo>
                  <a:lnTo>
                    <a:pt x="1601" y="3351"/>
                  </a:lnTo>
                  <a:lnTo>
                    <a:pt x="1613" y="3344"/>
                  </a:lnTo>
                  <a:lnTo>
                    <a:pt x="1619" y="3340"/>
                  </a:lnTo>
                  <a:lnTo>
                    <a:pt x="1626" y="3338"/>
                  </a:lnTo>
                  <a:lnTo>
                    <a:pt x="1652" y="3326"/>
                  </a:lnTo>
                  <a:lnTo>
                    <a:pt x="1703" y="3296"/>
                  </a:lnTo>
                  <a:lnTo>
                    <a:pt x="1753" y="3265"/>
                  </a:lnTo>
                  <a:lnTo>
                    <a:pt x="1801" y="3230"/>
                  </a:lnTo>
                  <a:lnTo>
                    <a:pt x="1849" y="3193"/>
                  </a:lnTo>
                  <a:lnTo>
                    <a:pt x="1895" y="3153"/>
                  </a:lnTo>
                  <a:lnTo>
                    <a:pt x="1940" y="3111"/>
                  </a:lnTo>
                  <a:lnTo>
                    <a:pt x="1975" y="3073"/>
                  </a:lnTo>
                  <a:lnTo>
                    <a:pt x="2009" y="3035"/>
                  </a:lnTo>
                  <a:lnTo>
                    <a:pt x="2040" y="2997"/>
                  </a:lnTo>
                  <a:lnTo>
                    <a:pt x="2070" y="2959"/>
                  </a:lnTo>
                  <a:lnTo>
                    <a:pt x="2097" y="2918"/>
                  </a:lnTo>
                  <a:lnTo>
                    <a:pt x="2124" y="2878"/>
                  </a:lnTo>
                  <a:lnTo>
                    <a:pt x="2148" y="2837"/>
                  </a:lnTo>
                  <a:lnTo>
                    <a:pt x="2170" y="2796"/>
                  </a:lnTo>
                  <a:lnTo>
                    <a:pt x="2137" y="2796"/>
                  </a:lnTo>
                  <a:lnTo>
                    <a:pt x="2139" y="2793"/>
                  </a:lnTo>
                  <a:lnTo>
                    <a:pt x="2140" y="2786"/>
                  </a:lnTo>
                  <a:lnTo>
                    <a:pt x="2139" y="2778"/>
                  </a:lnTo>
                  <a:lnTo>
                    <a:pt x="1104" y="14"/>
                  </a:lnTo>
                  <a:lnTo>
                    <a:pt x="1103" y="13"/>
                  </a:lnTo>
                  <a:close/>
                  <a:moveTo>
                    <a:pt x="64" y="2796"/>
                  </a:moveTo>
                  <a:lnTo>
                    <a:pt x="67" y="2792"/>
                  </a:lnTo>
                  <a:lnTo>
                    <a:pt x="1085" y="74"/>
                  </a:lnTo>
                  <a:lnTo>
                    <a:pt x="2104" y="2792"/>
                  </a:lnTo>
                  <a:lnTo>
                    <a:pt x="2107" y="2796"/>
                  </a:lnTo>
                  <a:lnTo>
                    <a:pt x="64" y="279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시행령 </a:t>
            </a:r>
            <a:r>
              <a:rPr dirty="0">
                <a:solidFill>
                  <a:srgbClr val="005C4C"/>
                </a:solidFill>
              </a:rPr>
              <a:t>위임 대상</a:t>
            </a:r>
          </a:p>
        </p:txBody>
      </p:sp>
      <p:sp>
        <p:nvSpPr>
          <p:cNvPr id="202757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dirty="0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grpSp>
        <p:nvGrpSpPr>
          <p:cNvPr id="202758" name="그룹 9"/>
          <p:cNvGrpSpPr>
            <a:grpSpLocks/>
          </p:cNvGrpSpPr>
          <p:nvPr/>
        </p:nvGrpSpPr>
        <p:grpSpPr bwMode="auto">
          <a:xfrm>
            <a:off x="711200" y="1700213"/>
            <a:ext cx="8897938" cy="646112"/>
            <a:chOff x="718133" y="1689805"/>
            <a:chExt cx="8897294" cy="646331"/>
          </a:xfrm>
        </p:grpSpPr>
        <p:sp>
          <p:nvSpPr>
            <p:cNvPr id="11" name="모서리가 둥근 직사각형 10"/>
            <p:cNvSpPr/>
            <p:nvPr/>
          </p:nvSpPr>
          <p:spPr bwMode="auto">
            <a:xfrm>
              <a:off x="1244068" y="1772581"/>
              <a:ext cx="8371359" cy="480778"/>
            </a:xfrm>
            <a:prstGeom prst="roundRect">
              <a:avLst>
                <a:gd name="adj" fmla="val 5776"/>
              </a:avLst>
            </a:prstGeom>
            <a:noFill/>
            <a:ln w="6350" cap="flat" cmpd="sng" algn="ctr">
              <a:noFill/>
              <a:prstDash val="solid"/>
            </a:ln>
            <a:effectLst>
              <a:glow rad="63500">
                <a:srgbClr val="B5B5B5">
                  <a:satMod val="175000"/>
                  <a:alpha val="40000"/>
                </a:srgbClr>
              </a:glow>
            </a:effectLst>
          </p:spPr>
          <p:txBody>
            <a:bodyPr lIns="72000" tIns="45715" rIns="91429" bIns="45715" anchor="b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ko-KR" altLang="en-US" b="1" kern="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직업성 질병의 범위</a:t>
              </a:r>
              <a:endParaRPr lang="ko-KR" altLang="en-US" b="1" kern="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005C4C"/>
                </a:solidFill>
              </a:endParaRPr>
            </a:p>
          </p:txBody>
        </p:sp>
        <p:sp>
          <p:nvSpPr>
            <p:cNvPr id="12" name="직사각형 11"/>
            <p:cNvSpPr/>
            <p:nvPr/>
          </p:nvSpPr>
          <p:spPr bwMode="auto">
            <a:xfrm>
              <a:off x="718133" y="1689805"/>
              <a:ext cx="441145" cy="64633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i="1" dirty="0">
                  <a:solidFill>
                    <a:srgbClr val="005C4C"/>
                  </a:solidFill>
                  <a:latin typeface="Arial" pitchFamily="34" charset="0"/>
                  <a:ea typeface="+mn-ea"/>
                  <a:cs typeface="Arial" pitchFamily="34" charset="0"/>
                </a:rPr>
                <a:t>1</a:t>
              </a:r>
              <a:endParaRPr lang="ko-KR" altLang="en-US" sz="3600" i="1" dirty="0">
                <a:solidFill>
                  <a:srgbClr val="005C4C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202759" name="그룹 12"/>
          <p:cNvGrpSpPr>
            <a:grpSpLocks/>
          </p:cNvGrpSpPr>
          <p:nvPr/>
        </p:nvGrpSpPr>
        <p:grpSpPr bwMode="auto">
          <a:xfrm>
            <a:off x="711200" y="2551243"/>
            <a:ext cx="8996363" cy="1363663"/>
            <a:chOff x="711771" y="2554716"/>
            <a:chExt cx="8995087" cy="1363204"/>
          </a:xfrm>
        </p:grpSpPr>
        <p:sp>
          <p:nvSpPr>
            <p:cNvPr id="14" name="모서리가 둥근 직사각형 13"/>
            <p:cNvSpPr/>
            <p:nvPr/>
          </p:nvSpPr>
          <p:spPr bwMode="auto">
            <a:xfrm>
              <a:off x="1244646" y="2637492"/>
              <a:ext cx="8395537" cy="480778"/>
            </a:xfrm>
            <a:prstGeom prst="roundRect">
              <a:avLst>
                <a:gd name="adj" fmla="val 5776"/>
              </a:avLst>
            </a:prstGeom>
            <a:noFill/>
            <a:ln w="6350" cap="flat" cmpd="sng" algn="ctr">
              <a:noFill/>
              <a:prstDash val="solid"/>
            </a:ln>
            <a:effectLst>
              <a:glow rad="63500">
                <a:srgbClr val="B5B5B5">
                  <a:satMod val="175000"/>
                  <a:alpha val="40000"/>
                </a:srgbClr>
              </a:glow>
            </a:effectLst>
          </p:spPr>
          <p:txBody>
            <a:bodyPr lIns="72000" tIns="45715" rIns="91429" bIns="45715" anchor="b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ko-KR" altLang="en-US" b="1" kern="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안전보건 </a:t>
              </a:r>
              <a:r>
                <a:rPr lang="ko-KR" altLang="en-US" b="1" kern="0" spc="-150" dirty="0" err="1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확보의무의</a:t>
              </a:r>
              <a:r>
                <a:rPr lang="ko-KR" altLang="en-US" b="1" kern="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 내용</a:t>
              </a:r>
              <a:endParaRPr lang="ko-KR" altLang="en-US" b="1" kern="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005C4C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711771" y="2554716"/>
              <a:ext cx="441145" cy="64633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i="1" dirty="0">
                  <a:solidFill>
                    <a:srgbClr val="005C4C"/>
                  </a:solidFill>
                  <a:latin typeface="Arial" pitchFamily="34" charset="0"/>
                  <a:ea typeface="+mn-ea"/>
                  <a:cs typeface="Arial" pitchFamily="34" charset="0"/>
                </a:rPr>
                <a:t>2</a:t>
              </a:r>
              <a:endParaRPr lang="ko-KR" altLang="en-US" sz="3600" b="1" i="1" dirty="0">
                <a:solidFill>
                  <a:srgbClr val="005C4C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6" name="모서리가 둥근 직사각형 25"/>
            <p:cNvSpPr/>
            <p:nvPr/>
          </p:nvSpPr>
          <p:spPr bwMode="auto">
            <a:xfrm>
              <a:off x="1311321" y="3158191"/>
              <a:ext cx="8395537" cy="759729"/>
            </a:xfrm>
            <a:prstGeom prst="roundRect">
              <a:avLst>
                <a:gd name="adj" fmla="val 5776"/>
              </a:avLst>
            </a:prstGeom>
            <a:noFill/>
            <a:ln w="6350" cap="flat" cmpd="sng" algn="ctr">
              <a:noFill/>
              <a:prstDash val="solid"/>
            </a:ln>
            <a:effectLst>
              <a:glow rad="63500">
                <a:srgbClr val="B5B5B5">
                  <a:satMod val="175000"/>
                  <a:alpha val="40000"/>
                </a:srgbClr>
              </a:glow>
            </a:effectLst>
          </p:spPr>
          <p:txBody>
            <a:bodyPr lIns="72000" tIns="45715" rIns="91429" bIns="45715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36538" indent="-236538">
                <a:spcBef>
                  <a:spcPts val="500"/>
                </a:spcBef>
                <a:buFont typeface="맑은 고딕" panose="020B0503020000020004" pitchFamily="50" charset="-127"/>
                <a:buChar char="–"/>
                <a:defRPr/>
              </a:pPr>
              <a:r>
                <a:rPr lang="ko-KR" altLang="en-US" sz="1600" kern="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안전보건관리체계의 구축 및 그 이행에 관한 조치</a:t>
              </a:r>
            </a:p>
            <a:p>
              <a:pPr marL="236538" indent="-236538">
                <a:spcBef>
                  <a:spcPts val="500"/>
                </a:spcBef>
                <a:buFont typeface="맑은 고딕" panose="020B0503020000020004" pitchFamily="50" charset="-127"/>
                <a:buChar char="–"/>
                <a:defRPr/>
              </a:pPr>
              <a:r>
                <a:rPr lang="ko-KR" altLang="en-US" sz="1600" kern="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안전보건 관계법령에 따른 의무 이행에 필요한 관리상의 조치</a:t>
              </a:r>
            </a:p>
          </p:txBody>
        </p:sp>
      </p:grpSp>
      <p:grpSp>
        <p:nvGrpSpPr>
          <p:cNvPr id="202760" name="그룹 1"/>
          <p:cNvGrpSpPr>
            <a:grpSpLocks/>
          </p:cNvGrpSpPr>
          <p:nvPr/>
        </p:nvGrpSpPr>
        <p:grpSpPr bwMode="auto">
          <a:xfrm>
            <a:off x="711200" y="4156075"/>
            <a:ext cx="8929688" cy="668338"/>
            <a:chOff x="711771" y="3659738"/>
            <a:chExt cx="8928411" cy="668661"/>
          </a:xfrm>
        </p:grpSpPr>
        <p:sp>
          <p:nvSpPr>
            <p:cNvPr id="17" name="모서리가 둥근 직사각형 16"/>
            <p:cNvSpPr/>
            <p:nvPr/>
          </p:nvSpPr>
          <p:spPr bwMode="auto">
            <a:xfrm>
              <a:off x="1229913" y="3659738"/>
              <a:ext cx="8410269" cy="668661"/>
            </a:xfrm>
            <a:prstGeom prst="roundRect">
              <a:avLst>
                <a:gd name="adj" fmla="val 5776"/>
              </a:avLst>
            </a:prstGeom>
            <a:noFill/>
            <a:ln w="6350" cap="flat" cmpd="sng" algn="ctr">
              <a:noFill/>
              <a:prstDash val="solid"/>
            </a:ln>
            <a:effectLst>
              <a:glow rad="63500">
                <a:srgbClr val="B5B5B5">
                  <a:satMod val="175000"/>
                  <a:alpha val="40000"/>
                </a:srgbClr>
              </a:glow>
            </a:effectLst>
          </p:spPr>
          <p:txBody>
            <a:bodyPr lIns="72000" tIns="45715" rIns="91429" bIns="45715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10000"/>
                </a:lnSpc>
                <a:defRPr/>
              </a:pPr>
              <a:r>
                <a:rPr lang="ko-KR" altLang="en-US" b="1" kern="0" spc="-18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중대재해발생 </a:t>
              </a:r>
              <a:r>
                <a:rPr lang="ko-KR" altLang="en-US" b="1" kern="0" spc="-18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시 경영책임자등이 이수하여야 하는 안전보건교육 및 불이행 시 과태료</a:t>
              </a:r>
            </a:p>
          </p:txBody>
        </p:sp>
        <p:sp>
          <p:nvSpPr>
            <p:cNvPr id="18" name="직사각형 17"/>
            <p:cNvSpPr/>
            <p:nvPr/>
          </p:nvSpPr>
          <p:spPr bwMode="auto">
            <a:xfrm>
              <a:off x="711771" y="3670903"/>
              <a:ext cx="441145" cy="64633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i="1" dirty="0">
                  <a:solidFill>
                    <a:srgbClr val="005C4C"/>
                  </a:solidFill>
                  <a:latin typeface="Arial" pitchFamily="34" charset="0"/>
                  <a:ea typeface="+mn-ea"/>
                  <a:cs typeface="Arial" pitchFamily="34" charset="0"/>
                </a:rPr>
                <a:t>3</a:t>
              </a:r>
              <a:endParaRPr lang="ko-KR" altLang="en-US" sz="3600" b="1" i="1" dirty="0">
                <a:solidFill>
                  <a:srgbClr val="005C4C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202761" name="그룹 4"/>
          <p:cNvGrpSpPr>
            <a:grpSpLocks/>
          </p:cNvGrpSpPr>
          <p:nvPr/>
        </p:nvGrpSpPr>
        <p:grpSpPr bwMode="auto">
          <a:xfrm>
            <a:off x="711200" y="5046663"/>
            <a:ext cx="8904288" cy="646112"/>
            <a:chOff x="711771" y="5142080"/>
            <a:chExt cx="8904235" cy="646331"/>
          </a:xfrm>
        </p:grpSpPr>
        <p:sp>
          <p:nvSpPr>
            <p:cNvPr id="20" name="모서리가 둥근 직사각형 19"/>
            <p:cNvSpPr/>
            <p:nvPr/>
          </p:nvSpPr>
          <p:spPr bwMode="auto">
            <a:xfrm>
              <a:off x="1244647" y="5283333"/>
              <a:ext cx="8371359" cy="363825"/>
            </a:xfrm>
            <a:prstGeom prst="roundRect">
              <a:avLst>
                <a:gd name="adj" fmla="val 5776"/>
              </a:avLst>
            </a:prstGeom>
            <a:noFill/>
            <a:ln w="6350" cap="flat" cmpd="sng" algn="ctr">
              <a:noFill/>
              <a:prstDash val="solid"/>
            </a:ln>
            <a:effectLst>
              <a:glow rad="63500">
                <a:srgbClr val="B5B5B5">
                  <a:satMod val="175000"/>
                  <a:alpha val="40000"/>
                </a:srgbClr>
              </a:glow>
            </a:effectLst>
          </p:spPr>
          <p:txBody>
            <a:bodyPr lIns="72000" tIns="45715" rIns="91429" bIns="45715" anchor="b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ko-KR" altLang="en-US" b="1" kern="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005C4C"/>
                  </a:solidFill>
                </a:rPr>
                <a:t>중대재해 발생 사실의 공표</a:t>
              </a:r>
            </a:p>
          </p:txBody>
        </p:sp>
        <p:sp>
          <p:nvSpPr>
            <p:cNvPr id="21" name="직사각형 20"/>
            <p:cNvSpPr/>
            <p:nvPr/>
          </p:nvSpPr>
          <p:spPr bwMode="auto">
            <a:xfrm>
              <a:off x="711771" y="5142080"/>
              <a:ext cx="441145" cy="64633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i="1" dirty="0">
                  <a:solidFill>
                    <a:srgbClr val="005C4C"/>
                  </a:solidFill>
                  <a:latin typeface="Arial" pitchFamily="34" charset="0"/>
                  <a:ea typeface="+mn-ea"/>
                  <a:cs typeface="Arial" pitchFamily="34" charset="0"/>
                </a:rPr>
                <a:t>4</a:t>
              </a:r>
              <a:endParaRPr lang="ko-KR" altLang="en-US" sz="3600" b="1" i="1" dirty="0">
                <a:solidFill>
                  <a:srgbClr val="005C4C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cxnSp>
        <p:nvCxnSpPr>
          <p:cNvPr id="22" name="직선 연결선 21"/>
          <p:cNvCxnSpPr/>
          <p:nvPr/>
        </p:nvCxnSpPr>
        <p:spPr>
          <a:xfrm>
            <a:off x="820738" y="2457450"/>
            <a:ext cx="8342312" cy="0"/>
          </a:xfrm>
          <a:prstGeom prst="line">
            <a:avLst/>
          </a:prstGeom>
          <a:ln w="3175">
            <a:solidFill>
              <a:srgbClr val="9A806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822325" y="4043363"/>
            <a:ext cx="8340725" cy="0"/>
          </a:xfrm>
          <a:prstGeom prst="line">
            <a:avLst/>
          </a:prstGeom>
          <a:ln w="3175">
            <a:solidFill>
              <a:srgbClr val="9A806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822325" y="4935538"/>
            <a:ext cx="8340725" cy="0"/>
          </a:xfrm>
          <a:prstGeom prst="line">
            <a:avLst/>
          </a:prstGeom>
          <a:ln w="3175">
            <a:solidFill>
              <a:srgbClr val="9A806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26748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1349375"/>
            <a:ext cx="9906000" cy="4999038"/>
          </a:xfrm>
          <a:prstGeom prst="rect">
            <a:avLst/>
          </a:prstGeom>
          <a:solidFill>
            <a:srgbClr val="ECE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21" name="그룹 20"/>
          <p:cNvGrpSpPr/>
          <p:nvPr/>
        </p:nvGrpSpPr>
        <p:grpSpPr>
          <a:xfrm>
            <a:off x="6144705" y="1828504"/>
            <a:ext cx="4253060" cy="3715930"/>
            <a:chOff x="2207619" y="2299421"/>
            <a:chExt cx="3175086" cy="2774096"/>
          </a:xfrm>
          <a:solidFill>
            <a:srgbClr val="F9F9F9"/>
          </a:solidFill>
        </p:grpSpPr>
        <p:sp>
          <p:nvSpPr>
            <p:cNvPr id="22" name="Freeform 5"/>
            <p:cNvSpPr>
              <a:spLocks noEditPoints="1"/>
            </p:cNvSpPr>
            <p:nvPr/>
          </p:nvSpPr>
          <p:spPr bwMode="auto">
            <a:xfrm>
              <a:off x="4539978" y="2889208"/>
              <a:ext cx="842727" cy="1346252"/>
            </a:xfrm>
            <a:custGeom>
              <a:avLst/>
              <a:gdLst>
                <a:gd name="T0" fmla="*/ 2140 w 2170"/>
                <a:gd name="T1" fmla="*/ 2786 h 3465"/>
                <a:gd name="T2" fmla="*/ 1103 w 2170"/>
                <a:gd name="T3" fmla="*/ 14 h 3465"/>
                <a:gd name="T4" fmla="*/ 1099 w 2170"/>
                <a:gd name="T5" fmla="*/ 7 h 3465"/>
                <a:gd name="T6" fmla="*/ 1091 w 2170"/>
                <a:gd name="T7" fmla="*/ 2 h 3465"/>
                <a:gd name="T8" fmla="*/ 1078 w 2170"/>
                <a:gd name="T9" fmla="*/ 2 h 3465"/>
                <a:gd name="T10" fmla="*/ 1071 w 2170"/>
                <a:gd name="T11" fmla="*/ 7 h 3465"/>
                <a:gd name="T12" fmla="*/ 1067 w 2170"/>
                <a:gd name="T13" fmla="*/ 14 h 3465"/>
                <a:gd name="T14" fmla="*/ 28 w 2170"/>
                <a:gd name="T15" fmla="*/ 2786 h 3465"/>
                <a:gd name="T16" fmla="*/ 34 w 2170"/>
                <a:gd name="T17" fmla="*/ 2796 h 3465"/>
                <a:gd name="T18" fmla="*/ 20 w 2170"/>
                <a:gd name="T19" fmla="*/ 2837 h 3465"/>
                <a:gd name="T20" fmla="*/ 70 w 2170"/>
                <a:gd name="T21" fmla="*/ 2918 h 3465"/>
                <a:gd name="T22" fmla="*/ 128 w 2170"/>
                <a:gd name="T23" fmla="*/ 2997 h 3465"/>
                <a:gd name="T24" fmla="*/ 193 w 2170"/>
                <a:gd name="T25" fmla="*/ 3073 h 3465"/>
                <a:gd name="T26" fmla="*/ 273 w 2170"/>
                <a:gd name="T27" fmla="*/ 3153 h 3465"/>
                <a:gd name="T28" fmla="*/ 365 w 2170"/>
                <a:gd name="T29" fmla="*/ 3230 h 3465"/>
                <a:gd name="T30" fmla="*/ 464 w 2170"/>
                <a:gd name="T31" fmla="*/ 3296 h 3465"/>
                <a:gd name="T32" fmla="*/ 566 w 2170"/>
                <a:gd name="T33" fmla="*/ 3351 h 3465"/>
                <a:gd name="T34" fmla="*/ 673 w 2170"/>
                <a:gd name="T35" fmla="*/ 3397 h 3465"/>
                <a:gd name="T36" fmla="*/ 784 w 2170"/>
                <a:gd name="T37" fmla="*/ 3429 h 3465"/>
                <a:gd name="T38" fmla="*/ 899 w 2170"/>
                <a:gd name="T39" fmla="*/ 3451 h 3465"/>
                <a:gd name="T40" fmla="*/ 1021 w 2170"/>
                <a:gd name="T41" fmla="*/ 3463 h 3465"/>
                <a:gd name="T42" fmla="*/ 1113 w 2170"/>
                <a:gd name="T43" fmla="*/ 3464 h 3465"/>
                <a:gd name="T44" fmla="*/ 1143 w 2170"/>
                <a:gd name="T45" fmla="*/ 3463 h 3465"/>
                <a:gd name="T46" fmla="*/ 1186 w 2170"/>
                <a:gd name="T47" fmla="*/ 3459 h 3465"/>
                <a:gd name="T48" fmla="*/ 1215 w 2170"/>
                <a:gd name="T49" fmla="*/ 3457 h 3465"/>
                <a:gd name="T50" fmla="*/ 1258 w 2170"/>
                <a:gd name="T51" fmla="*/ 3453 h 3465"/>
                <a:gd name="T52" fmla="*/ 1342 w 2170"/>
                <a:gd name="T53" fmla="*/ 3437 h 3465"/>
                <a:gd name="T54" fmla="*/ 1355 w 2170"/>
                <a:gd name="T55" fmla="*/ 3434 h 3465"/>
                <a:gd name="T56" fmla="*/ 1425 w 2170"/>
                <a:gd name="T57" fmla="*/ 3418 h 3465"/>
                <a:gd name="T58" fmla="*/ 1530 w 2170"/>
                <a:gd name="T59" fmla="*/ 3383 h 3465"/>
                <a:gd name="T60" fmla="*/ 1631 w 2170"/>
                <a:gd name="T61" fmla="*/ 3337 h 3465"/>
                <a:gd name="T62" fmla="*/ 1703 w 2170"/>
                <a:gd name="T63" fmla="*/ 3295 h 3465"/>
                <a:gd name="T64" fmla="*/ 1721 w 2170"/>
                <a:gd name="T65" fmla="*/ 3284 h 3465"/>
                <a:gd name="T66" fmla="*/ 1774 w 2170"/>
                <a:gd name="T67" fmla="*/ 3249 h 3465"/>
                <a:gd name="T68" fmla="*/ 1797 w 2170"/>
                <a:gd name="T69" fmla="*/ 3231 h 3465"/>
                <a:gd name="T70" fmla="*/ 1842 w 2170"/>
                <a:gd name="T71" fmla="*/ 3195 h 3465"/>
                <a:gd name="T72" fmla="*/ 1865 w 2170"/>
                <a:gd name="T73" fmla="*/ 3177 h 3465"/>
                <a:gd name="T74" fmla="*/ 1898 w 2170"/>
                <a:gd name="T75" fmla="*/ 3148 h 3465"/>
                <a:gd name="T76" fmla="*/ 1940 w 2170"/>
                <a:gd name="T77" fmla="*/ 3111 h 3465"/>
                <a:gd name="T78" fmla="*/ 2008 w 2170"/>
                <a:gd name="T79" fmla="*/ 3035 h 3465"/>
                <a:gd name="T80" fmla="*/ 2069 w 2170"/>
                <a:gd name="T81" fmla="*/ 2959 h 3465"/>
                <a:gd name="T82" fmla="*/ 2123 w 2170"/>
                <a:gd name="T83" fmla="*/ 2878 h 3465"/>
                <a:gd name="T84" fmla="*/ 2170 w 2170"/>
                <a:gd name="T85" fmla="*/ 2796 h 3465"/>
                <a:gd name="T86" fmla="*/ 2139 w 2170"/>
                <a:gd name="T87" fmla="*/ 2793 h 3465"/>
                <a:gd name="T88" fmla="*/ 2106 w 2170"/>
                <a:gd name="T89" fmla="*/ 2796 h 3465"/>
                <a:gd name="T90" fmla="*/ 67 w 2170"/>
                <a:gd name="T91" fmla="*/ 2792 h 3465"/>
                <a:gd name="T92" fmla="*/ 2104 w 2170"/>
                <a:gd name="T93" fmla="*/ 2792 h 3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70" h="3465">
                  <a:moveTo>
                    <a:pt x="2139" y="2793"/>
                  </a:moveTo>
                  <a:lnTo>
                    <a:pt x="2140" y="2786"/>
                  </a:lnTo>
                  <a:lnTo>
                    <a:pt x="2139" y="2778"/>
                  </a:lnTo>
                  <a:lnTo>
                    <a:pt x="1103" y="14"/>
                  </a:lnTo>
                  <a:lnTo>
                    <a:pt x="1102" y="13"/>
                  </a:lnTo>
                  <a:lnTo>
                    <a:pt x="1099" y="7"/>
                  </a:lnTo>
                  <a:lnTo>
                    <a:pt x="1093" y="3"/>
                  </a:lnTo>
                  <a:lnTo>
                    <a:pt x="1091" y="2"/>
                  </a:lnTo>
                  <a:lnTo>
                    <a:pt x="1084" y="0"/>
                  </a:lnTo>
                  <a:lnTo>
                    <a:pt x="1078" y="2"/>
                  </a:lnTo>
                  <a:lnTo>
                    <a:pt x="1077" y="3"/>
                  </a:lnTo>
                  <a:lnTo>
                    <a:pt x="1071" y="7"/>
                  </a:lnTo>
                  <a:lnTo>
                    <a:pt x="1067" y="13"/>
                  </a:lnTo>
                  <a:lnTo>
                    <a:pt x="1067" y="14"/>
                  </a:lnTo>
                  <a:lnTo>
                    <a:pt x="31" y="2778"/>
                  </a:lnTo>
                  <a:lnTo>
                    <a:pt x="28" y="2786"/>
                  </a:lnTo>
                  <a:lnTo>
                    <a:pt x="31" y="2793"/>
                  </a:lnTo>
                  <a:lnTo>
                    <a:pt x="34" y="2796"/>
                  </a:lnTo>
                  <a:lnTo>
                    <a:pt x="0" y="2796"/>
                  </a:lnTo>
                  <a:lnTo>
                    <a:pt x="20" y="2837"/>
                  </a:lnTo>
                  <a:lnTo>
                    <a:pt x="45" y="2878"/>
                  </a:lnTo>
                  <a:lnTo>
                    <a:pt x="70" y="2918"/>
                  </a:lnTo>
                  <a:lnTo>
                    <a:pt x="99" y="2959"/>
                  </a:lnTo>
                  <a:lnTo>
                    <a:pt x="128" y="2997"/>
                  </a:lnTo>
                  <a:lnTo>
                    <a:pt x="160" y="3035"/>
                  </a:lnTo>
                  <a:lnTo>
                    <a:pt x="193" y="3073"/>
                  </a:lnTo>
                  <a:lnTo>
                    <a:pt x="230" y="3111"/>
                  </a:lnTo>
                  <a:lnTo>
                    <a:pt x="273" y="3153"/>
                  </a:lnTo>
                  <a:lnTo>
                    <a:pt x="319" y="3193"/>
                  </a:lnTo>
                  <a:lnTo>
                    <a:pt x="365" y="3230"/>
                  </a:lnTo>
                  <a:lnTo>
                    <a:pt x="415" y="3265"/>
                  </a:lnTo>
                  <a:lnTo>
                    <a:pt x="464" y="3296"/>
                  </a:lnTo>
                  <a:lnTo>
                    <a:pt x="514" y="3326"/>
                  </a:lnTo>
                  <a:lnTo>
                    <a:pt x="566" y="3351"/>
                  </a:lnTo>
                  <a:lnTo>
                    <a:pt x="620" y="3376"/>
                  </a:lnTo>
                  <a:lnTo>
                    <a:pt x="673" y="3397"/>
                  </a:lnTo>
                  <a:lnTo>
                    <a:pt x="728" y="3415"/>
                  </a:lnTo>
                  <a:lnTo>
                    <a:pt x="784" y="3429"/>
                  </a:lnTo>
                  <a:lnTo>
                    <a:pt x="842" y="3442"/>
                  </a:lnTo>
                  <a:lnTo>
                    <a:pt x="899" y="3451"/>
                  </a:lnTo>
                  <a:lnTo>
                    <a:pt x="959" y="3459"/>
                  </a:lnTo>
                  <a:lnTo>
                    <a:pt x="1021" y="3463"/>
                  </a:lnTo>
                  <a:lnTo>
                    <a:pt x="1084" y="3465"/>
                  </a:lnTo>
                  <a:lnTo>
                    <a:pt x="1113" y="3464"/>
                  </a:lnTo>
                  <a:lnTo>
                    <a:pt x="1127" y="3463"/>
                  </a:lnTo>
                  <a:lnTo>
                    <a:pt x="1143" y="3463"/>
                  </a:lnTo>
                  <a:lnTo>
                    <a:pt x="1172" y="3460"/>
                  </a:lnTo>
                  <a:lnTo>
                    <a:pt x="1186" y="3459"/>
                  </a:lnTo>
                  <a:lnTo>
                    <a:pt x="1202" y="3459"/>
                  </a:lnTo>
                  <a:lnTo>
                    <a:pt x="1215" y="3457"/>
                  </a:lnTo>
                  <a:lnTo>
                    <a:pt x="1229" y="3455"/>
                  </a:lnTo>
                  <a:lnTo>
                    <a:pt x="1258" y="3453"/>
                  </a:lnTo>
                  <a:lnTo>
                    <a:pt x="1316" y="3445"/>
                  </a:lnTo>
                  <a:lnTo>
                    <a:pt x="1342" y="3437"/>
                  </a:lnTo>
                  <a:lnTo>
                    <a:pt x="1348" y="3435"/>
                  </a:lnTo>
                  <a:lnTo>
                    <a:pt x="1355" y="3434"/>
                  </a:lnTo>
                  <a:lnTo>
                    <a:pt x="1370" y="3431"/>
                  </a:lnTo>
                  <a:lnTo>
                    <a:pt x="1425" y="3418"/>
                  </a:lnTo>
                  <a:lnTo>
                    <a:pt x="1478" y="3401"/>
                  </a:lnTo>
                  <a:lnTo>
                    <a:pt x="1530" y="3383"/>
                  </a:lnTo>
                  <a:lnTo>
                    <a:pt x="1581" y="3361"/>
                  </a:lnTo>
                  <a:lnTo>
                    <a:pt x="1631" y="3337"/>
                  </a:lnTo>
                  <a:lnTo>
                    <a:pt x="1679" y="3309"/>
                  </a:lnTo>
                  <a:lnTo>
                    <a:pt x="1703" y="3295"/>
                  </a:lnTo>
                  <a:lnTo>
                    <a:pt x="1715" y="3287"/>
                  </a:lnTo>
                  <a:lnTo>
                    <a:pt x="1721" y="3284"/>
                  </a:lnTo>
                  <a:lnTo>
                    <a:pt x="1728" y="3281"/>
                  </a:lnTo>
                  <a:lnTo>
                    <a:pt x="1774" y="3249"/>
                  </a:lnTo>
                  <a:lnTo>
                    <a:pt x="1785" y="3239"/>
                  </a:lnTo>
                  <a:lnTo>
                    <a:pt x="1797" y="3231"/>
                  </a:lnTo>
                  <a:lnTo>
                    <a:pt x="1821" y="3214"/>
                  </a:lnTo>
                  <a:lnTo>
                    <a:pt x="1842" y="3195"/>
                  </a:lnTo>
                  <a:lnTo>
                    <a:pt x="1853" y="3185"/>
                  </a:lnTo>
                  <a:lnTo>
                    <a:pt x="1865" y="3177"/>
                  </a:lnTo>
                  <a:lnTo>
                    <a:pt x="1887" y="3158"/>
                  </a:lnTo>
                  <a:lnTo>
                    <a:pt x="1898" y="3148"/>
                  </a:lnTo>
                  <a:lnTo>
                    <a:pt x="1910" y="3140"/>
                  </a:lnTo>
                  <a:lnTo>
                    <a:pt x="1940" y="3111"/>
                  </a:lnTo>
                  <a:lnTo>
                    <a:pt x="1974" y="3073"/>
                  </a:lnTo>
                  <a:lnTo>
                    <a:pt x="2008" y="3035"/>
                  </a:lnTo>
                  <a:lnTo>
                    <a:pt x="2039" y="2997"/>
                  </a:lnTo>
                  <a:lnTo>
                    <a:pt x="2069" y="2959"/>
                  </a:lnTo>
                  <a:lnTo>
                    <a:pt x="2097" y="2918"/>
                  </a:lnTo>
                  <a:lnTo>
                    <a:pt x="2123" y="2878"/>
                  </a:lnTo>
                  <a:lnTo>
                    <a:pt x="2147" y="2837"/>
                  </a:lnTo>
                  <a:lnTo>
                    <a:pt x="2170" y="2796"/>
                  </a:lnTo>
                  <a:lnTo>
                    <a:pt x="2136" y="2796"/>
                  </a:lnTo>
                  <a:lnTo>
                    <a:pt x="2139" y="2793"/>
                  </a:lnTo>
                  <a:close/>
                  <a:moveTo>
                    <a:pt x="2104" y="2792"/>
                  </a:moveTo>
                  <a:lnTo>
                    <a:pt x="2106" y="2796"/>
                  </a:lnTo>
                  <a:lnTo>
                    <a:pt x="63" y="2796"/>
                  </a:lnTo>
                  <a:lnTo>
                    <a:pt x="67" y="2792"/>
                  </a:lnTo>
                  <a:lnTo>
                    <a:pt x="1084" y="74"/>
                  </a:lnTo>
                  <a:lnTo>
                    <a:pt x="2104" y="27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2620240" y="2299421"/>
              <a:ext cx="2345181" cy="2774096"/>
            </a:xfrm>
            <a:custGeom>
              <a:avLst/>
              <a:gdLst>
                <a:gd name="T0" fmla="*/ 3690 w 6037"/>
                <a:gd name="T1" fmla="*/ 1174 h 7140"/>
                <a:gd name="T2" fmla="*/ 3610 w 6037"/>
                <a:gd name="T3" fmla="*/ 982 h 7140"/>
                <a:gd name="T4" fmla="*/ 3488 w 6037"/>
                <a:gd name="T5" fmla="*/ 835 h 7140"/>
                <a:gd name="T6" fmla="*/ 3374 w 6037"/>
                <a:gd name="T7" fmla="*/ 749 h 7140"/>
                <a:gd name="T8" fmla="*/ 3222 w 6037"/>
                <a:gd name="T9" fmla="*/ 683 h 7140"/>
                <a:gd name="T10" fmla="*/ 3123 w 6037"/>
                <a:gd name="T11" fmla="*/ 475 h 7140"/>
                <a:gd name="T12" fmla="*/ 3194 w 6037"/>
                <a:gd name="T13" fmla="*/ 426 h 7140"/>
                <a:gd name="T14" fmla="*/ 3237 w 6037"/>
                <a:gd name="T15" fmla="*/ 365 h 7140"/>
                <a:gd name="T16" fmla="*/ 3256 w 6037"/>
                <a:gd name="T17" fmla="*/ 322 h 7140"/>
                <a:gd name="T18" fmla="*/ 3262 w 6037"/>
                <a:gd name="T19" fmla="*/ 299 h 7140"/>
                <a:gd name="T20" fmla="*/ 3266 w 6037"/>
                <a:gd name="T21" fmla="*/ 274 h 7140"/>
                <a:gd name="T22" fmla="*/ 3256 w 6037"/>
                <a:gd name="T23" fmla="*/ 175 h 7140"/>
                <a:gd name="T24" fmla="*/ 3209 w 6037"/>
                <a:gd name="T25" fmla="*/ 91 h 7140"/>
                <a:gd name="T26" fmla="*/ 3132 w 6037"/>
                <a:gd name="T27" fmla="*/ 26 h 7140"/>
                <a:gd name="T28" fmla="*/ 3041 w 6037"/>
                <a:gd name="T29" fmla="*/ 0 h 7140"/>
                <a:gd name="T30" fmla="*/ 2943 w 6037"/>
                <a:gd name="T31" fmla="*/ 10 h 7140"/>
                <a:gd name="T32" fmla="*/ 2859 w 6037"/>
                <a:gd name="T33" fmla="*/ 55 h 7140"/>
                <a:gd name="T34" fmla="*/ 2794 w 6037"/>
                <a:gd name="T35" fmla="*/ 131 h 7140"/>
                <a:gd name="T36" fmla="*/ 2768 w 6037"/>
                <a:gd name="T37" fmla="*/ 223 h 7140"/>
                <a:gd name="T38" fmla="*/ 2777 w 6037"/>
                <a:gd name="T39" fmla="*/ 322 h 7140"/>
                <a:gd name="T40" fmla="*/ 2823 w 6037"/>
                <a:gd name="T41" fmla="*/ 406 h 7140"/>
                <a:gd name="T42" fmla="*/ 2896 w 6037"/>
                <a:gd name="T43" fmla="*/ 468 h 7140"/>
                <a:gd name="T44" fmla="*/ 2813 w 6037"/>
                <a:gd name="T45" fmla="*/ 689 h 7140"/>
                <a:gd name="T46" fmla="*/ 2630 w 6037"/>
                <a:gd name="T47" fmla="*/ 785 h 7140"/>
                <a:gd name="T48" fmla="*/ 2476 w 6037"/>
                <a:gd name="T49" fmla="*/ 939 h 7140"/>
                <a:gd name="T50" fmla="*/ 2380 w 6037"/>
                <a:gd name="T51" fmla="*/ 1124 h 7140"/>
                <a:gd name="T52" fmla="*/ 0 w 6037"/>
                <a:gd name="T53" fmla="*/ 1449 h 7140"/>
                <a:gd name="T54" fmla="*/ 2397 w 6037"/>
                <a:gd name="T55" fmla="*/ 1599 h 7140"/>
                <a:gd name="T56" fmla="*/ 2490 w 6037"/>
                <a:gd name="T57" fmla="*/ 1756 h 7140"/>
                <a:gd name="T58" fmla="*/ 2607 w 6037"/>
                <a:gd name="T59" fmla="*/ 1873 h 7140"/>
                <a:gd name="T60" fmla="*/ 2738 w 6037"/>
                <a:gd name="T61" fmla="*/ 1955 h 7140"/>
                <a:gd name="T62" fmla="*/ 1298 w 6037"/>
                <a:gd name="T63" fmla="*/ 6583 h 7140"/>
                <a:gd name="T64" fmla="*/ 3242 w 6037"/>
                <a:gd name="T65" fmla="*/ 6583 h 7140"/>
                <a:gd name="T66" fmla="*/ 3330 w 6037"/>
                <a:gd name="T67" fmla="*/ 1949 h 7140"/>
                <a:gd name="T68" fmla="*/ 3399 w 6037"/>
                <a:gd name="T69" fmla="*/ 1910 h 7140"/>
                <a:gd name="T70" fmla="*/ 3510 w 6037"/>
                <a:gd name="T71" fmla="*/ 1820 h 7140"/>
                <a:gd name="T72" fmla="*/ 3581 w 6037"/>
                <a:gd name="T73" fmla="*/ 1736 h 7140"/>
                <a:gd name="T74" fmla="*/ 3624 w 6037"/>
                <a:gd name="T75" fmla="*/ 1669 h 7140"/>
                <a:gd name="T76" fmla="*/ 3690 w 6037"/>
                <a:gd name="T77" fmla="*/ 1501 h 7140"/>
                <a:gd name="T78" fmla="*/ 6037 w 6037"/>
                <a:gd name="T79" fmla="*/ 1449 h 7140"/>
                <a:gd name="T80" fmla="*/ 3092 w 6037"/>
                <a:gd name="T81" fmla="*/ 1007 h 7140"/>
                <a:gd name="T82" fmla="*/ 3196 w 6037"/>
                <a:gd name="T83" fmla="*/ 1046 h 7140"/>
                <a:gd name="T84" fmla="*/ 3285 w 6037"/>
                <a:gd name="T85" fmla="*/ 1124 h 7140"/>
                <a:gd name="T86" fmla="*/ 3346 w 6037"/>
                <a:gd name="T87" fmla="*/ 1238 h 7140"/>
                <a:gd name="T88" fmla="*/ 3359 w 6037"/>
                <a:gd name="T89" fmla="*/ 1371 h 7140"/>
                <a:gd name="T90" fmla="*/ 3336 w 6037"/>
                <a:gd name="T91" fmla="*/ 1466 h 7140"/>
                <a:gd name="T92" fmla="*/ 3305 w 6037"/>
                <a:gd name="T93" fmla="*/ 1522 h 7140"/>
                <a:gd name="T94" fmla="*/ 3210 w 6037"/>
                <a:gd name="T95" fmla="*/ 1617 h 7140"/>
                <a:gd name="T96" fmla="*/ 3154 w 6037"/>
                <a:gd name="T97" fmla="*/ 1648 h 7140"/>
                <a:gd name="T98" fmla="*/ 3059 w 6037"/>
                <a:gd name="T99" fmla="*/ 1671 h 7140"/>
                <a:gd name="T100" fmla="*/ 2926 w 6037"/>
                <a:gd name="T101" fmla="*/ 1658 h 7140"/>
                <a:gd name="T102" fmla="*/ 2812 w 6037"/>
                <a:gd name="T103" fmla="*/ 1597 h 7140"/>
                <a:gd name="T104" fmla="*/ 2734 w 6037"/>
                <a:gd name="T105" fmla="*/ 1508 h 7140"/>
                <a:gd name="T106" fmla="*/ 2696 w 6037"/>
                <a:gd name="T107" fmla="*/ 1403 h 7140"/>
                <a:gd name="T108" fmla="*/ 2691 w 6037"/>
                <a:gd name="T109" fmla="*/ 1302 h 7140"/>
                <a:gd name="T110" fmla="*/ 2727 w 6037"/>
                <a:gd name="T111" fmla="*/ 1178 h 7140"/>
                <a:gd name="T112" fmla="*/ 2812 w 6037"/>
                <a:gd name="T113" fmla="*/ 1076 h 7140"/>
                <a:gd name="T114" fmla="*/ 2926 w 6037"/>
                <a:gd name="T115" fmla="*/ 1014 h 7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37" h="7140">
                  <a:moveTo>
                    <a:pt x="6037" y="1449"/>
                  </a:moveTo>
                  <a:lnTo>
                    <a:pt x="6037" y="1227"/>
                  </a:lnTo>
                  <a:lnTo>
                    <a:pt x="3701" y="1227"/>
                  </a:lnTo>
                  <a:lnTo>
                    <a:pt x="3690" y="1174"/>
                  </a:lnTo>
                  <a:lnTo>
                    <a:pt x="3676" y="1124"/>
                  </a:lnTo>
                  <a:lnTo>
                    <a:pt x="3658" y="1074"/>
                  </a:lnTo>
                  <a:lnTo>
                    <a:pt x="3636" y="1029"/>
                  </a:lnTo>
                  <a:lnTo>
                    <a:pt x="3610" y="982"/>
                  </a:lnTo>
                  <a:lnTo>
                    <a:pt x="3581" y="939"/>
                  </a:lnTo>
                  <a:lnTo>
                    <a:pt x="3548" y="897"/>
                  </a:lnTo>
                  <a:lnTo>
                    <a:pt x="3510" y="857"/>
                  </a:lnTo>
                  <a:lnTo>
                    <a:pt x="3488" y="835"/>
                  </a:lnTo>
                  <a:lnTo>
                    <a:pt x="3466" y="816"/>
                  </a:lnTo>
                  <a:lnTo>
                    <a:pt x="3420" y="780"/>
                  </a:lnTo>
                  <a:lnTo>
                    <a:pt x="3396" y="763"/>
                  </a:lnTo>
                  <a:lnTo>
                    <a:pt x="3374" y="749"/>
                  </a:lnTo>
                  <a:lnTo>
                    <a:pt x="3326" y="723"/>
                  </a:lnTo>
                  <a:lnTo>
                    <a:pt x="3274" y="700"/>
                  </a:lnTo>
                  <a:lnTo>
                    <a:pt x="3248" y="690"/>
                  </a:lnTo>
                  <a:lnTo>
                    <a:pt x="3222" y="683"/>
                  </a:lnTo>
                  <a:lnTo>
                    <a:pt x="3168" y="670"/>
                  </a:lnTo>
                  <a:lnTo>
                    <a:pt x="3113" y="663"/>
                  </a:lnTo>
                  <a:lnTo>
                    <a:pt x="3113" y="481"/>
                  </a:lnTo>
                  <a:lnTo>
                    <a:pt x="3123" y="475"/>
                  </a:lnTo>
                  <a:lnTo>
                    <a:pt x="3134" y="471"/>
                  </a:lnTo>
                  <a:lnTo>
                    <a:pt x="3155" y="457"/>
                  </a:lnTo>
                  <a:lnTo>
                    <a:pt x="3174" y="442"/>
                  </a:lnTo>
                  <a:lnTo>
                    <a:pt x="3194" y="426"/>
                  </a:lnTo>
                  <a:lnTo>
                    <a:pt x="3201" y="415"/>
                  </a:lnTo>
                  <a:lnTo>
                    <a:pt x="3209" y="406"/>
                  </a:lnTo>
                  <a:lnTo>
                    <a:pt x="3225" y="387"/>
                  </a:lnTo>
                  <a:lnTo>
                    <a:pt x="3237" y="365"/>
                  </a:lnTo>
                  <a:lnTo>
                    <a:pt x="3242" y="354"/>
                  </a:lnTo>
                  <a:lnTo>
                    <a:pt x="3248" y="345"/>
                  </a:lnTo>
                  <a:lnTo>
                    <a:pt x="3251" y="333"/>
                  </a:lnTo>
                  <a:lnTo>
                    <a:pt x="3256" y="322"/>
                  </a:lnTo>
                  <a:lnTo>
                    <a:pt x="3258" y="310"/>
                  </a:lnTo>
                  <a:lnTo>
                    <a:pt x="3258" y="306"/>
                  </a:lnTo>
                  <a:lnTo>
                    <a:pt x="3260" y="304"/>
                  </a:lnTo>
                  <a:lnTo>
                    <a:pt x="3262" y="299"/>
                  </a:lnTo>
                  <a:lnTo>
                    <a:pt x="3262" y="292"/>
                  </a:lnTo>
                  <a:lnTo>
                    <a:pt x="3262" y="288"/>
                  </a:lnTo>
                  <a:lnTo>
                    <a:pt x="3263" y="286"/>
                  </a:lnTo>
                  <a:lnTo>
                    <a:pt x="3266" y="274"/>
                  </a:lnTo>
                  <a:lnTo>
                    <a:pt x="3267" y="250"/>
                  </a:lnTo>
                  <a:lnTo>
                    <a:pt x="3266" y="223"/>
                  </a:lnTo>
                  <a:lnTo>
                    <a:pt x="3262" y="199"/>
                  </a:lnTo>
                  <a:lnTo>
                    <a:pt x="3256" y="175"/>
                  </a:lnTo>
                  <a:lnTo>
                    <a:pt x="3248" y="154"/>
                  </a:lnTo>
                  <a:lnTo>
                    <a:pt x="3237" y="131"/>
                  </a:lnTo>
                  <a:lnTo>
                    <a:pt x="3225" y="110"/>
                  </a:lnTo>
                  <a:lnTo>
                    <a:pt x="3209" y="91"/>
                  </a:lnTo>
                  <a:lnTo>
                    <a:pt x="3194" y="73"/>
                  </a:lnTo>
                  <a:lnTo>
                    <a:pt x="3173" y="55"/>
                  </a:lnTo>
                  <a:lnTo>
                    <a:pt x="3154" y="40"/>
                  </a:lnTo>
                  <a:lnTo>
                    <a:pt x="3132" y="26"/>
                  </a:lnTo>
                  <a:lnTo>
                    <a:pt x="3112" y="18"/>
                  </a:lnTo>
                  <a:lnTo>
                    <a:pt x="3089" y="10"/>
                  </a:lnTo>
                  <a:lnTo>
                    <a:pt x="3066" y="4"/>
                  </a:lnTo>
                  <a:lnTo>
                    <a:pt x="3041" y="0"/>
                  </a:lnTo>
                  <a:lnTo>
                    <a:pt x="3017" y="0"/>
                  </a:lnTo>
                  <a:lnTo>
                    <a:pt x="2991" y="0"/>
                  </a:lnTo>
                  <a:lnTo>
                    <a:pt x="2967" y="4"/>
                  </a:lnTo>
                  <a:lnTo>
                    <a:pt x="2943" y="10"/>
                  </a:lnTo>
                  <a:lnTo>
                    <a:pt x="2921" y="18"/>
                  </a:lnTo>
                  <a:lnTo>
                    <a:pt x="2898" y="26"/>
                  </a:lnTo>
                  <a:lnTo>
                    <a:pt x="2878" y="40"/>
                  </a:lnTo>
                  <a:lnTo>
                    <a:pt x="2859" y="55"/>
                  </a:lnTo>
                  <a:lnTo>
                    <a:pt x="2841" y="73"/>
                  </a:lnTo>
                  <a:lnTo>
                    <a:pt x="2823" y="91"/>
                  </a:lnTo>
                  <a:lnTo>
                    <a:pt x="2807" y="110"/>
                  </a:lnTo>
                  <a:lnTo>
                    <a:pt x="2794" y="131"/>
                  </a:lnTo>
                  <a:lnTo>
                    <a:pt x="2786" y="154"/>
                  </a:lnTo>
                  <a:lnTo>
                    <a:pt x="2777" y="175"/>
                  </a:lnTo>
                  <a:lnTo>
                    <a:pt x="2771" y="199"/>
                  </a:lnTo>
                  <a:lnTo>
                    <a:pt x="2768" y="223"/>
                  </a:lnTo>
                  <a:lnTo>
                    <a:pt x="2768" y="250"/>
                  </a:lnTo>
                  <a:lnTo>
                    <a:pt x="2768" y="274"/>
                  </a:lnTo>
                  <a:lnTo>
                    <a:pt x="2771" y="299"/>
                  </a:lnTo>
                  <a:lnTo>
                    <a:pt x="2777" y="322"/>
                  </a:lnTo>
                  <a:lnTo>
                    <a:pt x="2786" y="345"/>
                  </a:lnTo>
                  <a:lnTo>
                    <a:pt x="2794" y="365"/>
                  </a:lnTo>
                  <a:lnTo>
                    <a:pt x="2807" y="387"/>
                  </a:lnTo>
                  <a:lnTo>
                    <a:pt x="2823" y="406"/>
                  </a:lnTo>
                  <a:lnTo>
                    <a:pt x="2841" y="426"/>
                  </a:lnTo>
                  <a:lnTo>
                    <a:pt x="2858" y="442"/>
                  </a:lnTo>
                  <a:lnTo>
                    <a:pt x="2877" y="456"/>
                  </a:lnTo>
                  <a:lnTo>
                    <a:pt x="2896" y="468"/>
                  </a:lnTo>
                  <a:lnTo>
                    <a:pt x="2916" y="479"/>
                  </a:lnTo>
                  <a:lnTo>
                    <a:pt x="2916" y="666"/>
                  </a:lnTo>
                  <a:lnTo>
                    <a:pt x="2864" y="675"/>
                  </a:lnTo>
                  <a:lnTo>
                    <a:pt x="2813" y="689"/>
                  </a:lnTo>
                  <a:lnTo>
                    <a:pt x="2764" y="707"/>
                  </a:lnTo>
                  <a:lnTo>
                    <a:pt x="2718" y="730"/>
                  </a:lnTo>
                  <a:lnTo>
                    <a:pt x="2673" y="755"/>
                  </a:lnTo>
                  <a:lnTo>
                    <a:pt x="2630" y="785"/>
                  </a:lnTo>
                  <a:lnTo>
                    <a:pt x="2588" y="819"/>
                  </a:lnTo>
                  <a:lnTo>
                    <a:pt x="2548" y="857"/>
                  </a:lnTo>
                  <a:lnTo>
                    <a:pt x="2510" y="897"/>
                  </a:lnTo>
                  <a:lnTo>
                    <a:pt x="2476" y="939"/>
                  </a:lnTo>
                  <a:lnTo>
                    <a:pt x="2446" y="982"/>
                  </a:lnTo>
                  <a:lnTo>
                    <a:pt x="2421" y="1029"/>
                  </a:lnTo>
                  <a:lnTo>
                    <a:pt x="2398" y="1074"/>
                  </a:lnTo>
                  <a:lnTo>
                    <a:pt x="2380" y="1124"/>
                  </a:lnTo>
                  <a:lnTo>
                    <a:pt x="2366" y="1174"/>
                  </a:lnTo>
                  <a:lnTo>
                    <a:pt x="2357" y="1227"/>
                  </a:lnTo>
                  <a:lnTo>
                    <a:pt x="0" y="1227"/>
                  </a:lnTo>
                  <a:lnTo>
                    <a:pt x="0" y="1449"/>
                  </a:lnTo>
                  <a:lnTo>
                    <a:pt x="2357" y="1449"/>
                  </a:lnTo>
                  <a:lnTo>
                    <a:pt x="2366" y="1501"/>
                  </a:lnTo>
                  <a:lnTo>
                    <a:pt x="2380" y="1551"/>
                  </a:lnTo>
                  <a:lnTo>
                    <a:pt x="2397" y="1599"/>
                  </a:lnTo>
                  <a:lnTo>
                    <a:pt x="2420" y="1647"/>
                  </a:lnTo>
                  <a:lnTo>
                    <a:pt x="2445" y="1691"/>
                  </a:lnTo>
                  <a:lnTo>
                    <a:pt x="2475" y="1736"/>
                  </a:lnTo>
                  <a:lnTo>
                    <a:pt x="2490" y="1756"/>
                  </a:lnTo>
                  <a:lnTo>
                    <a:pt x="2508" y="1778"/>
                  </a:lnTo>
                  <a:lnTo>
                    <a:pt x="2548" y="1820"/>
                  </a:lnTo>
                  <a:lnTo>
                    <a:pt x="2577" y="1847"/>
                  </a:lnTo>
                  <a:lnTo>
                    <a:pt x="2607" y="1873"/>
                  </a:lnTo>
                  <a:lnTo>
                    <a:pt x="2638" y="1895"/>
                  </a:lnTo>
                  <a:lnTo>
                    <a:pt x="2670" y="1918"/>
                  </a:lnTo>
                  <a:lnTo>
                    <a:pt x="2703" y="1937"/>
                  </a:lnTo>
                  <a:lnTo>
                    <a:pt x="2738" y="1955"/>
                  </a:lnTo>
                  <a:lnTo>
                    <a:pt x="2772" y="1971"/>
                  </a:lnTo>
                  <a:lnTo>
                    <a:pt x="2810" y="1985"/>
                  </a:lnTo>
                  <a:lnTo>
                    <a:pt x="2810" y="6583"/>
                  </a:lnTo>
                  <a:lnTo>
                    <a:pt x="1298" y="6583"/>
                  </a:lnTo>
                  <a:lnTo>
                    <a:pt x="1298" y="7140"/>
                  </a:lnTo>
                  <a:lnTo>
                    <a:pt x="4753" y="7140"/>
                  </a:lnTo>
                  <a:lnTo>
                    <a:pt x="4753" y="6583"/>
                  </a:lnTo>
                  <a:lnTo>
                    <a:pt x="3242" y="6583"/>
                  </a:lnTo>
                  <a:lnTo>
                    <a:pt x="3242" y="1988"/>
                  </a:lnTo>
                  <a:lnTo>
                    <a:pt x="3278" y="1975"/>
                  </a:lnTo>
                  <a:lnTo>
                    <a:pt x="3314" y="1959"/>
                  </a:lnTo>
                  <a:lnTo>
                    <a:pt x="3330" y="1949"/>
                  </a:lnTo>
                  <a:lnTo>
                    <a:pt x="3339" y="1945"/>
                  </a:lnTo>
                  <a:lnTo>
                    <a:pt x="3348" y="1941"/>
                  </a:lnTo>
                  <a:lnTo>
                    <a:pt x="3383" y="1922"/>
                  </a:lnTo>
                  <a:lnTo>
                    <a:pt x="3399" y="1910"/>
                  </a:lnTo>
                  <a:lnTo>
                    <a:pt x="3416" y="1899"/>
                  </a:lnTo>
                  <a:lnTo>
                    <a:pt x="3448" y="1875"/>
                  </a:lnTo>
                  <a:lnTo>
                    <a:pt x="3479" y="1847"/>
                  </a:lnTo>
                  <a:lnTo>
                    <a:pt x="3510" y="1820"/>
                  </a:lnTo>
                  <a:lnTo>
                    <a:pt x="3528" y="1798"/>
                  </a:lnTo>
                  <a:lnTo>
                    <a:pt x="3548" y="1778"/>
                  </a:lnTo>
                  <a:lnTo>
                    <a:pt x="3564" y="1756"/>
                  </a:lnTo>
                  <a:lnTo>
                    <a:pt x="3581" y="1736"/>
                  </a:lnTo>
                  <a:lnTo>
                    <a:pt x="3596" y="1713"/>
                  </a:lnTo>
                  <a:lnTo>
                    <a:pt x="3611" y="1691"/>
                  </a:lnTo>
                  <a:lnTo>
                    <a:pt x="3617" y="1679"/>
                  </a:lnTo>
                  <a:lnTo>
                    <a:pt x="3624" y="1669"/>
                  </a:lnTo>
                  <a:lnTo>
                    <a:pt x="3638" y="1647"/>
                  </a:lnTo>
                  <a:lnTo>
                    <a:pt x="3659" y="1599"/>
                  </a:lnTo>
                  <a:lnTo>
                    <a:pt x="3677" y="1551"/>
                  </a:lnTo>
                  <a:lnTo>
                    <a:pt x="3690" y="1501"/>
                  </a:lnTo>
                  <a:lnTo>
                    <a:pt x="3695" y="1474"/>
                  </a:lnTo>
                  <a:lnTo>
                    <a:pt x="3698" y="1461"/>
                  </a:lnTo>
                  <a:lnTo>
                    <a:pt x="3701" y="1449"/>
                  </a:lnTo>
                  <a:lnTo>
                    <a:pt x="6037" y="1449"/>
                  </a:lnTo>
                  <a:close/>
                  <a:moveTo>
                    <a:pt x="3026" y="1001"/>
                  </a:moveTo>
                  <a:lnTo>
                    <a:pt x="3059" y="1002"/>
                  </a:lnTo>
                  <a:lnTo>
                    <a:pt x="3075" y="1004"/>
                  </a:lnTo>
                  <a:lnTo>
                    <a:pt x="3092" y="1007"/>
                  </a:lnTo>
                  <a:lnTo>
                    <a:pt x="3123" y="1014"/>
                  </a:lnTo>
                  <a:lnTo>
                    <a:pt x="3154" y="1025"/>
                  </a:lnTo>
                  <a:lnTo>
                    <a:pt x="3183" y="1038"/>
                  </a:lnTo>
                  <a:lnTo>
                    <a:pt x="3196" y="1046"/>
                  </a:lnTo>
                  <a:lnTo>
                    <a:pt x="3210" y="1055"/>
                  </a:lnTo>
                  <a:lnTo>
                    <a:pt x="3237" y="1076"/>
                  </a:lnTo>
                  <a:lnTo>
                    <a:pt x="3263" y="1100"/>
                  </a:lnTo>
                  <a:lnTo>
                    <a:pt x="3285" y="1124"/>
                  </a:lnTo>
                  <a:lnTo>
                    <a:pt x="3305" y="1150"/>
                  </a:lnTo>
                  <a:lnTo>
                    <a:pt x="3322" y="1178"/>
                  </a:lnTo>
                  <a:lnTo>
                    <a:pt x="3336" y="1208"/>
                  </a:lnTo>
                  <a:lnTo>
                    <a:pt x="3346" y="1238"/>
                  </a:lnTo>
                  <a:lnTo>
                    <a:pt x="3354" y="1270"/>
                  </a:lnTo>
                  <a:lnTo>
                    <a:pt x="3359" y="1302"/>
                  </a:lnTo>
                  <a:lnTo>
                    <a:pt x="3362" y="1337"/>
                  </a:lnTo>
                  <a:lnTo>
                    <a:pt x="3359" y="1371"/>
                  </a:lnTo>
                  <a:lnTo>
                    <a:pt x="3357" y="1386"/>
                  </a:lnTo>
                  <a:lnTo>
                    <a:pt x="3354" y="1403"/>
                  </a:lnTo>
                  <a:lnTo>
                    <a:pt x="3346" y="1434"/>
                  </a:lnTo>
                  <a:lnTo>
                    <a:pt x="3336" y="1466"/>
                  </a:lnTo>
                  <a:lnTo>
                    <a:pt x="3322" y="1495"/>
                  </a:lnTo>
                  <a:lnTo>
                    <a:pt x="3317" y="1501"/>
                  </a:lnTo>
                  <a:lnTo>
                    <a:pt x="3314" y="1508"/>
                  </a:lnTo>
                  <a:lnTo>
                    <a:pt x="3305" y="1522"/>
                  </a:lnTo>
                  <a:lnTo>
                    <a:pt x="3285" y="1549"/>
                  </a:lnTo>
                  <a:lnTo>
                    <a:pt x="3263" y="1575"/>
                  </a:lnTo>
                  <a:lnTo>
                    <a:pt x="3237" y="1597"/>
                  </a:lnTo>
                  <a:lnTo>
                    <a:pt x="3210" y="1617"/>
                  </a:lnTo>
                  <a:lnTo>
                    <a:pt x="3196" y="1625"/>
                  </a:lnTo>
                  <a:lnTo>
                    <a:pt x="3189" y="1629"/>
                  </a:lnTo>
                  <a:lnTo>
                    <a:pt x="3183" y="1634"/>
                  </a:lnTo>
                  <a:lnTo>
                    <a:pt x="3154" y="1648"/>
                  </a:lnTo>
                  <a:lnTo>
                    <a:pt x="3123" y="1658"/>
                  </a:lnTo>
                  <a:lnTo>
                    <a:pt x="3092" y="1666"/>
                  </a:lnTo>
                  <a:lnTo>
                    <a:pt x="3075" y="1669"/>
                  </a:lnTo>
                  <a:lnTo>
                    <a:pt x="3059" y="1671"/>
                  </a:lnTo>
                  <a:lnTo>
                    <a:pt x="3026" y="1673"/>
                  </a:lnTo>
                  <a:lnTo>
                    <a:pt x="2991" y="1671"/>
                  </a:lnTo>
                  <a:lnTo>
                    <a:pt x="2958" y="1666"/>
                  </a:lnTo>
                  <a:lnTo>
                    <a:pt x="2926" y="1658"/>
                  </a:lnTo>
                  <a:lnTo>
                    <a:pt x="2896" y="1648"/>
                  </a:lnTo>
                  <a:lnTo>
                    <a:pt x="2866" y="1634"/>
                  </a:lnTo>
                  <a:lnTo>
                    <a:pt x="2838" y="1617"/>
                  </a:lnTo>
                  <a:lnTo>
                    <a:pt x="2812" y="1597"/>
                  </a:lnTo>
                  <a:lnTo>
                    <a:pt x="2788" y="1575"/>
                  </a:lnTo>
                  <a:lnTo>
                    <a:pt x="2764" y="1549"/>
                  </a:lnTo>
                  <a:lnTo>
                    <a:pt x="2744" y="1522"/>
                  </a:lnTo>
                  <a:lnTo>
                    <a:pt x="2734" y="1508"/>
                  </a:lnTo>
                  <a:lnTo>
                    <a:pt x="2727" y="1495"/>
                  </a:lnTo>
                  <a:lnTo>
                    <a:pt x="2714" y="1466"/>
                  </a:lnTo>
                  <a:lnTo>
                    <a:pt x="2703" y="1434"/>
                  </a:lnTo>
                  <a:lnTo>
                    <a:pt x="2696" y="1403"/>
                  </a:lnTo>
                  <a:lnTo>
                    <a:pt x="2692" y="1386"/>
                  </a:lnTo>
                  <a:lnTo>
                    <a:pt x="2691" y="1371"/>
                  </a:lnTo>
                  <a:lnTo>
                    <a:pt x="2690" y="1337"/>
                  </a:lnTo>
                  <a:lnTo>
                    <a:pt x="2691" y="1302"/>
                  </a:lnTo>
                  <a:lnTo>
                    <a:pt x="2696" y="1270"/>
                  </a:lnTo>
                  <a:lnTo>
                    <a:pt x="2703" y="1238"/>
                  </a:lnTo>
                  <a:lnTo>
                    <a:pt x="2714" y="1208"/>
                  </a:lnTo>
                  <a:lnTo>
                    <a:pt x="2727" y="1178"/>
                  </a:lnTo>
                  <a:lnTo>
                    <a:pt x="2744" y="1150"/>
                  </a:lnTo>
                  <a:lnTo>
                    <a:pt x="2764" y="1124"/>
                  </a:lnTo>
                  <a:lnTo>
                    <a:pt x="2788" y="1100"/>
                  </a:lnTo>
                  <a:lnTo>
                    <a:pt x="2812" y="1076"/>
                  </a:lnTo>
                  <a:lnTo>
                    <a:pt x="2838" y="1055"/>
                  </a:lnTo>
                  <a:lnTo>
                    <a:pt x="2866" y="1038"/>
                  </a:lnTo>
                  <a:lnTo>
                    <a:pt x="2896" y="1025"/>
                  </a:lnTo>
                  <a:lnTo>
                    <a:pt x="2926" y="1014"/>
                  </a:lnTo>
                  <a:lnTo>
                    <a:pt x="2958" y="1007"/>
                  </a:lnTo>
                  <a:lnTo>
                    <a:pt x="2991" y="1002"/>
                  </a:lnTo>
                  <a:lnTo>
                    <a:pt x="3026" y="100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4" name="Freeform 7"/>
            <p:cNvSpPr>
              <a:spLocks noEditPoints="1"/>
            </p:cNvSpPr>
            <p:nvPr/>
          </p:nvSpPr>
          <p:spPr bwMode="auto">
            <a:xfrm>
              <a:off x="2207619" y="2889208"/>
              <a:ext cx="842727" cy="1346252"/>
            </a:xfrm>
            <a:custGeom>
              <a:avLst/>
              <a:gdLst>
                <a:gd name="T0" fmla="*/ 1099 w 2170"/>
                <a:gd name="T1" fmla="*/ 7 h 3465"/>
                <a:gd name="T2" fmla="*/ 1092 w 2170"/>
                <a:gd name="T3" fmla="*/ 2 h 3465"/>
                <a:gd name="T4" fmla="*/ 1079 w 2170"/>
                <a:gd name="T5" fmla="*/ 2 h 3465"/>
                <a:gd name="T6" fmla="*/ 1071 w 2170"/>
                <a:gd name="T7" fmla="*/ 7 h 3465"/>
                <a:gd name="T8" fmla="*/ 1068 w 2170"/>
                <a:gd name="T9" fmla="*/ 14 h 3465"/>
                <a:gd name="T10" fmla="*/ 29 w 2170"/>
                <a:gd name="T11" fmla="*/ 2786 h 3465"/>
                <a:gd name="T12" fmla="*/ 35 w 2170"/>
                <a:gd name="T13" fmla="*/ 2796 h 3465"/>
                <a:gd name="T14" fmla="*/ 20 w 2170"/>
                <a:gd name="T15" fmla="*/ 2837 h 3465"/>
                <a:gd name="T16" fmla="*/ 71 w 2170"/>
                <a:gd name="T17" fmla="*/ 2918 h 3465"/>
                <a:gd name="T18" fmla="*/ 128 w 2170"/>
                <a:gd name="T19" fmla="*/ 2997 h 3465"/>
                <a:gd name="T20" fmla="*/ 193 w 2170"/>
                <a:gd name="T21" fmla="*/ 3073 h 3465"/>
                <a:gd name="T22" fmla="*/ 274 w 2170"/>
                <a:gd name="T23" fmla="*/ 3153 h 3465"/>
                <a:gd name="T24" fmla="*/ 366 w 2170"/>
                <a:gd name="T25" fmla="*/ 3230 h 3465"/>
                <a:gd name="T26" fmla="*/ 464 w 2170"/>
                <a:gd name="T27" fmla="*/ 3296 h 3465"/>
                <a:gd name="T28" fmla="*/ 566 w 2170"/>
                <a:gd name="T29" fmla="*/ 3351 h 3465"/>
                <a:gd name="T30" fmla="*/ 673 w 2170"/>
                <a:gd name="T31" fmla="*/ 3397 h 3465"/>
                <a:gd name="T32" fmla="*/ 785 w 2170"/>
                <a:gd name="T33" fmla="*/ 3429 h 3465"/>
                <a:gd name="T34" fmla="*/ 900 w 2170"/>
                <a:gd name="T35" fmla="*/ 3451 h 3465"/>
                <a:gd name="T36" fmla="*/ 1021 w 2170"/>
                <a:gd name="T37" fmla="*/ 3463 h 3465"/>
                <a:gd name="T38" fmla="*/ 1099 w 2170"/>
                <a:gd name="T39" fmla="*/ 3464 h 3465"/>
                <a:gd name="T40" fmla="*/ 1146 w 2170"/>
                <a:gd name="T41" fmla="*/ 3463 h 3465"/>
                <a:gd name="T42" fmla="*/ 1207 w 2170"/>
                <a:gd name="T43" fmla="*/ 3459 h 3465"/>
                <a:gd name="T44" fmla="*/ 1250 w 2170"/>
                <a:gd name="T45" fmla="*/ 3452 h 3465"/>
                <a:gd name="T46" fmla="*/ 1266 w 2170"/>
                <a:gd name="T47" fmla="*/ 3451 h 3465"/>
                <a:gd name="T48" fmla="*/ 1353 w 2170"/>
                <a:gd name="T49" fmla="*/ 3435 h 3465"/>
                <a:gd name="T50" fmla="*/ 1410 w 2170"/>
                <a:gd name="T51" fmla="*/ 3422 h 3465"/>
                <a:gd name="T52" fmla="*/ 1494 w 2170"/>
                <a:gd name="T53" fmla="*/ 3397 h 3465"/>
                <a:gd name="T54" fmla="*/ 1561 w 2170"/>
                <a:gd name="T55" fmla="*/ 3369 h 3465"/>
                <a:gd name="T56" fmla="*/ 1574 w 2170"/>
                <a:gd name="T57" fmla="*/ 3363 h 3465"/>
                <a:gd name="T58" fmla="*/ 1613 w 2170"/>
                <a:gd name="T59" fmla="*/ 3344 h 3465"/>
                <a:gd name="T60" fmla="*/ 1626 w 2170"/>
                <a:gd name="T61" fmla="*/ 3338 h 3465"/>
                <a:gd name="T62" fmla="*/ 1703 w 2170"/>
                <a:gd name="T63" fmla="*/ 3296 h 3465"/>
                <a:gd name="T64" fmla="*/ 1801 w 2170"/>
                <a:gd name="T65" fmla="*/ 3230 h 3465"/>
                <a:gd name="T66" fmla="*/ 1895 w 2170"/>
                <a:gd name="T67" fmla="*/ 3153 h 3465"/>
                <a:gd name="T68" fmla="*/ 1975 w 2170"/>
                <a:gd name="T69" fmla="*/ 3073 h 3465"/>
                <a:gd name="T70" fmla="*/ 2040 w 2170"/>
                <a:gd name="T71" fmla="*/ 2997 h 3465"/>
                <a:gd name="T72" fmla="*/ 2097 w 2170"/>
                <a:gd name="T73" fmla="*/ 2918 h 3465"/>
                <a:gd name="T74" fmla="*/ 2148 w 2170"/>
                <a:gd name="T75" fmla="*/ 2837 h 3465"/>
                <a:gd name="T76" fmla="*/ 2137 w 2170"/>
                <a:gd name="T77" fmla="*/ 2796 h 3465"/>
                <a:gd name="T78" fmla="*/ 2140 w 2170"/>
                <a:gd name="T79" fmla="*/ 2786 h 3465"/>
                <a:gd name="T80" fmla="*/ 1104 w 2170"/>
                <a:gd name="T81" fmla="*/ 14 h 3465"/>
                <a:gd name="T82" fmla="*/ 64 w 2170"/>
                <a:gd name="T83" fmla="*/ 2796 h 3465"/>
                <a:gd name="T84" fmla="*/ 1085 w 2170"/>
                <a:gd name="T85" fmla="*/ 74 h 3465"/>
                <a:gd name="T86" fmla="*/ 2107 w 2170"/>
                <a:gd name="T87" fmla="*/ 2796 h 3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70" h="3465">
                  <a:moveTo>
                    <a:pt x="1103" y="13"/>
                  </a:moveTo>
                  <a:lnTo>
                    <a:pt x="1099" y="7"/>
                  </a:lnTo>
                  <a:lnTo>
                    <a:pt x="1093" y="3"/>
                  </a:lnTo>
                  <a:lnTo>
                    <a:pt x="1092" y="2"/>
                  </a:lnTo>
                  <a:lnTo>
                    <a:pt x="1085" y="0"/>
                  </a:lnTo>
                  <a:lnTo>
                    <a:pt x="1079" y="2"/>
                  </a:lnTo>
                  <a:lnTo>
                    <a:pt x="1077" y="3"/>
                  </a:lnTo>
                  <a:lnTo>
                    <a:pt x="1071" y="7"/>
                  </a:lnTo>
                  <a:lnTo>
                    <a:pt x="1068" y="13"/>
                  </a:lnTo>
                  <a:lnTo>
                    <a:pt x="1068" y="14"/>
                  </a:lnTo>
                  <a:lnTo>
                    <a:pt x="31" y="2778"/>
                  </a:lnTo>
                  <a:lnTo>
                    <a:pt x="29" y="2786"/>
                  </a:lnTo>
                  <a:lnTo>
                    <a:pt x="31" y="2793"/>
                  </a:lnTo>
                  <a:lnTo>
                    <a:pt x="35" y="2796"/>
                  </a:lnTo>
                  <a:lnTo>
                    <a:pt x="0" y="2796"/>
                  </a:lnTo>
                  <a:lnTo>
                    <a:pt x="20" y="2837"/>
                  </a:lnTo>
                  <a:lnTo>
                    <a:pt x="46" y="2878"/>
                  </a:lnTo>
                  <a:lnTo>
                    <a:pt x="71" y="2918"/>
                  </a:lnTo>
                  <a:lnTo>
                    <a:pt x="100" y="2959"/>
                  </a:lnTo>
                  <a:lnTo>
                    <a:pt x="128" y="2997"/>
                  </a:lnTo>
                  <a:lnTo>
                    <a:pt x="161" y="3035"/>
                  </a:lnTo>
                  <a:lnTo>
                    <a:pt x="193" y="3073"/>
                  </a:lnTo>
                  <a:lnTo>
                    <a:pt x="230" y="3111"/>
                  </a:lnTo>
                  <a:lnTo>
                    <a:pt x="274" y="3153"/>
                  </a:lnTo>
                  <a:lnTo>
                    <a:pt x="319" y="3193"/>
                  </a:lnTo>
                  <a:lnTo>
                    <a:pt x="366" y="3230"/>
                  </a:lnTo>
                  <a:lnTo>
                    <a:pt x="415" y="3265"/>
                  </a:lnTo>
                  <a:lnTo>
                    <a:pt x="464" y="3296"/>
                  </a:lnTo>
                  <a:lnTo>
                    <a:pt x="515" y="3326"/>
                  </a:lnTo>
                  <a:lnTo>
                    <a:pt x="566" y="3351"/>
                  </a:lnTo>
                  <a:lnTo>
                    <a:pt x="620" y="3376"/>
                  </a:lnTo>
                  <a:lnTo>
                    <a:pt x="673" y="3397"/>
                  </a:lnTo>
                  <a:lnTo>
                    <a:pt x="728" y="3415"/>
                  </a:lnTo>
                  <a:lnTo>
                    <a:pt x="785" y="3429"/>
                  </a:lnTo>
                  <a:lnTo>
                    <a:pt x="842" y="3442"/>
                  </a:lnTo>
                  <a:lnTo>
                    <a:pt x="900" y="3451"/>
                  </a:lnTo>
                  <a:lnTo>
                    <a:pt x="960" y="3459"/>
                  </a:lnTo>
                  <a:lnTo>
                    <a:pt x="1021" y="3463"/>
                  </a:lnTo>
                  <a:lnTo>
                    <a:pt x="1085" y="3465"/>
                  </a:lnTo>
                  <a:lnTo>
                    <a:pt x="1099" y="3464"/>
                  </a:lnTo>
                  <a:lnTo>
                    <a:pt x="1115" y="3464"/>
                  </a:lnTo>
                  <a:lnTo>
                    <a:pt x="1146" y="3463"/>
                  </a:lnTo>
                  <a:lnTo>
                    <a:pt x="1176" y="3460"/>
                  </a:lnTo>
                  <a:lnTo>
                    <a:pt x="1207" y="3459"/>
                  </a:lnTo>
                  <a:lnTo>
                    <a:pt x="1236" y="3454"/>
                  </a:lnTo>
                  <a:lnTo>
                    <a:pt x="1250" y="3452"/>
                  </a:lnTo>
                  <a:lnTo>
                    <a:pt x="1257" y="3451"/>
                  </a:lnTo>
                  <a:lnTo>
                    <a:pt x="1266" y="3451"/>
                  </a:lnTo>
                  <a:lnTo>
                    <a:pt x="1326" y="3442"/>
                  </a:lnTo>
                  <a:lnTo>
                    <a:pt x="1353" y="3435"/>
                  </a:lnTo>
                  <a:lnTo>
                    <a:pt x="1382" y="3429"/>
                  </a:lnTo>
                  <a:lnTo>
                    <a:pt x="1410" y="3422"/>
                  </a:lnTo>
                  <a:lnTo>
                    <a:pt x="1439" y="3415"/>
                  </a:lnTo>
                  <a:lnTo>
                    <a:pt x="1494" y="3397"/>
                  </a:lnTo>
                  <a:lnTo>
                    <a:pt x="1549" y="3376"/>
                  </a:lnTo>
                  <a:lnTo>
                    <a:pt x="1561" y="3369"/>
                  </a:lnTo>
                  <a:lnTo>
                    <a:pt x="1567" y="3365"/>
                  </a:lnTo>
                  <a:lnTo>
                    <a:pt x="1574" y="3363"/>
                  </a:lnTo>
                  <a:lnTo>
                    <a:pt x="1601" y="3351"/>
                  </a:lnTo>
                  <a:lnTo>
                    <a:pt x="1613" y="3344"/>
                  </a:lnTo>
                  <a:lnTo>
                    <a:pt x="1619" y="3340"/>
                  </a:lnTo>
                  <a:lnTo>
                    <a:pt x="1626" y="3338"/>
                  </a:lnTo>
                  <a:lnTo>
                    <a:pt x="1652" y="3326"/>
                  </a:lnTo>
                  <a:lnTo>
                    <a:pt x="1703" y="3296"/>
                  </a:lnTo>
                  <a:lnTo>
                    <a:pt x="1753" y="3265"/>
                  </a:lnTo>
                  <a:lnTo>
                    <a:pt x="1801" y="3230"/>
                  </a:lnTo>
                  <a:lnTo>
                    <a:pt x="1849" y="3193"/>
                  </a:lnTo>
                  <a:lnTo>
                    <a:pt x="1895" y="3153"/>
                  </a:lnTo>
                  <a:lnTo>
                    <a:pt x="1940" y="3111"/>
                  </a:lnTo>
                  <a:lnTo>
                    <a:pt x="1975" y="3073"/>
                  </a:lnTo>
                  <a:lnTo>
                    <a:pt x="2009" y="3035"/>
                  </a:lnTo>
                  <a:lnTo>
                    <a:pt x="2040" y="2997"/>
                  </a:lnTo>
                  <a:lnTo>
                    <a:pt x="2070" y="2959"/>
                  </a:lnTo>
                  <a:lnTo>
                    <a:pt x="2097" y="2918"/>
                  </a:lnTo>
                  <a:lnTo>
                    <a:pt x="2124" y="2878"/>
                  </a:lnTo>
                  <a:lnTo>
                    <a:pt x="2148" y="2837"/>
                  </a:lnTo>
                  <a:lnTo>
                    <a:pt x="2170" y="2796"/>
                  </a:lnTo>
                  <a:lnTo>
                    <a:pt x="2137" y="2796"/>
                  </a:lnTo>
                  <a:lnTo>
                    <a:pt x="2139" y="2793"/>
                  </a:lnTo>
                  <a:lnTo>
                    <a:pt x="2140" y="2786"/>
                  </a:lnTo>
                  <a:lnTo>
                    <a:pt x="2139" y="2778"/>
                  </a:lnTo>
                  <a:lnTo>
                    <a:pt x="1104" y="14"/>
                  </a:lnTo>
                  <a:lnTo>
                    <a:pt x="1103" y="13"/>
                  </a:lnTo>
                  <a:close/>
                  <a:moveTo>
                    <a:pt x="64" y="2796"/>
                  </a:moveTo>
                  <a:lnTo>
                    <a:pt x="67" y="2792"/>
                  </a:lnTo>
                  <a:lnTo>
                    <a:pt x="1085" y="74"/>
                  </a:lnTo>
                  <a:lnTo>
                    <a:pt x="2104" y="2792"/>
                  </a:lnTo>
                  <a:lnTo>
                    <a:pt x="2107" y="2796"/>
                  </a:lnTo>
                  <a:lnTo>
                    <a:pt x="64" y="279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lang="ko-KR" altLang="en-US" dirty="0" smtClean="0">
                <a:solidFill>
                  <a:srgbClr val="005C4C"/>
                </a:solidFill>
              </a:rPr>
              <a:t>중대재해처벌법 및 동법 </a:t>
            </a:r>
            <a:r>
              <a:rPr dirty="0" smtClean="0">
                <a:solidFill>
                  <a:srgbClr val="005C4C"/>
                </a:solidFill>
              </a:rPr>
              <a:t>시행령의 </a:t>
            </a:r>
            <a:r>
              <a:rPr dirty="0">
                <a:solidFill>
                  <a:srgbClr val="005C4C"/>
                </a:solidFill>
              </a:rPr>
              <a:t>의미와 한계 </a:t>
            </a:r>
          </a:p>
        </p:txBody>
      </p:sp>
      <p:sp>
        <p:nvSpPr>
          <p:cNvPr id="20685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dirty="0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27" name="모서리가 둥근 직사각형 26"/>
          <p:cNvSpPr/>
          <p:nvPr/>
        </p:nvSpPr>
        <p:spPr bwMode="auto">
          <a:xfrm>
            <a:off x="695494" y="3519968"/>
            <a:ext cx="8515012" cy="1663804"/>
          </a:xfrm>
          <a:prstGeom prst="roundRect">
            <a:avLst>
              <a:gd name="adj" fmla="val 9710"/>
            </a:avLst>
          </a:prstGeom>
          <a:solidFill>
            <a:schemeClr val="bg1"/>
          </a:solidFill>
          <a:ln w="31750">
            <a:gradFill>
              <a:gsLst>
                <a:gs pos="0">
                  <a:srgbClr val="2F934E"/>
                </a:gs>
                <a:gs pos="100000">
                  <a:srgbClr val="013D73"/>
                </a:gs>
              </a:gsLst>
              <a:lin ang="5400000" scaled="1"/>
            </a:gra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lIns="828000" rIns="36000" anchor="ctr"/>
          <a:lstStyle/>
          <a:p>
            <a:pPr>
              <a:lnSpc>
                <a:spcPct val="120000"/>
              </a:lnSpc>
              <a:defRPr/>
            </a:pPr>
            <a:endParaRPr lang="ko-KR" altLang="en-US" spc="-18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grpSp>
        <p:nvGrpSpPr>
          <p:cNvPr id="28" name="Group 16"/>
          <p:cNvGrpSpPr>
            <a:grpSpLocks noChangeAspect="1"/>
          </p:cNvGrpSpPr>
          <p:nvPr/>
        </p:nvGrpSpPr>
        <p:grpSpPr bwMode="auto">
          <a:xfrm>
            <a:off x="997086" y="3873279"/>
            <a:ext cx="447578" cy="350826"/>
            <a:chOff x="1061" y="2639"/>
            <a:chExt cx="1448" cy="11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1061" y="3628"/>
              <a:ext cx="794" cy="146"/>
            </a:xfrm>
            <a:custGeom>
              <a:avLst/>
              <a:gdLst>
                <a:gd name="T0" fmla="*/ 403 w 6355"/>
                <a:gd name="T1" fmla="*/ 1 h 1171"/>
                <a:gd name="T2" fmla="*/ 316 w 6355"/>
                <a:gd name="T3" fmla="*/ 17 h 1171"/>
                <a:gd name="T4" fmla="*/ 237 w 6355"/>
                <a:gd name="T5" fmla="*/ 50 h 1171"/>
                <a:gd name="T6" fmla="*/ 164 w 6355"/>
                <a:gd name="T7" fmla="*/ 100 h 1171"/>
                <a:gd name="T8" fmla="*/ 100 w 6355"/>
                <a:gd name="T9" fmla="*/ 164 h 1171"/>
                <a:gd name="T10" fmla="*/ 51 w 6355"/>
                <a:gd name="T11" fmla="*/ 237 h 1171"/>
                <a:gd name="T12" fmla="*/ 17 w 6355"/>
                <a:gd name="T13" fmla="*/ 316 h 1171"/>
                <a:gd name="T14" fmla="*/ 1 w 6355"/>
                <a:gd name="T15" fmla="*/ 403 h 1171"/>
                <a:gd name="T16" fmla="*/ 0 w 6355"/>
                <a:gd name="T17" fmla="*/ 721 h 1171"/>
                <a:gd name="T18" fmla="*/ 3 w 6355"/>
                <a:gd name="T19" fmla="*/ 787 h 1171"/>
                <a:gd name="T20" fmla="*/ 11 w 6355"/>
                <a:gd name="T21" fmla="*/ 830 h 1171"/>
                <a:gd name="T22" fmla="*/ 24 w 6355"/>
                <a:gd name="T23" fmla="*/ 872 h 1171"/>
                <a:gd name="T24" fmla="*/ 51 w 6355"/>
                <a:gd name="T25" fmla="*/ 931 h 1171"/>
                <a:gd name="T26" fmla="*/ 73 w 6355"/>
                <a:gd name="T27" fmla="*/ 968 h 1171"/>
                <a:gd name="T28" fmla="*/ 115 w 6355"/>
                <a:gd name="T29" fmla="*/ 1021 h 1171"/>
                <a:gd name="T30" fmla="*/ 164 w 6355"/>
                <a:gd name="T31" fmla="*/ 1069 h 1171"/>
                <a:gd name="T32" fmla="*/ 237 w 6355"/>
                <a:gd name="T33" fmla="*/ 1118 h 1171"/>
                <a:gd name="T34" fmla="*/ 316 w 6355"/>
                <a:gd name="T35" fmla="*/ 1151 h 1171"/>
                <a:gd name="T36" fmla="*/ 403 w 6355"/>
                <a:gd name="T37" fmla="*/ 1169 h 1171"/>
                <a:gd name="T38" fmla="*/ 5905 w 6355"/>
                <a:gd name="T39" fmla="*/ 1171 h 1171"/>
                <a:gd name="T40" fmla="*/ 5960 w 6355"/>
                <a:gd name="T41" fmla="*/ 1166 h 1171"/>
                <a:gd name="T42" fmla="*/ 5993 w 6355"/>
                <a:gd name="T43" fmla="*/ 1162 h 1171"/>
                <a:gd name="T44" fmla="*/ 6018 w 6355"/>
                <a:gd name="T45" fmla="*/ 1154 h 1171"/>
                <a:gd name="T46" fmla="*/ 6024 w 6355"/>
                <a:gd name="T47" fmla="*/ 1153 h 1171"/>
                <a:gd name="T48" fmla="*/ 6055 w 6355"/>
                <a:gd name="T49" fmla="*/ 1144 h 1171"/>
                <a:gd name="T50" fmla="*/ 6115 w 6355"/>
                <a:gd name="T51" fmla="*/ 1118 h 1171"/>
                <a:gd name="T52" fmla="*/ 6152 w 6355"/>
                <a:gd name="T53" fmla="*/ 1096 h 1171"/>
                <a:gd name="T54" fmla="*/ 6191 w 6355"/>
                <a:gd name="T55" fmla="*/ 1064 h 1171"/>
                <a:gd name="T56" fmla="*/ 6205 w 6355"/>
                <a:gd name="T57" fmla="*/ 1054 h 1171"/>
                <a:gd name="T58" fmla="*/ 6238 w 6355"/>
                <a:gd name="T59" fmla="*/ 1021 h 1171"/>
                <a:gd name="T60" fmla="*/ 6248 w 6355"/>
                <a:gd name="T61" fmla="*/ 1008 h 1171"/>
                <a:gd name="T62" fmla="*/ 6279 w 6355"/>
                <a:gd name="T63" fmla="*/ 968 h 1171"/>
                <a:gd name="T64" fmla="*/ 6302 w 6355"/>
                <a:gd name="T65" fmla="*/ 931 h 1171"/>
                <a:gd name="T66" fmla="*/ 6328 w 6355"/>
                <a:gd name="T67" fmla="*/ 872 h 1171"/>
                <a:gd name="T68" fmla="*/ 6337 w 6355"/>
                <a:gd name="T69" fmla="*/ 840 h 1171"/>
                <a:gd name="T70" fmla="*/ 6338 w 6355"/>
                <a:gd name="T71" fmla="*/ 835 h 1171"/>
                <a:gd name="T72" fmla="*/ 6346 w 6355"/>
                <a:gd name="T73" fmla="*/ 810 h 1171"/>
                <a:gd name="T74" fmla="*/ 6350 w 6355"/>
                <a:gd name="T75" fmla="*/ 776 h 1171"/>
                <a:gd name="T76" fmla="*/ 6355 w 6355"/>
                <a:gd name="T77" fmla="*/ 721 h 1171"/>
                <a:gd name="T78" fmla="*/ 6352 w 6355"/>
                <a:gd name="T79" fmla="*/ 403 h 1171"/>
                <a:gd name="T80" fmla="*/ 6334 w 6355"/>
                <a:gd name="T81" fmla="*/ 316 h 1171"/>
                <a:gd name="T82" fmla="*/ 6302 w 6355"/>
                <a:gd name="T83" fmla="*/ 237 h 1171"/>
                <a:gd name="T84" fmla="*/ 6252 w 6355"/>
                <a:gd name="T85" fmla="*/ 164 h 1171"/>
                <a:gd name="T86" fmla="*/ 6205 w 6355"/>
                <a:gd name="T87" fmla="*/ 114 h 1171"/>
                <a:gd name="T88" fmla="*/ 6152 w 6355"/>
                <a:gd name="T89" fmla="*/ 73 h 1171"/>
                <a:gd name="T90" fmla="*/ 6115 w 6355"/>
                <a:gd name="T91" fmla="*/ 50 h 1171"/>
                <a:gd name="T92" fmla="*/ 6055 w 6355"/>
                <a:gd name="T93" fmla="*/ 23 h 1171"/>
                <a:gd name="T94" fmla="*/ 6014 w 6355"/>
                <a:gd name="T95" fmla="*/ 11 h 1171"/>
                <a:gd name="T96" fmla="*/ 5971 w 6355"/>
                <a:gd name="T97" fmla="*/ 3 h 1171"/>
                <a:gd name="T98" fmla="*/ 5905 w 6355"/>
                <a:gd name="T99" fmla="*/ 0 h 1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355" h="1171">
                  <a:moveTo>
                    <a:pt x="450" y="0"/>
                  </a:moveTo>
                  <a:lnTo>
                    <a:pt x="403" y="1"/>
                  </a:lnTo>
                  <a:lnTo>
                    <a:pt x="359" y="8"/>
                  </a:lnTo>
                  <a:lnTo>
                    <a:pt x="316" y="17"/>
                  </a:lnTo>
                  <a:lnTo>
                    <a:pt x="277" y="32"/>
                  </a:lnTo>
                  <a:lnTo>
                    <a:pt x="237" y="50"/>
                  </a:lnTo>
                  <a:lnTo>
                    <a:pt x="200" y="73"/>
                  </a:lnTo>
                  <a:lnTo>
                    <a:pt x="164" y="100"/>
                  </a:lnTo>
                  <a:lnTo>
                    <a:pt x="132" y="131"/>
                  </a:lnTo>
                  <a:lnTo>
                    <a:pt x="100" y="164"/>
                  </a:lnTo>
                  <a:lnTo>
                    <a:pt x="73" y="200"/>
                  </a:lnTo>
                  <a:lnTo>
                    <a:pt x="51" y="237"/>
                  </a:lnTo>
                  <a:lnTo>
                    <a:pt x="33" y="277"/>
                  </a:lnTo>
                  <a:lnTo>
                    <a:pt x="17" y="316"/>
                  </a:lnTo>
                  <a:lnTo>
                    <a:pt x="8" y="359"/>
                  </a:lnTo>
                  <a:lnTo>
                    <a:pt x="1" y="403"/>
                  </a:lnTo>
                  <a:lnTo>
                    <a:pt x="0" y="450"/>
                  </a:lnTo>
                  <a:lnTo>
                    <a:pt x="0" y="721"/>
                  </a:lnTo>
                  <a:lnTo>
                    <a:pt x="1" y="766"/>
                  </a:lnTo>
                  <a:lnTo>
                    <a:pt x="3" y="787"/>
                  </a:lnTo>
                  <a:lnTo>
                    <a:pt x="8" y="810"/>
                  </a:lnTo>
                  <a:lnTo>
                    <a:pt x="11" y="830"/>
                  </a:lnTo>
                  <a:lnTo>
                    <a:pt x="17" y="851"/>
                  </a:lnTo>
                  <a:lnTo>
                    <a:pt x="24" y="872"/>
                  </a:lnTo>
                  <a:lnTo>
                    <a:pt x="33" y="893"/>
                  </a:lnTo>
                  <a:lnTo>
                    <a:pt x="51" y="931"/>
                  </a:lnTo>
                  <a:lnTo>
                    <a:pt x="61" y="949"/>
                  </a:lnTo>
                  <a:lnTo>
                    <a:pt x="73" y="968"/>
                  </a:lnTo>
                  <a:lnTo>
                    <a:pt x="100" y="1004"/>
                  </a:lnTo>
                  <a:lnTo>
                    <a:pt x="115" y="1021"/>
                  </a:lnTo>
                  <a:lnTo>
                    <a:pt x="132" y="1039"/>
                  </a:lnTo>
                  <a:lnTo>
                    <a:pt x="164" y="1069"/>
                  </a:lnTo>
                  <a:lnTo>
                    <a:pt x="200" y="1096"/>
                  </a:lnTo>
                  <a:lnTo>
                    <a:pt x="237" y="1118"/>
                  </a:lnTo>
                  <a:lnTo>
                    <a:pt x="277" y="1137"/>
                  </a:lnTo>
                  <a:lnTo>
                    <a:pt x="316" y="1151"/>
                  </a:lnTo>
                  <a:lnTo>
                    <a:pt x="359" y="1162"/>
                  </a:lnTo>
                  <a:lnTo>
                    <a:pt x="403" y="1169"/>
                  </a:lnTo>
                  <a:lnTo>
                    <a:pt x="450" y="1171"/>
                  </a:lnTo>
                  <a:lnTo>
                    <a:pt x="5905" y="1171"/>
                  </a:lnTo>
                  <a:lnTo>
                    <a:pt x="5950" y="1169"/>
                  </a:lnTo>
                  <a:lnTo>
                    <a:pt x="5960" y="1166"/>
                  </a:lnTo>
                  <a:lnTo>
                    <a:pt x="5971" y="1165"/>
                  </a:lnTo>
                  <a:lnTo>
                    <a:pt x="5993" y="1162"/>
                  </a:lnTo>
                  <a:lnTo>
                    <a:pt x="6014" y="1156"/>
                  </a:lnTo>
                  <a:lnTo>
                    <a:pt x="6018" y="1154"/>
                  </a:lnTo>
                  <a:lnTo>
                    <a:pt x="6020" y="1153"/>
                  </a:lnTo>
                  <a:lnTo>
                    <a:pt x="6024" y="1153"/>
                  </a:lnTo>
                  <a:lnTo>
                    <a:pt x="6035" y="1151"/>
                  </a:lnTo>
                  <a:lnTo>
                    <a:pt x="6055" y="1144"/>
                  </a:lnTo>
                  <a:lnTo>
                    <a:pt x="6077" y="1137"/>
                  </a:lnTo>
                  <a:lnTo>
                    <a:pt x="6115" y="1118"/>
                  </a:lnTo>
                  <a:lnTo>
                    <a:pt x="6133" y="1107"/>
                  </a:lnTo>
                  <a:lnTo>
                    <a:pt x="6152" y="1096"/>
                  </a:lnTo>
                  <a:lnTo>
                    <a:pt x="6188" y="1069"/>
                  </a:lnTo>
                  <a:lnTo>
                    <a:pt x="6191" y="1064"/>
                  </a:lnTo>
                  <a:lnTo>
                    <a:pt x="6196" y="1061"/>
                  </a:lnTo>
                  <a:lnTo>
                    <a:pt x="6205" y="1054"/>
                  </a:lnTo>
                  <a:lnTo>
                    <a:pt x="6223" y="1039"/>
                  </a:lnTo>
                  <a:lnTo>
                    <a:pt x="6238" y="1021"/>
                  </a:lnTo>
                  <a:lnTo>
                    <a:pt x="6244" y="1012"/>
                  </a:lnTo>
                  <a:lnTo>
                    <a:pt x="6248" y="1008"/>
                  </a:lnTo>
                  <a:lnTo>
                    <a:pt x="6252" y="1004"/>
                  </a:lnTo>
                  <a:lnTo>
                    <a:pt x="6279" y="968"/>
                  </a:lnTo>
                  <a:lnTo>
                    <a:pt x="6290" y="949"/>
                  </a:lnTo>
                  <a:lnTo>
                    <a:pt x="6302" y="931"/>
                  </a:lnTo>
                  <a:lnTo>
                    <a:pt x="6321" y="893"/>
                  </a:lnTo>
                  <a:lnTo>
                    <a:pt x="6328" y="872"/>
                  </a:lnTo>
                  <a:lnTo>
                    <a:pt x="6334" y="851"/>
                  </a:lnTo>
                  <a:lnTo>
                    <a:pt x="6337" y="840"/>
                  </a:lnTo>
                  <a:lnTo>
                    <a:pt x="6337" y="837"/>
                  </a:lnTo>
                  <a:lnTo>
                    <a:pt x="6338" y="835"/>
                  </a:lnTo>
                  <a:lnTo>
                    <a:pt x="6340" y="830"/>
                  </a:lnTo>
                  <a:lnTo>
                    <a:pt x="6346" y="810"/>
                  </a:lnTo>
                  <a:lnTo>
                    <a:pt x="6349" y="787"/>
                  </a:lnTo>
                  <a:lnTo>
                    <a:pt x="6350" y="776"/>
                  </a:lnTo>
                  <a:lnTo>
                    <a:pt x="6352" y="766"/>
                  </a:lnTo>
                  <a:lnTo>
                    <a:pt x="6355" y="721"/>
                  </a:lnTo>
                  <a:lnTo>
                    <a:pt x="6355" y="450"/>
                  </a:lnTo>
                  <a:lnTo>
                    <a:pt x="6352" y="403"/>
                  </a:lnTo>
                  <a:lnTo>
                    <a:pt x="6346" y="359"/>
                  </a:lnTo>
                  <a:lnTo>
                    <a:pt x="6334" y="316"/>
                  </a:lnTo>
                  <a:lnTo>
                    <a:pt x="6321" y="277"/>
                  </a:lnTo>
                  <a:lnTo>
                    <a:pt x="6302" y="237"/>
                  </a:lnTo>
                  <a:lnTo>
                    <a:pt x="6279" y="200"/>
                  </a:lnTo>
                  <a:lnTo>
                    <a:pt x="6252" y="164"/>
                  </a:lnTo>
                  <a:lnTo>
                    <a:pt x="6223" y="131"/>
                  </a:lnTo>
                  <a:lnTo>
                    <a:pt x="6205" y="114"/>
                  </a:lnTo>
                  <a:lnTo>
                    <a:pt x="6188" y="100"/>
                  </a:lnTo>
                  <a:lnTo>
                    <a:pt x="6152" y="73"/>
                  </a:lnTo>
                  <a:lnTo>
                    <a:pt x="6133" y="60"/>
                  </a:lnTo>
                  <a:lnTo>
                    <a:pt x="6115" y="50"/>
                  </a:lnTo>
                  <a:lnTo>
                    <a:pt x="6077" y="32"/>
                  </a:lnTo>
                  <a:lnTo>
                    <a:pt x="6055" y="23"/>
                  </a:lnTo>
                  <a:lnTo>
                    <a:pt x="6035" y="17"/>
                  </a:lnTo>
                  <a:lnTo>
                    <a:pt x="6014" y="11"/>
                  </a:lnTo>
                  <a:lnTo>
                    <a:pt x="5993" y="8"/>
                  </a:lnTo>
                  <a:lnTo>
                    <a:pt x="5971" y="3"/>
                  </a:lnTo>
                  <a:lnTo>
                    <a:pt x="5950" y="1"/>
                  </a:lnTo>
                  <a:lnTo>
                    <a:pt x="5905" y="0"/>
                  </a:lnTo>
                  <a:lnTo>
                    <a:pt x="4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1430" y="3015"/>
              <a:ext cx="260" cy="260"/>
            </a:xfrm>
            <a:custGeom>
              <a:avLst/>
              <a:gdLst>
                <a:gd name="T0" fmla="*/ 302 w 2081"/>
                <a:gd name="T1" fmla="*/ 2 h 2082"/>
                <a:gd name="T2" fmla="*/ 237 w 2081"/>
                <a:gd name="T3" fmla="*/ 14 h 2082"/>
                <a:gd name="T4" fmla="*/ 177 w 2081"/>
                <a:gd name="T5" fmla="*/ 39 h 2082"/>
                <a:gd name="T6" fmla="*/ 123 w 2081"/>
                <a:gd name="T7" fmla="*/ 76 h 2082"/>
                <a:gd name="T8" fmla="*/ 75 w 2081"/>
                <a:gd name="T9" fmla="*/ 124 h 2082"/>
                <a:gd name="T10" fmla="*/ 38 w 2081"/>
                <a:gd name="T11" fmla="*/ 178 h 2082"/>
                <a:gd name="T12" fmla="*/ 13 w 2081"/>
                <a:gd name="T13" fmla="*/ 238 h 2082"/>
                <a:gd name="T14" fmla="*/ 1 w 2081"/>
                <a:gd name="T15" fmla="*/ 303 h 2082"/>
                <a:gd name="T16" fmla="*/ 1 w 2081"/>
                <a:gd name="T17" fmla="*/ 372 h 2082"/>
                <a:gd name="T18" fmla="*/ 5 w 2081"/>
                <a:gd name="T19" fmla="*/ 404 h 2082"/>
                <a:gd name="T20" fmla="*/ 24 w 2081"/>
                <a:gd name="T21" fmla="*/ 467 h 2082"/>
                <a:gd name="T22" fmla="*/ 55 w 2081"/>
                <a:gd name="T23" fmla="*/ 525 h 2082"/>
                <a:gd name="T24" fmla="*/ 99 w 2081"/>
                <a:gd name="T25" fmla="*/ 578 h 2082"/>
                <a:gd name="T26" fmla="*/ 1529 w 2081"/>
                <a:gd name="T27" fmla="*/ 2005 h 2082"/>
                <a:gd name="T28" fmla="*/ 1583 w 2081"/>
                <a:gd name="T29" fmla="*/ 2043 h 2082"/>
                <a:gd name="T30" fmla="*/ 1642 w 2081"/>
                <a:gd name="T31" fmla="*/ 2067 h 2082"/>
                <a:gd name="T32" fmla="*/ 1707 w 2081"/>
                <a:gd name="T33" fmla="*/ 2080 h 2082"/>
                <a:gd name="T34" fmla="*/ 1777 w 2081"/>
                <a:gd name="T35" fmla="*/ 2080 h 2082"/>
                <a:gd name="T36" fmla="*/ 1810 w 2081"/>
                <a:gd name="T37" fmla="*/ 2075 h 2082"/>
                <a:gd name="T38" fmla="*/ 1873 w 2081"/>
                <a:gd name="T39" fmla="*/ 2057 h 2082"/>
                <a:gd name="T40" fmla="*/ 1901 w 2081"/>
                <a:gd name="T41" fmla="*/ 2043 h 2082"/>
                <a:gd name="T42" fmla="*/ 1921 w 2081"/>
                <a:gd name="T43" fmla="*/ 2029 h 2082"/>
                <a:gd name="T44" fmla="*/ 1929 w 2081"/>
                <a:gd name="T45" fmla="*/ 2026 h 2082"/>
                <a:gd name="T46" fmla="*/ 1968 w 2081"/>
                <a:gd name="T47" fmla="*/ 1994 h 2082"/>
                <a:gd name="T48" fmla="*/ 1983 w 2081"/>
                <a:gd name="T49" fmla="*/ 1983 h 2082"/>
                <a:gd name="T50" fmla="*/ 2004 w 2081"/>
                <a:gd name="T51" fmla="*/ 1957 h 2082"/>
                <a:gd name="T52" fmla="*/ 2026 w 2081"/>
                <a:gd name="T53" fmla="*/ 1926 h 2082"/>
                <a:gd name="T54" fmla="*/ 2033 w 2081"/>
                <a:gd name="T55" fmla="*/ 1915 h 2082"/>
                <a:gd name="T56" fmla="*/ 2048 w 2081"/>
                <a:gd name="T57" fmla="*/ 1887 h 2082"/>
                <a:gd name="T58" fmla="*/ 2066 w 2081"/>
                <a:gd name="T59" fmla="*/ 1842 h 2082"/>
                <a:gd name="T60" fmla="*/ 2076 w 2081"/>
                <a:gd name="T61" fmla="*/ 1794 h 2082"/>
                <a:gd name="T62" fmla="*/ 2081 w 2081"/>
                <a:gd name="T63" fmla="*/ 1744 h 2082"/>
                <a:gd name="T64" fmla="*/ 2074 w 2081"/>
                <a:gd name="T65" fmla="*/ 1676 h 2082"/>
                <a:gd name="T66" fmla="*/ 2056 w 2081"/>
                <a:gd name="T67" fmla="*/ 1614 h 2082"/>
                <a:gd name="T68" fmla="*/ 2025 w 2081"/>
                <a:gd name="T69" fmla="*/ 1557 h 2082"/>
                <a:gd name="T70" fmla="*/ 1983 w 2081"/>
                <a:gd name="T71" fmla="*/ 1506 h 2082"/>
                <a:gd name="T72" fmla="*/ 551 w 2081"/>
                <a:gd name="T73" fmla="*/ 76 h 2082"/>
                <a:gd name="T74" fmla="*/ 496 w 2081"/>
                <a:gd name="T75" fmla="*/ 39 h 2082"/>
                <a:gd name="T76" fmla="*/ 468 w 2081"/>
                <a:gd name="T77" fmla="*/ 25 h 2082"/>
                <a:gd name="T78" fmla="*/ 405 w 2081"/>
                <a:gd name="T79" fmla="*/ 6 h 2082"/>
                <a:gd name="T80" fmla="*/ 372 w 2081"/>
                <a:gd name="T81" fmla="*/ 2 h 2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81" h="2082">
                  <a:moveTo>
                    <a:pt x="338" y="0"/>
                  </a:moveTo>
                  <a:lnTo>
                    <a:pt x="302" y="2"/>
                  </a:lnTo>
                  <a:lnTo>
                    <a:pt x="270" y="6"/>
                  </a:lnTo>
                  <a:lnTo>
                    <a:pt x="237" y="14"/>
                  </a:lnTo>
                  <a:lnTo>
                    <a:pt x="208" y="25"/>
                  </a:lnTo>
                  <a:lnTo>
                    <a:pt x="177" y="39"/>
                  </a:lnTo>
                  <a:lnTo>
                    <a:pt x="150" y="56"/>
                  </a:lnTo>
                  <a:lnTo>
                    <a:pt x="123" y="76"/>
                  </a:lnTo>
                  <a:lnTo>
                    <a:pt x="99" y="99"/>
                  </a:lnTo>
                  <a:lnTo>
                    <a:pt x="75" y="124"/>
                  </a:lnTo>
                  <a:lnTo>
                    <a:pt x="55" y="151"/>
                  </a:lnTo>
                  <a:lnTo>
                    <a:pt x="38" y="178"/>
                  </a:lnTo>
                  <a:lnTo>
                    <a:pt x="24" y="209"/>
                  </a:lnTo>
                  <a:lnTo>
                    <a:pt x="13" y="238"/>
                  </a:lnTo>
                  <a:lnTo>
                    <a:pt x="5" y="270"/>
                  </a:lnTo>
                  <a:lnTo>
                    <a:pt x="1" y="303"/>
                  </a:lnTo>
                  <a:lnTo>
                    <a:pt x="0" y="338"/>
                  </a:lnTo>
                  <a:lnTo>
                    <a:pt x="1" y="372"/>
                  </a:lnTo>
                  <a:lnTo>
                    <a:pt x="2" y="387"/>
                  </a:lnTo>
                  <a:lnTo>
                    <a:pt x="5" y="404"/>
                  </a:lnTo>
                  <a:lnTo>
                    <a:pt x="13" y="436"/>
                  </a:lnTo>
                  <a:lnTo>
                    <a:pt x="24" y="467"/>
                  </a:lnTo>
                  <a:lnTo>
                    <a:pt x="38" y="497"/>
                  </a:lnTo>
                  <a:lnTo>
                    <a:pt x="55" y="525"/>
                  </a:lnTo>
                  <a:lnTo>
                    <a:pt x="75" y="552"/>
                  </a:lnTo>
                  <a:lnTo>
                    <a:pt x="99" y="578"/>
                  </a:lnTo>
                  <a:lnTo>
                    <a:pt x="1505" y="1984"/>
                  </a:lnTo>
                  <a:lnTo>
                    <a:pt x="1529" y="2005"/>
                  </a:lnTo>
                  <a:lnTo>
                    <a:pt x="1556" y="2026"/>
                  </a:lnTo>
                  <a:lnTo>
                    <a:pt x="1583" y="2043"/>
                  </a:lnTo>
                  <a:lnTo>
                    <a:pt x="1613" y="2057"/>
                  </a:lnTo>
                  <a:lnTo>
                    <a:pt x="1642" y="2067"/>
                  </a:lnTo>
                  <a:lnTo>
                    <a:pt x="1675" y="2075"/>
                  </a:lnTo>
                  <a:lnTo>
                    <a:pt x="1707" y="2080"/>
                  </a:lnTo>
                  <a:lnTo>
                    <a:pt x="1743" y="2082"/>
                  </a:lnTo>
                  <a:lnTo>
                    <a:pt x="1777" y="2080"/>
                  </a:lnTo>
                  <a:lnTo>
                    <a:pt x="1793" y="2077"/>
                  </a:lnTo>
                  <a:lnTo>
                    <a:pt x="1810" y="2075"/>
                  </a:lnTo>
                  <a:lnTo>
                    <a:pt x="1841" y="2067"/>
                  </a:lnTo>
                  <a:lnTo>
                    <a:pt x="1873" y="2057"/>
                  </a:lnTo>
                  <a:lnTo>
                    <a:pt x="1886" y="2049"/>
                  </a:lnTo>
                  <a:lnTo>
                    <a:pt x="1901" y="2043"/>
                  </a:lnTo>
                  <a:lnTo>
                    <a:pt x="1914" y="2034"/>
                  </a:lnTo>
                  <a:lnTo>
                    <a:pt x="1921" y="2029"/>
                  </a:lnTo>
                  <a:lnTo>
                    <a:pt x="1925" y="2027"/>
                  </a:lnTo>
                  <a:lnTo>
                    <a:pt x="1929" y="2026"/>
                  </a:lnTo>
                  <a:lnTo>
                    <a:pt x="1956" y="2005"/>
                  </a:lnTo>
                  <a:lnTo>
                    <a:pt x="1968" y="1994"/>
                  </a:lnTo>
                  <a:lnTo>
                    <a:pt x="1982" y="1984"/>
                  </a:lnTo>
                  <a:lnTo>
                    <a:pt x="1983" y="1983"/>
                  </a:lnTo>
                  <a:lnTo>
                    <a:pt x="1993" y="1969"/>
                  </a:lnTo>
                  <a:lnTo>
                    <a:pt x="2004" y="1957"/>
                  </a:lnTo>
                  <a:lnTo>
                    <a:pt x="2025" y="1930"/>
                  </a:lnTo>
                  <a:lnTo>
                    <a:pt x="2026" y="1926"/>
                  </a:lnTo>
                  <a:lnTo>
                    <a:pt x="2028" y="1922"/>
                  </a:lnTo>
                  <a:lnTo>
                    <a:pt x="2033" y="1915"/>
                  </a:lnTo>
                  <a:lnTo>
                    <a:pt x="2042" y="1902"/>
                  </a:lnTo>
                  <a:lnTo>
                    <a:pt x="2048" y="1887"/>
                  </a:lnTo>
                  <a:lnTo>
                    <a:pt x="2056" y="1874"/>
                  </a:lnTo>
                  <a:lnTo>
                    <a:pt x="2066" y="1842"/>
                  </a:lnTo>
                  <a:lnTo>
                    <a:pt x="2074" y="1811"/>
                  </a:lnTo>
                  <a:lnTo>
                    <a:pt x="2076" y="1794"/>
                  </a:lnTo>
                  <a:lnTo>
                    <a:pt x="2079" y="1778"/>
                  </a:lnTo>
                  <a:lnTo>
                    <a:pt x="2081" y="1744"/>
                  </a:lnTo>
                  <a:lnTo>
                    <a:pt x="2079" y="1708"/>
                  </a:lnTo>
                  <a:lnTo>
                    <a:pt x="2074" y="1676"/>
                  </a:lnTo>
                  <a:lnTo>
                    <a:pt x="2066" y="1643"/>
                  </a:lnTo>
                  <a:lnTo>
                    <a:pt x="2056" y="1614"/>
                  </a:lnTo>
                  <a:lnTo>
                    <a:pt x="2042" y="1584"/>
                  </a:lnTo>
                  <a:lnTo>
                    <a:pt x="2025" y="1557"/>
                  </a:lnTo>
                  <a:lnTo>
                    <a:pt x="2004" y="1529"/>
                  </a:lnTo>
                  <a:lnTo>
                    <a:pt x="1983" y="1506"/>
                  </a:lnTo>
                  <a:lnTo>
                    <a:pt x="577" y="99"/>
                  </a:lnTo>
                  <a:lnTo>
                    <a:pt x="551" y="76"/>
                  </a:lnTo>
                  <a:lnTo>
                    <a:pt x="524" y="56"/>
                  </a:lnTo>
                  <a:lnTo>
                    <a:pt x="496" y="39"/>
                  </a:lnTo>
                  <a:lnTo>
                    <a:pt x="481" y="31"/>
                  </a:lnTo>
                  <a:lnTo>
                    <a:pt x="468" y="25"/>
                  </a:lnTo>
                  <a:lnTo>
                    <a:pt x="436" y="14"/>
                  </a:lnTo>
                  <a:lnTo>
                    <a:pt x="405" y="6"/>
                  </a:lnTo>
                  <a:lnTo>
                    <a:pt x="388" y="3"/>
                  </a:lnTo>
                  <a:lnTo>
                    <a:pt x="372" y="2"/>
                  </a:lnTo>
                  <a:lnTo>
                    <a:pt x="3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1806" y="2639"/>
              <a:ext cx="260" cy="260"/>
            </a:xfrm>
            <a:custGeom>
              <a:avLst/>
              <a:gdLst>
                <a:gd name="T0" fmla="*/ 2079 w 2082"/>
                <a:gd name="T1" fmla="*/ 1708 h 2082"/>
                <a:gd name="T2" fmla="*/ 2067 w 2082"/>
                <a:gd name="T3" fmla="*/ 1643 h 2082"/>
                <a:gd name="T4" fmla="*/ 2042 w 2082"/>
                <a:gd name="T5" fmla="*/ 1583 h 2082"/>
                <a:gd name="T6" fmla="*/ 2005 w 2082"/>
                <a:gd name="T7" fmla="*/ 1529 h 2082"/>
                <a:gd name="T8" fmla="*/ 577 w 2082"/>
                <a:gd name="T9" fmla="*/ 98 h 2082"/>
                <a:gd name="T10" fmla="*/ 524 w 2082"/>
                <a:gd name="T11" fmla="*/ 54 h 2082"/>
                <a:gd name="T12" fmla="*/ 481 w 2082"/>
                <a:gd name="T13" fmla="*/ 29 h 2082"/>
                <a:gd name="T14" fmla="*/ 436 w 2082"/>
                <a:gd name="T15" fmla="*/ 12 h 2082"/>
                <a:gd name="T16" fmla="*/ 388 w 2082"/>
                <a:gd name="T17" fmla="*/ 1 h 2082"/>
                <a:gd name="T18" fmla="*/ 338 w 2082"/>
                <a:gd name="T19" fmla="*/ 0 h 2082"/>
                <a:gd name="T20" fmla="*/ 270 w 2082"/>
                <a:gd name="T21" fmla="*/ 5 h 2082"/>
                <a:gd name="T22" fmla="*/ 208 w 2082"/>
                <a:gd name="T23" fmla="*/ 24 h 2082"/>
                <a:gd name="T24" fmla="*/ 151 w 2082"/>
                <a:gd name="T25" fmla="*/ 54 h 2082"/>
                <a:gd name="T26" fmla="*/ 100 w 2082"/>
                <a:gd name="T27" fmla="*/ 98 h 2082"/>
                <a:gd name="T28" fmla="*/ 75 w 2082"/>
                <a:gd name="T29" fmla="*/ 124 h 2082"/>
                <a:gd name="T30" fmla="*/ 38 w 2082"/>
                <a:gd name="T31" fmla="*/ 178 h 2082"/>
                <a:gd name="T32" fmla="*/ 13 w 2082"/>
                <a:gd name="T33" fmla="*/ 237 h 2082"/>
                <a:gd name="T34" fmla="*/ 1 w 2082"/>
                <a:gd name="T35" fmla="*/ 303 h 2082"/>
                <a:gd name="T36" fmla="*/ 1 w 2082"/>
                <a:gd name="T37" fmla="*/ 371 h 2082"/>
                <a:gd name="T38" fmla="*/ 5 w 2082"/>
                <a:gd name="T39" fmla="*/ 404 h 2082"/>
                <a:gd name="T40" fmla="*/ 25 w 2082"/>
                <a:gd name="T41" fmla="*/ 467 h 2082"/>
                <a:gd name="T42" fmla="*/ 38 w 2082"/>
                <a:gd name="T43" fmla="*/ 495 h 2082"/>
                <a:gd name="T44" fmla="*/ 75 w 2082"/>
                <a:gd name="T45" fmla="*/ 550 h 2082"/>
                <a:gd name="T46" fmla="*/ 1505 w 2082"/>
                <a:gd name="T47" fmla="*/ 1984 h 2082"/>
                <a:gd name="T48" fmla="*/ 1556 w 2082"/>
                <a:gd name="T49" fmla="*/ 2025 h 2082"/>
                <a:gd name="T50" fmla="*/ 1613 w 2082"/>
                <a:gd name="T51" fmla="*/ 2057 h 2082"/>
                <a:gd name="T52" fmla="*/ 1675 w 2082"/>
                <a:gd name="T53" fmla="*/ 2075 h 2082"/>
                <a:gd name="T54" fmla="*/ 1744 w 2082"/>
                <a:gd name="T55" fmla="*/ 2082 h 2082"/>
                <a:gd name="T56" fmla="*/ 1793 w 2082"/>
                <a:gd name="T57" fmla="*/ 2077 h 2082"/>
                <a:gd name="T58" fmla="*/ 1842 w 2082"/>
                <a:gd name="T59" fmla="*/ 2067 h 2082"/>
                <a:gd name="T60" fmla="*/ 1887 w 2082"/>
                <a:gd name="T61" fmla="*/ 2049 h 2082"/>
                <a:gd name="T62" fmla="*/ 1915 w 2082"/>
                <a:gd name="T63" fmla="*/ 2033 h 2082"/>
                <a:gd name="T64" fmla="*/ 1925 w 2082"/>
                <a:gd name="T65" fmla="*/ 2026 h 2082"/>
                <a:gd name="T66" fmla="*/ 1956 w 2082"/>
                <a:gd name="T67" fmla="*/ 2005 h 2082"/>
                <a:gd name="T68" fmla="*/ 1982 w 2082"/>
                <a:gd name="T69" fmla="*/ 1984 h 2082"/>
                <a:gd name="T70" fmla="*/ 1993 w 2082"/>
                <a:gd name="T71" fmla="*/ 1969 h 2082"/>
                <a:gd name="T72" fmla="*/ 2025 w 2082"/>
                <a:gd name="T73" fmla="*/ 1930 h 2082"/>
                <a:gd name="T74" fmla="*/ 2028 w 2082"/>
                <a:gd name="T75" fmla="*/ 1922 h 2082"/>
                <a:gd name="T76" fmla="*/ 2042 w 2082"/>
                <a:gd name="T77" fmla="*/ 1902 h 2082"/>
                <a:gd name="T78" fmla="*/ 2056 w 2082"/>
                <a:gd name="T79" fmla="*/ 1873 h 2082"/>
                <a:gd name="T80" fmla="*/ 2074 w 2082"/>
                <a:gd name="T81" fmla="*/ 1810 h 2082"/>
                <a:gd name="T82" fmla="*/ 2079 w 2082"/>
                <a:gd name="T83" fmla="*/ 1778 h 2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82" h="2082">
                  <a:moveTo>
                    <a:pt x="2082" y="1744"/>
                  </a:moveTo>
                  <a:lnTo>
                    <a:pt x="2079" y="1708"/>
                  </a:lnTo>
                  <a:lnTo>
                    <a:pt x="2074" y="1675"/>
                  </a:lnTo>
                  <a:lnTo>
                    <a:pt x="2067" y="1643"/>
                  </a:lnTo>
                  <a:lnTo>
                    <a:pt x="2056" y="1613"/>
                  </a:lnTo>
                  <a:lnTo>
                    <a:pt x="2042" y="1583"/>
                  </a:lnTo>
                  <a:lnTo>
                    <a:pt x="2025" y="1556"/>
                  </a:lnTo>
                  <a:lnTo>
                    <a:pt x="2005" y="1529"/>
                  </a:lnTo>
                  <a:lnTo>
                    <a:pt x="1983" y="1505"/>
                  </a:lnTo>
                  <a:lnTo>
                    <a:pt x="577" y="98"/>
                  </a:lnTo>
                  <a:lnTo>
                    <a:pt x="551" y="74"/>
                  </a:lnTo>
                  <a:lnTo>
                    <a:pt x="524" y="54"/>
                  </a:lnTo>
                  <a:lnTo>
                    <a:pt x="496" y="37"/>
                  </a:lnTo>
                  <a:lnTo>
                    <a:pt x="481" y="29"/>
                  </a:lnTo>
                  <a:lnTo>
                    <a:pt x="468" y="24"/>
                  </a:lnTo>
                  <a:lnTo>
                    <a:pt x="436" y="12"/>
                  </a:lnTo>
                  <a:lnTo>
                    <a:pt x="405" y="5"/>
                  </a:lnTo>
                  <a:lnTo>
                    <a:pt x="388" y="1"/>
                  </a:lnTo>
                  <a:lnTo>
                    <a:pt x="372" y="0"/>
                  </a:lnTo>
                  <a:lnTo>
                    <a:pt x="338" y="0"/>
                  </a:lnTo>
                  <a:lnTo>
                    <a:pt x="302" y="0"/>
                  </a:lnTo>
                  <a:lnTo>
                    <a:pt x="270" y="5"/>
                  </a:lnTo>
                  <a:lnTo>
                    <a:pt x="237" y="12"/>
                  </a:lnTo>
                  <a:lnTo>
                    <a:pt x="208" y="24"/>
                  </a:lnTo>
                  <a:lnTo>
                    <a:pt x="178" y="37"/>
                  </a:lnTo>
                  <a:lnTo>
                    <a:pt x="151" y="54"/>
                  </a:lnTo>
                  <a:lnTo>
                    <a:pt x="124" y="74"/>
                  </a:lnTo>
                  <a:lnTo>
                    <a:pt x="100" y="98"/>
                  </a:lnTo>
                  <a:lnTo>
                    <a:pt x="99" y="99"/>
                  </a:lnTo>
                  <a:lnTo>
                    <a:pt x="75" y="124"/>
                  </a:lnTo>
                  <a:lnTo>
                    <a:pt x="55" y="151"/>
                  </a:lnTo>
                  <a:lnTo>
                    <a:pt x="38" y="178"/>
                  </a:lnTo>
                  <a:lnTo>
                    <a:pt x="25" y="208"/>
                  </a:lnTo>
                  <a:lnTo>
                    <a:pt x="13" y="237"/>
                  </a:lnTo>
                  <a:lnTo>
                    <a:pt x="5" y="270"/>
                  </a:lnTo>
                  <a:lnTo>
                    <a:pt x="1" y="303"/>
                  </a:lnTo>
                  <a:lnTo>
                    <a:pt x="0" y="338"/>
                  </a:lnTo>
                  <a:lnTo>
                    <a:pt x="1" y="371"/>
                  </a:lnTo>
                  <a:lnTo>
                    <a:pt x="2" y="387"/>
                  </a:lnTo>
                  <a:lnTo>
                    <a:pt x="5" y="404"/>
                  </a:lnTo>
                  <a:lnTo>
                    <a:pt x="13" y="435"/>
                  </a:lnTo>
                  <a:lnTo>
                    <a:pt x="25" y="467"/>
                  </a:lnTo>
                  <a:lnTo>
                    <a:pt x="30" y="480"/>
                  </a:lnTo>
                  <a:lnTo>
                    <a:pt x="38" y="495"/>
                  </a:lnTo>
                  <a:lnTo>
                    <a:pt x="55" y="523"/>
                  </a:lnTo>
                  <a:lnTo>
                    <a:pt x="75" y="550"/>
                  </a:lnTo>
                  <a:lnTo>
                    <a:pt x="99" y="576"/>
                  </a:lnTo>
                  <a:lnTo>
                    <a:pt x="1505" y="1984"/>
                  </a:lnTo>
                  <a:lnTo>
                    <a:pt x="1529" y="2005"/>
                  </a:lnTo>
                  <a:lnTo>
                    <a:pt x="1556" y="2025"/>
                  </a:lnTo>
                  <a:lnTo>
                    <a:pt x="1583" y="2042"/>
                  </a:lnTo>
                  <a:lnTo>
                    <a:pt x="1613" y="2057"/>
                  </a:lnTo>
                  <a:lnTo>
                    <a:pt x="1642" y="2067"/>
                  </a:lnTo>
                  <a:lnTo>
                    <a:pt x="1675" y="2075"/>
                  </a:lnTo>
                  <a:lnTo>
                    <a:pt x="1708" y="2079"/>
                  </a:lnTo>
                  <a:lnTo>
                    <a:pt x="1744" y="2082"/>
                  </a:lnTo>
                  <a:lnTo>
                    <a:pt x="1777" y="2079"/>
                  </a:lnTo>
                  <a:lnTo>
                    <a:pt x="1793" y="2077"/>
                  </a:lnTo>
                  <a:lnTo>
                    <a:pt x="1810" y="2075"/>
                  </a:lnTo>
                  <a:lnTo>
                    <a:pt x="1842" y="2067"/>
                  </a:lnTo>
                  <a:lnTo>
                    <a:pt x="1873" y="2057"/>
                  </a:lnTo>
                  <a:lnTo>
                    <a:pt x="1887" y="2049"/>
                  </a:lnTo>
                  <a:lnTo>
                    <a:pt x="1901" y="2042"/>
                  </a:lnTo>
                  <a:lnTo>
                    <a:pt x="1915" y="2033"/>
                  </a:lnTo>
                  <a:lnTo>
                    <a:pt x="1921" y="2029"/>
                  </a:lnTo>
                  <a:lnTo>
                    <a:pt x="1925" y="2026"/>
                  </a:lnTo>
                  <a:lnTo>
                    <a:pt x="1929" y="2025"/>
                  </a:lnTo>
                  <a:lnTo>
                    <a:pt x="1956" y="2005"/>
                  </a:lnTo>
                  <a:lnTo>
                    <a:pt x="1969" y="1994"/>
                  </a:lnTo>
                  <a:lnTo>
                    <a:pt x="1982" y="1984"/>
                  </a:lnTo>
                  <a:lnTo>
                    <a:pt x="1983" y="1983"/>
                  </a:lnTo>
                  <a:lnTo>
                    <a:pt x="1993" y="1969"/>
                  </a:lnTo>
                  <a:lnTo>
                    <a:pt x="2005" y="1957"/>
                  </a:lnTo>
                  <a:lnTo>
                    <a:pt x="2025" y="1930"/>
                  </a:lnTo>
                  <a:lnTo>
                    <a:pt x="2026" y="1925"/>
                  </a:lnTo>
                  <a:lnTo>
                    <a:pt x="2028" y="1922"/>
                  </a:lnTo>
                  <a:lnTo>
                    <a:pt x="2033" y="1915"/>
                  </a:lnTo>
                  <a:lnTo>
                    <a:pt x="2042" y="1902"/>
                  </a:lnTo>
                  <a:lnTo>
                    <a:pt x="2049" y="1887"/>
                  </a:lnTo>
                  <a:lnTo>
                    <a:pt x="2056" y="1873"/>
                  </a:lnTo>
                  <a:lnTo>
                    <a:pt x="2067" y="1842"/>
                  </a:lnTo>
                  <a:lnTo>
                    <a:pt x="2074" y="1810"/>
                  </a:lnTo>
                  <a:lnTo>
                    <a:pt x="2077" y="1793"/>
                  </a:lnTo>
                  <a:lnTo>
                    <a:pt x="2079" y="1778"/>
                  </a:lnTo>
                  <a:lnTo>
                    <a:pt x="2082" y="17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2" name="Freeform 20"/>
            <p:cNvSpPr>
              <a:spLocks/>
            </p:cNvSpPr>
            <p:nvPr/>
          </p:nvSpPr>
          <p:spPr bwMode="auto">
            <a:xfrm>
              <a:off x="1537" y="2745"/>
              <a:ext cx="972" cy="973"/>
            </a:xfrm>
            <a:custGeom>
              <a:avLst/>
              <a:gdLst>
                <a:gd name="T0" fmla="*/ 7375 w 7777"/>
                <a:gd name="T1" fmla="*/ 7776 h 7777"/>
                <a:gd name="T2" fmla="*/ 7448 w 7777"/>
                <a:gd name="T3" fmla="*/ 7775 h 7777"/>
                <a:gd name="T4" fmla="*/ 7518 w 7777"/>
                <a:gd name="T5" fmla="*/ 7763 h 7777"/>
                <a:gd name="T6" fmla="*/ 7560 w 7777"/>
                <a:gd name="T7" fmla="*/ 7748 h 7777"/>
                <a:gd name="T8" fmla="*/ 7618 w 7777"/>
                <a:gd name="T9" fmla="*/ 7716 h 7777"/>
                <a:gd name="T10" fmla="*/ 7645 w 7777"/>
                <a:gd name="T11" fmla="*/ 7695 h 7777"/>
                <a:gd name="T12" fmla="*/ 7672 w 7777"/>
                <a:gd name="T13" fmla="*/ 7672 h 7777"/>
                <a:gd name="T14" fmla="*/ 7697 w 7777"/>
                <a:gd name="T15" fmla="*/ 7641 h 7777"/>
                <a:gd name="T16" fmla="*/ 7727 w 7777"/>
                <a:gd name="T17" fmla="*/ 7600 h 7777"/>
                <a:gd name="T18" fmla="*/ 7750 w 7777"/>
                <a:gd name="T19" fmla="*/ 7548 h 7777"/>
                <a:gd name="T20" fmla="*/ 7767 w 7777"/>
                <a:gd name="T21" fmla="*/ 7494 h 7777"/>
                <a:gd name="T22" fmla="*/ 7771 w 7777"/>
                <a:gd name="T23" fmla="*/ 7462 h 7777"/>
                <a:gd name="T24" fmla="*/ 7777 w 7777"/>
                <a:gd name="T25" fmla="*/ 7426 h 7777"/>
                <a:gd name="T26" fmla="*/ 7773 w 7777"/>
                <a:gd name="T27" fmla="*/ 7349 h 7777"/>
                <a:gd name="T28" fmla="*/ 7744 w 7777"/>
                <a:gd name="T29" fmla="*/ 7218 h 7777"/>
                <a:gd name="T30" fmla="*/ 7672 w 7777"/>
                <a:gd name="T31" fmla="*/ 7070 h 7777"/>
                <a:gd name="T32" fmla="*/ 7562 w 7777"/>
                <a:gd name="T33" fmla="*/ 6939 h 7777"/>
                <a:gd name="T34" fmla="*/ 2750 w 7777"/>
                <a:gd name="T35" fmla="*/ 2276 h 7777"/>
                <a:gd name="T36" fmla="*/ 2717 w 7777"/>
                <a:gd name="T37" fmla="*/ 2214 h 7777"/>
                <a:gd name="T38" fmla="*/ 2730 w 7777"/>
                <a:gd name="T39" fmla="*/ 2125 h 7777"/>
                <a:gd name="T40" fmla="*/ 2762 w 7777"/>
                <a:gd name="T41" fmla="*/ 2081 h 7777"/>
                <a:gd name="T42" fmla="*/ 3289 w 7777"/>
                <a:gd name="T43" fmla="*/ 1554 h 7777"/>
                <a:gd name="T44" fmla="*/ 3348 w 7777"/>
                <a:gd name="T45" fmla="*/ 1473 h 7777"/>
                <a:gd name="T46" fmla="*/ 3388 w 7777"/>
                <a:gd name="T47" fmla="*/ 1394 h 7777"/>
                <a:gd name="T48" fmla="*/ 3410 w 7777"/>
                <a:gd name="T49" fmla="*/ 1293 h 7777"/>
                <a:gd name="T50" fmla="*/ 3408 w 7777"/>
                <a:gd name="T51" fmla="*/ 1234 h 7777"/>
                <a:gd name="T52" fmla="*/ 3380 w 7777"/>
                <a:gd name="T53" fmla="*/ 1133 h 7777"/>
                <a:gd name="T54" fmla="*/ 3321 w 7777"/>
                <a:gd name="T55" fmla="*/ 1036 h 7777"/>
                <a:gd name="T56" fmla="*/ 3253 w 7777"/>
                <a:gd name="T57" fmla="*/ 957 h 7777"/>
                <a:gd name="T58" fmla="*/ 2374 w 7777"/>
                <a:gd name="T59" fmla="*/ 89 h 7777"/>
                <a:gd name="T60" fmla="*/ 2255 w 7777"/>
                <a:gd name="T61" fmla="*/ 21 h 7777"/>
                <a:gd name="T62" fmla="*/ 2136 w 7777"/>
                <a:gd name="T63" fmla="*/ 0 h 7777"/>
                <a:gd name="T64" fmla="*/ 2014 w 7777"/>
                <a:gd name="T65" fmla="*/ 21 h 7777"/>
                <a:gd name="T66" fmla="*/ 1897 w 7777"/>
                <a:gd name="T67" fmla="*/ 89 h 7777"/>
                <a:gd name="T68" fmla="*/ 160 w 7777"/>
                <a:gd name="T69" fmla="*/ 1818 h 7777"/>
                <a:gd name="T70" fmla="*/ 62 w 7777"/>
                <a:gd name="T71" fmla="*/ 1935 h 7777"/>
                <a:gd name="T72" fmla="*/ 9 w 7777"/>
                <a:gd name="T73" fmla="*/ 2054 h 7777"/>
                <a:gd name="T74" fmla="*/ 2 w 7777"/>
                <a:gd name="T75" fmla="*/ 2174 h 7777"/>
                <a:gd name="T76" fmla="*/ 40 w 7777"/>
                <a:gd name="T77" fmla="*/ 2295 h 7777"/>
                <a:gd name="T78" fmla="*/ 122 w 7777"/>
                <a:gd name="T79" fmla="*/ 2414 h 7777"/>
                <a:gd name="T80" fmla="*/ 997 w 7777"/>
                <a:gd name="T81" fmla="*/ 3289 h 7777"/>
                <a:gd name="T82" fmla="*/ 1076 w 7777"/>
                <a:gd name="T83" fmla="*/ 3348 h 7777"/>
                <a:gd name="T84" fmla="*/ 1155 w 7777"/>
                <a:gd name="T85" fmla="*/ 3388 h 7777"/>
                <a:gd name="T86" fmla="*/ 1256 w 7777"/>
                <a:gd name="T87" fmla="*/ 3410 h 7777"/>
                <a:gd name="T88" fmla="*/ 1314 w 7777"/>
                <a:gd name="T89" fmla="*/ 3408 h 7777"/>
                <a:gd name="T90" fmla="*/ 1414 w 7777"/>
                <a:gd name="T91" fmla="*/ 3380 h 7777"/>
                <a:gd name="T92" fmla="*/ 1513 w 7777"/>
                <a:gd name="T93" fmla="*/ 3321 h 7777"/>
                <a:gd name="T94" fmla="*/ 1594 w 7777"/>
                <a:gd name="T95" fmla="*/ 3253 h 7777"/>
                <a:gd name="T96" fmla="*/ 2101 w 7777"/>
                <a:gd name="T97" fmla="*/ 2747 h 7777"/>
                <a:gd name="T98" fmla="*/ 2144 w 7777"/>
                <a:gd name="T99" fmla="*/ 2721 h 7777"/>
                <a:gd name="T100" fmla="*/ 2216 w 7777"/>
                <a:gd name="T101" fmla="*/ 2718 h 7777"/>
                <a:gd name="T102" fmla="*/ 2258 w 7777"/>
                <a:gd name="T103" fmla="*/ 2737 h 7777"/>
                <a:gd name="T104" fmla="*/ 2302 w 7777"/>
                <a:gd name="T105" fmla="*/ 2774 h 7777"/>
                <a:gd name="T106" fmla="*/ 7025 w 7777"/>
                <a:gd name="T107" fmla="*/ 7641 h 7777"/>
                <a:gd name="T108" fmla="*/ 7167 w 7777"/>
                <a:gd name="T109" fmla="*/ 7724 h 7777"/>
                <a:gd name="T110" fmla="*/ 7323 w 7777"/>
                <a:gd name="T111" fmla="*/ 7771 h 7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77" h="7777">
                  <a:moveTo>
                    <a:pt x="7323" y="7771"/>
                  </a:moveTo>
                  <a:lnTo>
                    <a:pt x="7349" y="7773"/>
                  </a:lnTo>
                  <a:lnTo>
                    <a:pt x="7375" y="7776"/>
                  </a:lnTo>
                  <a:lnTo>
                    <a:pt x="7400" y="7777"/>
                  </a:lnTo>
                  <a:lnTo>
                    <a:pt x="7426" y="7777"/>
                  </a:lnTo>
                  <a:lnTo>
                    <a:pt x="7448" y="7775"/>
                  </a:lnTo>
                  <a:lnTo>
                    <a:pt x="7472" y="7772"/>
                  </a:lnTo>
                  <a:lnTo>
                    <a:pt x="7494" y="7768"/>
                  </a:lnTo>
                  <a:lnTo>
                    <a:pt x="7518" y="7763"/>
                  </a:lnTo>
                  <a:lnTo>
                    <a:pt x="7538" y="7755"/>
                  </a:lnTo>
                  <a:lnTo>
                    <a:pt x="7548" y="7751"/>
                  </a:lnTo>
                  <a:lnTo>
                    <a:pt x="7560" y="7748"/>
                  </a:lnTo>
                  <a:lnTo>
                    <a:pt x="7580" y="7739"/>
                  </a:lnTo>
                  <a:lnTo>
                    <a:pt x="7600" y="7728"/>
                  </a:lnTo>
                  <a:lnTo>
                    <a:pt x="7618" y="7716"/>
                  </a:lnTo>
                  <a:lnTo>
                    <a:pt x="7637" y="7703"/>
                  </a:lnTo>
                  <a:lnTo>
                    <a:pt x="7641" y="7698"/>
                  </a:lnTo>
                  <a:lnTo>
                    <a:pt x="7645" y="7695"/>
                  </a:lnTo>
                  <a:lnTo>
                    <a:pt x="7654" y="7688"/>
                  </a:lnTo>
                  <a:lnTo>
                    <a:pt x="7672" y="7673"/>
                  </a:lnTo>
                  <a:lnTo>
                    <a:pt x="7672" y="7672"/>
                  </a:lnTo>
                  <a:lnTo>
                    <a:pt x="7687" y="7654"/>
                  </a:lnTo>
                  <a:lnTo>
                    <a:pt x="7694" y="7645"/>
                  </a:lnTo>
                  <a:lnTo>
                    <a:pt x="7697" y="7641"/>
                  </a:lnTo>
                  <a:lnTo>
                    <a:pt x="7701" y="7637"/>
                  </a:lnTo>
                  <a:lnTo>
                    <a:pt x="7715" y="7618"/>
                  </a:lnTo>
                  <a:lnTo>
                    <a:pt x="7727" y="7600"/>
                  </a:lnTo>
                  <a:lnTo>
                    <a:pt x="7737" y="7580"/>
                  </a:lnTo>
                  <a:lnTo>
                    <a:pt x="7746" y="7560"/>
                  </a:lnTo>
                  <a:lnTo>
                    <a:pt x="7750" y="7548"/>
                  </a:lnTo>
                  <a:lnTo>
                    <a:pt x="7754" y="7538"/>
                  </a:lnTo>
                  <a:lnTo>
                    <a:pt x="7762" y="7518"/>
                  </a:lnTo>
                  <a:lnTo>
                    <a:pt x="7767" y="7494"/>
                  </a:lnTo>
                  <a:lnTo>
                    <a:pt x="7771" y="7472"/>
                  </a:lnTo>
                  <a:lnTo>
                    <a:pt x="7771" y="7465"/>
                  </a:lnTo>
                  <a:lnTo>
                    <a:pt x="7771" y="7462"/>
                  </a:lnTo>
                  <a:lnTo>
                    <a:pt x="7772" y="7460"/>
                  </a:lnTo>
                  <a:lnTo>
                    <a:pt x="7775" y="7448"/>
                  </a:lnTo>
                  <a:lnTo>
                    <a:pt x="7777" y="7426"/>
                  </a:lnTo>
                  <a:lnTo>
                    <a:pt x="7777" y="7400"/>
                  </a:lnTo>
                  <a:lnTo>
                    <a:pt x="7776" y="7375"/>
                  </a:lnTo>
                  <a:lnTo>
                    <a:pt x="7773" y="7349"/>
                  </a:lnTo>
                  <a:lnTo>
                    <a:pt x="7771" y="7323"/>
                  </a:lnTo>
                  <a:lnTo>
                    <a:pt x="7760" y="7269"/>
                  </a:lnTo>
                  <a:lnTo>
                    <a:pt x="7744" y="7218"/>
                  </a:lnTo>
                  <a:lnTo>
                    <a:pt x="7724" y="7167"/>
                  </a:lnTo>
                  <a:lnTo>
                    <a:pt x="7701" y="7119"/>
                  </a:lnTo>
                  <a:lnTo>
                    <a:pt x="7672" y="7070"/>
                  </a:lnTo>
                  <a:lnTo>
                    <a:pt x="7641" y="7025"/>
                  </a:lnTo>
                  <a:lnTo>
                    <a:pt x="7602" y="6980"/>
                  </a:lnTo>
                  <a:lnTo>
                    <a:pt x="7562" y="6939"/>
                  </a:lnTo>
                  <a:lnTo>
                    <a:pt x="2779" y="2307"/>
                  </a:lnTo>
                  <a:lnTo>
                    <a:pt x="2762" y="2292"/>
                  </a:lnTo>
                  <a:lnTo>
                    <a:pt x="2750" y="2276"/>
                  </a:lnTo>
                  <a:lnTo>
                    <a:pt x="2738" y="2260"/>
                  </a:lnTo>
                  <a:lnTo>
                    <a:pt x="2730" y="2246"/>
                  </a:lnTo>
                  <a:lnTo>
                    <a:pt x="2717" y="2214"/>
                  </a:lnTo>
                  <a:lnTo>
                    <a:pt x="2714" y="2185"/>
                  </a:lnTo>
                  <a:lnTo>
                    <a:pt x="2717" y="2154"/>
                  </a:lnTo>
                  <a:lnTo>
                    <a:pt x="2730" y="2125"/>
                  </a:lnTo>
                  <a:lnTo>
                    <a:pt x="2738" y="2109"/>
                  </a:lnTo>
                  <a:lnTo>
                    <a:pt x="2750" y="2096"/>
                  </a:lnTo>
                  <a:lnTo>
                    <a:pt x="2762" y="2081"/>
                  </a:lnTo>
                  <a:lnTo>
                    <a:pt x="2779" y="2068"/>
                  </a:lnTo>
                  <a:lnTo>
                    <a:pt x="3253" y="1594"/>
                  </a:lnTo>
                  <a:lnTo>
                    <a:pt x="3289" y="1554"/>
                  </a:lnTo>
                  <a:lnTo>
                    <a:pt x="3306" y="1533"/>
                  </a:lnTo>
                  <a:lnTo>
                    <a:pt x="3321" y="1513"/>
                  </a:lnTo>
                  <a:lnTo>
                    <a:pt x="3348" y="1473"/>
                  </a:lnTo>
                  <a:lnTo>
                    <a:pt x="3371" y="1434"/>
                  </a:lnTo>
                  <a:lnTo>
                    <a:pt x="3380" y="1414"/>
                  </a:lnTo>
                  <a:lnTo>
                    <a:pt x="3388" y="1394"/>
                  </a:lnTo>
                  <a:lnTo>
                    <a:pt x="3401" y="1353"/>
                  </a:lnTo>
                  <a:lnTo>
                    <a:pt x="3408" y="1313"/>
                  </a:lnTo>
                  <a:lnTo>
                    <a:pt x="3410" y="1293"/>
                  </a:lnTo>
                  <a:lnTo>
                    <a:pt x="3411" y="1275"/>
                  </a:lnTo>
                  <a:lnTo>
                    <a:pt x="3410" y="1254"/>
                  </a:lnTo>
                  <a:lnTo>
                    <a:pt x="3408" y="1234"/>
                  </a:lnTo>
                  <a:lnTo>
                    <a:pt x="3401" y="1194"/>
                  </a:lnTo>
                  <a:lnTo>
                    <a:pt x="3388" y="1153"/>
                  </a:lnTo>
                  <a:lnTo>
                    <a:pt x="3380" y="1133"/>
                  </a:lnTo>
                  <a:lnTo>
                    <a:pt x="3371" y="1115"/>
                  </a:lnTo>
                  <a:lnTo>
                    <a:pt x="3348" y="1074"/>
                  </a:lnTo>
                  <a:lnTo>
                    <a:pt x="3321" y="1036"/>
                  </a:lnTo>
                  <a:lnTo>
                    <a:pt x="3306" y="1016"/>
                  </a:lnTo>
                  <a:lnTo>
                    <a:pt x="3289" y="996"/>
                  </a:lnTo>
                  <a:lnTo>
                    <a:pt x="3253" y="957"/>
                  </a:lnTo>
                  <a:lnTo>
                    <a:pt x="2455" y="160"/>
                  </a:lnTo>
                  <a:lnTo>
                    <a:pt x="2415" y="121"/>
                  </a:lnTo>
                  <a:lnTo>
                    <a:pt x="2374" y="89"/>
                  </a:lnTo>
                  <a:lnTo>
                    <a:pt x="2334" y="62"/>
                  </a:lnTo>
                  <a:lnTo>
                    <a:pt x="2295" y="39"/>
                  </a:lnTo>
                  <a:lnTo>
                    <a:pt x="2255" y="21"/>
                  </a:lnTo>
                  <a:lnTo>
                    <a:pt x="2214" y="9"/>
                  </a:lnTo>
                  <a:lnTo>
                    <a:pt x="2174" y="2"/>
                  </a:lnTo>
                  <a:lnTo>
                    <a:pt x="2136" y="0"/>
                  </a:lnTo>
                  <a:lnTo>
                    <a:pt x="2095" y="2"/>
                  </a:lnTo>
                  <a:lnTo>
                    <a:pt x="2055" y="9"/>
                  </a:lnTo>
                  <a:lnTo>
                    <a:pt x="2014" y="21"/>
                  </a:lnTo>
                  <a:lnTo>
                    <a:pt x="1976" y="39"/>
                  </a:lnTo>
                  <a:lnTo>
                    <a:pt x="1935" y="62"/>
                  </a:lnTo>
                  <a:lnTo>
                    <a:pt x="1897" y="89"/>
                  </a:lnTo>
                  <a:lnTo>
                    <a:pt x="1857" y="121"/>
                  </a:lnTo>
                  <a:lnTo>
                    <a:pt x="1818" y="160"/>
                  </a:lnTo>
                  <a:lnTo>
                    <a:pt x="160" y="1818"/>
                  </a:lnTo>
                  <a:lnTo>
                    <a:pt x="122" y="1856"/>
                  </a:lnTo>
                  <a:lnTo>
                    <a:pt x="89" y="1897"/>
                  </a:lnTo>
                  <a:lnTo>
                    <a:pt x="62" y="1935"/>
                  </a:lnTo>
                  <a:lnTo>
                    <a:pt x="40" y="1976"/>
                  </a:lnTo>
                  <a:lnTo>
                    <a:pt x="22" y="2014"/>
                  </a:lnTo>
                  <a:lnTo>
                    <a:pt x="9" y="2054"/>
                  </a:lnTo>
                  <a:lnTo>
                    <a:pt x="2" y="2095"/>
                  </a:lnTo>
                  <a:lnTo>
                    <a:pt x="0" y="2135"/>
                  </a:lnTo>
                  <a:lnTo>
                    <a:pt x="2" y="2174"/>
                  </a:lnTo>
                  <a:lnTo>
                    <a:pt x="9" y="2214"/>
                  </a:lnTo>
                  <a:lnTo>
                    <a:pt x="22" y="2255"/>
                  </a:lnTo>
                  <a:lnTo>
                    <a:pt x="40" y="2295"/>
                  </a:lnTo>
                  <a:lnTo>
                    <a:pt x="62" y="2333"/>
                  </a:lnTo>
                  <a:lnTo>
                    <a:pt x="89" y="2374"/>
                  </a:lnTo>
                  <a:lnTo>
                    <a:pt x="122" y="2414"/>
                  </a:lnTo>
                  <a:lnTo>
                    <a:pt x="160" y="2455"/>
                  </a:lnTo>
                  <a:lnTo>
                    <a:pt x="959" y="3253"/>
                  </a:lnTo>
                  <a:lnTo>
                    <a:pt x="997" y="3289"/>
                  </a:lnTo>
                  <a:lnTo>
                    <a:pt x="1017" y="3305"/>
                  </a:lnTo>
                  <a:lnTo>
                    <a:pt x="1038" y="3321"/>
                  </a:lnTo>
                  <a:lnTo>
                    <a:pt x="1076" y="3348"/>
                  </a:lnTo>
                  <a:lnTo>
                    <a:pt x="1116" y="3371"/>
                  </a:lnTo>
                  <a:lnTo>
                    <a:pt x="1134" y="3380"/>
                  </a:lnTo>
                  <a:lnTo>
                    <a:pt x="1155" y="3388"/>
                  </a:lnTo>
                  <a:lnTo>
                    <a:pt x="1195" y="3401"/>
                  </a:lnTo>
                  <a:lnTo>
                    <a:pt x="1236" y="3408"/>
                  </a:lnTo>
                  <a:lnTo>
                    <a:pt x="1256" y="3410"/>
                  </a:lnTo>
                  <a:lnTo>
                    <a:pt x="1276" y="3411"/>
                  </a:lnTo>
                  <a:lnTo>
                    <a:pt x="1294" y="3410"/>
                  </a:lnTo>
                  <a:lnTo>
                    <a:pt x="1314" y="3408"/>
                  </a:lnTo>
                  <a:lnTo>
                    <a:pt x="1355" y="3401"/>
                  </a:lnTo>
                  <a:lnTo>
                    <a:pt x="1394" y="3388"/>
                  </a:lnTo>
                  <a:lnTo>
                    <a:pt x="1414" y="3380"/>
                  </a:lnTo>
                  <a:lnTo>
                    <a:pt x="1435" y="3371"/>
                  </a:lnTo>
                  <a:lnTo>
                    <a:pt x="1473" y="3348"/>
                  </a:lnTo>
                  <a:lnTo>
                    <a:pt x="1513" y="3321"/>
                  </a:lnTo>
                  <a:lnTo>
                    <a:pt x="1534" y="3305"/>
                  </a:lnTo>
                  <a:lnTo>
                    <a:pt x="1554" y="3289"/>
                  </a:lnTo>
                  <a:lnTo>
                    <a:pt x="1594" y="3253"/>
                  </a:lnTo>
                  <a:lnTo>
                    <a:pt x="2073" y="2774"/>
                  </a:lnTo>
                  <a:lnTo>
                    <a:pt x="2086" y="2760"/>
                  </a:lnTo>
                  <a:lnTo>
                    <a:pt x="2101" y="2747"/>
                  </a:lnTo>
                  <a:lnTo>
                    <a:pt x="2114" y="2737"/>
                  </a:lnTo>
                  <a:lnTo>
                    <a:pt x="2130" y="2729"/>
                  </a:lnTo>
                  <a:lnTo>
                    <a:pt x="2144" y="2721"/>
                  </a:lnTo>
                  <a:lnTo>
                    <a:pt x="2159" y="2718"/>
                  </a:lnTo>
                  <a:lnTo>
                    <a:pt x="2189" y="2715"/>
                  </a:lnTo>
                  <a:lnTo>
                    <a:pt x="2216" y="2718"/>
                  </a:lnTo>
                  <a:lnTo>
                    <a:pt x="2229" y="2721"/>
                  </a:lnTo>
                  <a:lnTo>
                    <a:pt x="2245" y="2729"/>
                  </a:lnTo>
                  <a:lnTo>
                    <a:pt x="2258" y="2737"/>
                  </a:lnTo>
                  <a:lnTo>
                    <a:pt x="2273" y="2747"/>
                  </a:lnTo>
                  <a:lnTo>
                    <a:pt x="2286" y="2760"/>
                  </a:lnTo>
                  <a:lnTo>
                    <a:pt x="2302" y="2774"/>
                  </a:lnTo>
                  <a:lnTo>
                    <a:pt x="6939" y="7562"/>
                  </a:lnTo>
                  <a:lnTo>
                    <a:pt x="6980" y="7602"/>
                  </a:lnTo>
                  <a:lnTo>
                    <a:pt x="7025" y="7641"/>
                  </a:lnTo>
                  <a:lnTo>
                    <a:pt x="7070" y="7672"/>
                  </a:lnTo>
                  <a:lnTo>
                    <a:pt x="7119" y="7701"/>
                  </a:lnTo>
                  <a:lnTo>
                    <a:pt x="7167" y="7724"/>
                  </a:lnTo>
                  <a:lnTo>
                    <a:pt x="7218" y="7744"/>
                  </a:lnTo>
                  <a:lnTo>
                    <a:pt x="7269" y="7760"/>
                  </a:lnTo>
                  <a:lnTo>
                    <a:pt x="7323" y="77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3" name="Freeform 21"/>
            <p:cNvSpPr>
              <a:spLocks/>
            </p:cNvSpPr>
            <p:nvPr/>
          </p:nvSpPr>
          <p:spPr bwMode="auto">
            <a:xfrm>
              <a:off x="1157" y="3515"/>
              <a:ext cx="603" cy="84"/>
            </a:xfrm>
            <a:custGeom>
              <a:avLst/>
              <a:gdLst>
                <a:gd name="T0" fmla="*/ 76 w 4822"/>
                <a:gd name="T1" fmla="*/ 124 h 677"/>
                <a:gd name="T2" fmla="*/ 38 w 4822"/>
                <a:gd name="T3" fmla="*/ 178 h 677"/>
                <a:gd name="T4" fmla="*/ 14 w 4822"/>
                <a:gd name="T5" fmla="*/ 238 h 677"/>
                <a:gd name="T6" fmla="*/ 1 w 4822"/>
                <a:gd name="T7" fmla="*/ 303 h 677"/>
                <a:gd name="T8" fmla="*/ 0 w 4822"/>
                <a:gd name="T9" fmla="*/ 339 h 677"/>
                <a:gd name="T10" fmla="*/ 2 w 4822"/>
                <a:gd name="T11" fmla="*/ 389 h 677"/>
                <a:gd name="T12" fmla="*/ 14 w 4822"/>
                <a:gd name="T13" fmla="*/ 437 h 677"/>
                <a:gd name="T14" fmla="*/ 31 w 4822"/>
                <a:gd name="T15" fmla="*/ 482 h 677"/>
                <a:gd name="T16" fmla="*/ 55 w 4822"/>
                <a:gd name="T17" fmla="*/ 525 h 677"/>
                <a:gd name="T18" fmla="*/ 99 w 4822"/>
                <a:gd name="T19" fmla="*/ 578 h 677"/>
                <a:gd name="T20" fmla="*/ 151 w 4822"/>
                <a:gd name="T21" fmla="*/ 620 h 677"/>
                <a:gd name="T22" fmla="*/ 208 w 4822"/>
                <a:gd name="T23" fmla="*/ 652 h 677"/>
                <a:gd name="T24" fmla="*/ 270 w 4822"/>
                <a:gd name="T25" fmla="*/ 670 h 677"/>
                <a:gd name="T26" fmla="*/ 338 w 4822"/>
                <a:gd name="T27" fmla="*/ 677 h 677"/>
                <a:gd name="T28" fmla="*/ 4519 w 4822"/>
                <a:gd name="T29" fmla="*/ 674 h 677"/>
                <a:gd name="T30" fmla="*/ 4551 w 4822"/>
                <a:gd name="T31" fmla="*/ 670 h 677"/>
                <a:gd name="T32" fmla="*/ 4614 w 4822"/>
                <a:gd name="T33" fmla="*/ 652 h 677"/>
                <a:gd name="T34" fmla="*/ 4642 w 4822"/>
                <a:gd name="T35" fmla="*/ 637 h 677"/>
                <a:gd name="T36" fmla="*/ 4663 w 4822"/>
                <a:gd name="T37" fmla="*/ 624 h 677"/>
                <a:gd name="T38" fmla="*/ 4670 w 4822"/>
                <a:gd name="T39" fmla="*/ 620 h 677"/>
                <a:gd name="T40" fmla="*/ 4710 w 4822"/>
                <a:gd name="T41" fmla="*/ 589 h 677"/>
                <a:gd name="T42" fmla="*/ 4735 w 4822"/>
                <a:gd name="T43" fmla="*/ 564 h 677"/>
                <a:gd name="T44" fmla="*/ 4766 w 4822"/>
                <a:gd name="T45" fmla="*/ 525 h 677"/>
                <a:gd name="T46" fmla="*/ 4769 w 4822"/>
                <a:gd name="T47" fmla="*/ 517 h 677"/>
                <a:gd name="T48" fmla="*/ 4783 w 4822"/>
                <a:gd name="T49" fmla="*/ 497 h 677"/>
                <a:gd name="T50" fmla="*/ 4798 w 4822"/>
                <a:gd name="T51" fmla="*/ 468 h 677"/>
                <a:gd name="T52" fmla="*/ 4816 w 4822"/>
                <a:gd name="T53" fmla="*/ 405 h 677"/>
                <a:gd name="T54" fmla="*/ 4820 w 4822"/>
                <a:gd name="T55" fmla="*/ 373 h 677"/>
                <a:gd name="T56" fmla="*/ 4822 w 4822"/>
                <a:gd name="T57" fmla="*/ 338 h 677"/>
                <a:gd name="T58" fmla="*/ 4816 w 4822"/>
                <a:gd name="T59" fmla="*/ 270 h 677"/>
                <a:gd name="T60" fmla="*/ 4798 w 4822"/>
                <a:gd name="T61" fmla="*/ 208 h 677"/>
                <a:gd name="T62" fmla="*/ 4766 w 4822"/>
                <a:gd name="T63" fmla="*/ 151 h 677"/>
                <a:gd name="T64" fmla="*/ 4723 w 4822"/>
                <a:gd name="T65" fmla="*/ 99 h 677"/>
                <a:gd name="T66" fmla="*/ 4670 w 4822"/>
                <a:gd name="T67" fmla="*/ 55 h 677"/>
                <a:gd name="T68" fmla="*/ 4628 w 4822"/>
                <a:gd name="T69" fmla="*/ 31 h 677"/>
                <a:gd name="T70" fmla="*/ 4583 w 4822"/>
                <a:gd name="T71" fmla="*/ 14 h 677"/>
                <a:gd name="T72" fmla="*/ 4534 w 4822"/>
                <a:gd name="T73" fmla="*/ 3 h 677"/>
                <a:gd name="T74" fmla="*/ 4485 w 4822"/>
                <a:gd name="T75" fmla="*/ 0 h 677"/>
                <a:gd name="T76" fmla="*/ 303 w 4822"/>
                <a:gd name="T77" fmla="*/ 1 h 677"/>
                <a:gd name="T78" fmla="*/ 238 w 4822"/>
                <a:gd name="T79" fmla="*/ 14 h 677"/>
                <a:gd name="T80" fmla="*/ 178 w 4822"/>
                <a:gd name="T81" fmla="*/ 39 h 677"/>
                <a:gd name="T82" fmla="*/ 124 w 4822"/>
                <a:gd name="T83" fmla="*/ 76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822" h="677">
                  <a:moveTo>
                    <a:pt x="99" y="99"/>
                  </a:moveTo>
                  <a:lnTo>
                    <a:pt x="76" y="124"/>
                  </a:lnTo>
                  <a:lnTo>
                    <a:pt x="55" y="151"/>
                  </a:lnTo>
                  <a:lnTo>
                    <a:pt x="38" y="178"/>
                  </a:lnTo>
                  <a:lnTo>
                    <a:pt x="25" y="208"/>
                  </a:lnTo>
                  <a:lnTo>
                    <a:pt x="14" y="238"/>
                  </a:lnTo>
                  <a:lnTo>
                    <a:pt x="6" y="270"/>
                  </a:lnTo>
                  <a:lnTo>
                    <a:pt x="1" y="303"/>
                  </a:lnTo>
                  <a:lnTo>
                    <a:pt x="0" y="338"/>
                  </a:lnTo>
                  <a:lnTo>
                    <a:pt x="0" y="339"/>
                  </a:lnTo>
                  <a:lnTo>
                    <a:pt x="1" y="373"/>
                  </a:lnTo>
                  <a:lnTo>
                    <a:pt x="2" y="389"/>
                  </a:lnTo>
                  <a:lnTo>
                    <a:pt x="6" y="405"/>
                  </a:lnTo>
                  <a:lnTo>
                    <a:pt x="14" y="437"/>
                  </a:lnTo>
                  <a:lnTo>
                    <a:pt x="25" y="468"/>
                  </a:lnTo>
                  <a:lnTo>
                    <a:pt x="31" y="482"/>
                  </a:lnTo>
                  <a:lnTo>
                    <a:pt x="38" y="497"/>
                  </a:lnTo>
                  <a:lnTo>
                    <a:pt x="55" y="525"/>
                  </a:lnTo>
                  <a:lnTo>
                    <a:pt x="76" y="552"/>
                  </a:lnTo>
                  <a:lnTo>
                    <a:pt x="99" y="578"/>
                  </a:lnTo>
                  <a:lnTo>
                    <a:pt x="124" y="600"/>
                  </a:lnTo>
                  <a:lnTo>
                    <a:pt x="151" y="620"/>
                  </a:lnTo>
                  <a:lnTo>
                    <a:pt x="178" y="637"/>
                  </a:lnTo>
                  <a:lnTo>
                    <a:pt x="208" y="652"/>
                  </a:lnTo>
                  <a:lnTo>
                    <a:pt x="238" y="662"/>
                  </a:lnTo>
                  <a:lnTo>
                    <a:pt x="270" y="670"/>
                  </a:lnTo>
                  <a:lnTo>
                    <a:pt x="303" y="674"/>
                  </a:lnTo>
                  <a:lnTo>
                    <a:pt x="338" y="677"/>
                  </a:lnTo>
                  <a:lnTo>
                    <a:pt x="4485" y="677"/>
                  </a:lnTo>
                  <a:lnTo>
                    <a:pt x="4519" y="674"/>
                  </a:lnTo>
                  <a:lnTo>
                    <a:pt x="4534" y="672"/>
                  </a:lnTo>
                  <a:lnTo>
                    <a:pt x="4551" y="670"/>
                  </a:lnTo>
                  <a:lnTo>
                    <a:pt x="4583" y="662"/>
                  </a:lnTo>
                  <a:lnTo>
                    <a:pt x="4614" y="652"/>
                  </a:lnTo>
                  <a:lnTo>
                    <a:pt x="4628" y="644"/>
                  </a:lnTo>
                  <a:lnTo>
                    <a:pt x="4642" y="637"/>
                  </a:lnTo>
                  <a:lnTo>
                    <a:pt x="4656" y="628"/>
                  </a:lnTo>
                  <a:lnTo>
                    <a:pt x="4663" y="624"/>
                  </a:lnTo>
                  <a:lnTo>
                    <a:pt x="4666" y="621"/>
                  </a:lnTo>
                  <a:lnTo>
                    <a:pt x="4670" y="620"/>
                  </a:lnTo>
                  <a:lnTo>
                    <a:pt x="4697" y="600"/>
                  </a:lnTo>
                  <a:lnTo>
                    <a:pt x="4710" y="589"/>
                  </a:lnTo>
                  <a:lnTo>
                    <a:pt x="4723" y="578"/>
                  </a:lnTo>
                  <a:lnTo>
                    <a:pt x="4735" y="564"/>
                  </a:lnTo>
                  <a:lnTo>
                    <a:pt x="4746" y="552"/>
                  </a:lnTo>
                  <a:lnTo>
                    <a:pt x="4766" y="525"/>
                  </a:lnTo>
                  <a:lnTo>
                    <a:pt x="4767" y="520"/>
                  </a:lnTo>
                  <a:lnTo>
                    <a:pt x="4769" y="517"/>
                  </a:lnTo>
                  <a:lnTo>
                    <a:pt x="4774" y="510"/>
                  </a:lnTo>
                  <a:lnTo>
                    <a:pt x="4783" y="497"/>
                  </a:lnTo>
                  <a:lnTo>
                    <a:pt x="4790" y="482"/>
                  </a:lnTo>
                  <a:lnTo>
                    <a:pt x="4798" y="468"/>
                  </a:lnTo>
                  <a:lnTo>
                    <a:pt x="4808" y="437"/>
                  </a:lnTo>
                  <a:lnTo>
                    <a:pt x="4816" y="405"/>
                  </a:lnTo>
                  <a:lnTo>
                    <a:pt x="4818" y="389"/>
                  </a:lnTo>
                  <a:lnTo>
                    <a:pt x="4820" y="373"/>
                  </a:lnTo>
                  <a:lnTo>
                    <a:pt x="4822" y="339"/>
                  </a:lnTo>
                  <a:lnTo>
                    <a:pt x="4822" y="338"/>
                  </a:lnTo>
                  <a:lnTo>
                    <a:pt x="4820" y="303"/>
                  </a:lnTo>
                  <a:lnTo>
                    <a:pt x="4816" y="270"/>
                  </a:lnTo>
                  <a:lnTo>
                    <a:pt x="4808" y="238"/>
                  </a:lnTo>
                  <a:lnTo>
                    <a:pt x="4798" y="208"/>
                  </a:lnTo>
                  <a:lnTo>
                    <a:pt x="4783" y="178"/>
                  </a:lnTo>
                  <a:lnTo>
                    <a:pt x="4766" y="151"/>
                  </a:lnTo>
                  <a:lnTo>
                    <a:pt x="4746" y="124"/>
                  </a:lnTo>
                  <a:lnTo>
                    <a:pt x="4723" y="99"/>
                  </a:lnTo>
                  <a:lnTo>
                    <a:pt x="4697" y="76"/>
                  </a:lnTo>
                  <a:lnTo>
                    <a:pt x="4670" y="55"/>
                  </a:lnTo>
                  <a:lnTo>
                    <a:pt x="4642" y="39"/>
                  </a:lnTo>
                  <a:lnTo>
                    <a:pt x="4628" y="31"/>
                  </a:lnTo>
                  <a:lnTo>
                    <a:pt x="4614" y="25"/>
                  </a:lnTo>
                  <a:lnTo>
                    <a:pt x="4583" y="14"/>
                  </a:lnTo>
                  <a:lnTo>
                    <a:pt x="4551" y="6"/>
                  </a:lnTo>
                  <a:lnTo>
                    <a:pt x="4534" y="3"/>
                  </a:lnTo>
                  <a:lnTo>
                    <a:pt x="4519" y="1"/>
                  </a:lnTo>
                  <a:lnTo>
                    <a:pt x="4485" y="0"/>
                  </a:lnTo>
                  <a:lnTo>
                    <a:pt x="338" y="0"/>
                  </a:lnTo>
                  <a:lnTo>
                    <a:pt x="303" y="1"/>
                  </a:lnTo>
                  <a:lnTo>
                    <a:pt x="270" y="6"/>
                  </a:lnTo>
                  <a:lnTo>
                    <a:pt x="238" y="14"/>
                  </a:lnTo>
                  <a:lnTo>
                    <a:pt x="208" y="25"/>
                  </a:lnTo>
                  <a:lnTo>
                    <a:pt x="178" y="39"/>
                  </a:lnTo>
                  <a:lnTo>
                    <a:pt x="151" y="55"/>
                  </a:lnTo>
                  <a:lnTo>
                    <a:pt x="124" y="76"/>
                  </a:lnTo>
                  <a:lnTo>
                    <a:pt x="99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2" name="직사각형 1"/>
          <p:cNvSpPr/>
          <p:nvPr/>
        </p:nvSpPr>
        <p:spPr>
          <a:xfrm>
            <a:off x="1503363" y="3643313"/>
            <a:ext cx="7718425" cy="1522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defRPr/>
            </a:pPr>
            <a:r>
              <a:rPr lang="ko-KR" altLang="en-US" sz="1600" b="1" spc="-180" dirty="0">
                <a:solidFill>
                  <a:srgbClr val="005C4C"/>
                </a:solidFill>
              </a:rPr>
              <a:t>‘법률이 정하는 이상의 인력‘</a:t>
            </a:r>
            <a:r>
              <a:rPr lang="en-US" altLang="ko-KR" sz="1600" b="1" spc="-180" dirty="0">
                <a:solidFill>
                  <a:srgbClr val="005C4C"/>
                </a:solidFill>
              </a:rPr>
              <a:t>, ‘</a:t>
            </a:r>
            <a:r>
              <a:rPr lang="ko-KR" altLang="en-US" sz="1600" b="1" spc="-180" dirty="0">
                <a:solidFill>
                  <a:srgbClr val="005C4C"/>
                </a:solidFill>
              </a:rPr>
              <a:t>충실히 수행‘</a:t>
            </a:r>
            <a:r>
              <a:rPr lang="en-US" altLang="ko-KR" sz="1600" b="1" spc="-180" dirty="0">
                <a:solidFill>
                  <a:srgbClr val="005C4C"/>
                </a:solidFill>
              </a:rPr>
              <a:t>, ‘</a:t>
            </a:r>
            <a:r>
              <a:rPr lang="ko-KR" altLang="en-US" sz="1600" b="1" spc="-180" dirty="0">
                <a:solidFill>
                  <a:srgbClr val="005C4C"/>
                </a:solidFill>
              </a:rPr>
              <a:t>적정한‘ 등의 추상적 표현 사용됨</a:t>
            </a:r>
            <a:r>
              <a:rPr lang="en-US" altLang="ko-KR" sz="1600" b="1" spc="-180" dirty="0">
                <a:solidFill>
                  <a:srgbClr val="005C4C"/>
                </a:solidFill>
              </a:rPr>
              <a:t>, </a:t>
            </a:r>
            <a:r>
              <a:rPr lang="ko-KR" altLang="en-US" sz="1600" b="1" spc="-180" dirty="0">
                <a:solidFill>
                  <a:srgbClr val="005C4C"/>
                </a:solidFill>
              </a:rPr>
              <a:t>예산 편성이나 도급인의 안전관리 역량 등 평가에 대해서도 </a:t>
            </a:r>
            <a:r>
              <a:rPr lang="ko-KR" altLang="en-US" sz="1600" b="1" spc="-180" dirty="0">
                <a:solidFill>
                  <a:srgbClr val="D4552E"/>
                </a:solidFill>
              </a:rPr>
              <a:t>구체적인 기준이나 절차가 제시되지 않음</a:t>
            </a:r>
            <a:endParaRPr lang="en-US" altLang="ko-KR" sz="1600" b="1" spc="-180" dirty="0">
              <a:solidFill>
                <a:srgbClr val="D4552E"/>
              </a:solidFill>
            </a:endParaRPr>
          </a:p>
          <a:p>
            <a:pPr marL="438150" lvl="2" indent="-285750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Font typeface="맑은 고딕" panose="020B0503020000020004" pitchFamily="50" charset="-127"/>
              <a:buChar char="–"/>
              <a:defRPr/>
            </a:pPr>
            <a:r>
              <a:rPr lang="ko-KR" altLang="en-US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실증적 자료 부재</a:t>
            </a:r>
          </a:p>
          <a:p>
            <a:pPr marL="438150" lvl="2" indent="-285750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Font typeface="맑은 고딕" panose="020B0503020000020004" pitchFamily="50" charset="-127"/>
              <a:buChar char="–"/>
              <a:defRPr/>
            </a:pPr>
            <a:r>
              <a:rPr lang="ko-KR" altLang="en-US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다양한 산업 분야</a:t>
            </a:r>
            <a:r>
              <a:rPr lang="en-US" altLang="ko-KR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, </a:t>
            </a:r>
            <a:r>
              <a:rPr lang="ko-KR" altLang="en-US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사업장 규모에 적용될 수 있는 기준</a:t>
            </a:r>
            <a:r>
              <a:rPr lang="en-US" altLang="ko-KR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, </a:t>
            </a:r>
            <a:r>
              <a:rPr lang="ko-KR" altLang="en-US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절차 마련의 어려움</a:t>
            </a:r>
            <a:endParaRPr lang="ko-KR" altLang="en-US" sz="1600" b="1" spc="-180" dirty="0">
              <a:solidFill>
                <a:srgbClr val="005C4C"/>
              </a:solidFill>
            </a:endParaRPr>
          </a:p>
        </p:txBody>
      </p:sp>
      <p:sp>
        <p:nvSpPr>
          <p:cNvPr id="34" name="모서리가 둥근 직사각형 33"/>
          <p:cNvSpPr/>
          <p:nvPr/>
        </p:nvSpPr>
        <p:spPr bwMode="auto">
          <a:xfrm>
            <a:off x="695494" y="1507224"/>
            <a:ext cx="8515012" cy="1792680"/>
          </a:xfrm>
          <a:prstGeom prst="roundRect">
            <a:avLst>
              <a:gd name="adj" fmla="val 9710"/>
            </a:avLst>
          </a:prstGeom>
          <a:solidFill>
            <a:schemeClr val="bg1"/>
          </a:solidFill>
          <a:ln w="31750">
            <a:gradFill>
              <a:gsLst>
                <a:gs pos="0">
                  <a:srgbClr val="2F934E"/>
                </a:gs>
                <a:gs pos="100000">
                  <a:srgbClr val="013D73"/>
                </a:gs>
              </a:gsLst>
              <a:lin ang="5400000" scaled="1"/>
            </a:gra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lIns="828000" rIns="36000" anchor="ctr"/>
          <a:lstStyle/>
          <a:p>
            <a:pPr>
              <a:lnSpc>
                <a:spcPct val="120000"/>
              </a:lnSpc>
              <a:defRPr/>
            </a:pPr>
            <a:endParaRPr lang="ko-KR" altLang="en-US" spc="-18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grpSp>
        <p:nvGrpSpPr>
          <p:cNvPr id="35" name="Group 16"/>
          <p:cNvGrpSpPr>
            <a:grpSpLocks noChangeAspect="1"/>
          </p:cNvGrpSpPr>
          <p:nvPr/>
        </p:nvGrpSpPr>
        <p:grpSpPr bwMode="auto">
          <a:xfrm>
            <a:off x="997086" y="1839734"/>
            <a:ext cx="447578" cy="350826"/>
            <a:chOff x="1061" y="2639"/>
            <a:chExt cx="1448" cy="11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" name="Freeform 17"/>
            <p:cNvSpPr>
              <a:spLocks/>
            </p:cNvSpPr>
            <p:nvPr/>
          </p:nvSpPr>
          <p:spPr bwMode="auto">
            <a:xfrm>
              <a:off x="1061" y="3628"/>
              <a:ext cx="794" cy="146"/>
            </a:xfrm>
            <a:custGeom>
              <a:avLst/>
              <a:gdLst>
                <a:gd name="T0" fmla="*/ 403 w 6355"/>
                <a:gd name="T1" fmla="*/ 1 h 1171"/>
                <a:gd name="T2" fmla="*/ 316 w 6355"/>
                <a:gd name="T3" fmla="*/ 17 h 1171"/>
                <a:gd name="T4" fmla="*/ 237 w 6355"/>
                <a:gd name="T5" fmla="*/ 50 h 1171"/>
                <a:gd name="T6" fmla="*/ 164 w 6355"/>
                <a:gd name="T7" fmla="*/ 100 h 1171"/>
                <a:gd name="T8" fmla="*/ 100 w 6355"/>
                <a:gd name="T9" fmla="*/ 164 h 1171"/>
                <a:gd name="T10" fmla="*/ 51 w 6355"/>
                <a:gd name="T11" fmla="*/ 237 h 1171"/>
                <a:gd name="T12" fmla="*/ 17 w 6355"/>
                <a:gd name="T13" fmla="*/ 316 h 1171"/>
                <a:gd name="T14" fmla="*/ 1 w 6355"/>
                <a:gd name="T15" fmla="*/ 403 h 1171"/>
                <a:gd name="T16" fmla="*/ 0 w 6355"/>
                <a:gd name="T17" fmla="*/ 721 h 1171"/>
                <a:gd name="T18" fmla="*/ 3 w 6355"/>
                <a:gd name="T19" fmla="*/ 787 h 1171"/>
                <a:gd name="T20" fmla="*/ 11 w 6355"/>
                <a:gd name="T21" fmla="*/ 830 h 1171"/>
                <a:gd name="T22" fmla="*/ 24 w 6355"/>
                <a:gd name="T23" fmla="*/ 872 h 1171"/>
                <a:gd name="T24" fmla="*/ 51 w 6355"/>
                <a:gd name="T25" fmla="*/ 931 h 1171"/>
                <a:gd name="T26" fmla="*/ 73 w 6355"/>
                <a:gd name="T27" fmla="*/ 968 h 1171"/>
                <a:gd name="T28" fmla="*/ 115 w 6355"/>
                <a:gd name="T29" fmla="*/ 1021 h 1171"/>
                <a:gd name="T30" fmla="*/ 164 w 6355"/>
                <a:gd name="T31" fmla="*/ 1069 h 1171"/>
                <a:gd name="T32" fmla="*/ 237 w 6355"/>
                <a:gd name="T33" fmla="*/ 1118 h 1171"/>
                <a:gd name="T34" fmla="*/ 316 w 6355"/>
                <a:gd name="T35" fmla="*/ 1151 h 1171"/>
                <a:gd name="T36" fmla="*/ 403 w 6355"/>
                <a:gd name="T37" fmla="*/ 1169 h 1171"/>
                <a:gd name="T38" fmla="*/ 5905 w 6355"/>
                <a:gd name="T39" fmla="*/ 1171 h 1171"/>
                <a:gd name="T40" fmla="*/ 5960 w 6355"/>
                <a:gd name="T41" fmla="*/ 1166 h 1171"/>
                <a:gd name="T42" fmla="*/ 5993 w 6355"/>
                <a:gd name="T43" fmla="*/ 1162 h 1171"/>
                <a:gd name="T44" fmla="*/ 6018 w 6355"/>
                <a:gd name="T45" fmla="*/ 1154 h 1171"/>
                <a:gd name="T46" fmla="*/ 6024 w 6355"/>
                <a:gd name="T47" fmla="*/ 1153 h 1171"/>
                <a:gd name="T48" fmla="*/ 6055 w 6355"/>
                <a:gd name="T49" fmla="*/ 1144 h 1171"/>
                <a:gd name="T50" fmla="*/ 6115 w 6355"/>
                <a:gd name="T51" fmla="*/ 1118 h 1171"/>
                <a:gd name="T52" fmla="*/ 6152 w 6355"/>
                <a:gd name="T53" fmla="*/ 1096 h 1171"/>
                <a:gd name="T54" fmla="*/ 6191 w 6355"/>
                <a:gd name="T55" fmla="*/ 1064 h 1171"/>
                <a:gd name="T56" fmla="*/ 6205 w 6355"/>
                <a:gd name="T57" fmla="*/ 1054 h 1171"/>
                <a:gd name="T58" fmla="*/ 6238 w 6355"/>
                <a:gd name="T59" fmla="*/ 1021 h 1171"/>
                <a:gd name="T60" fmla="*/ 6248 w 6355"/>
                <a:gd name="T61" fmla="*/ 1008 h 1171"/>
                <a:gd name="T62" fmla="*/ 6279 w 6355"/>
                <a:gd name="T63" fmla="*/ 968 h 1171"/>
                <a:gd name="T64" fmla="*/ 6302 w 6355"/>
                <a:gd name="T65" fmla="*/ 931 h 1171"/>
                <a:gd name="T66" fmla="*/ 6328 w 6355"/>
                <a:gd name="T67" fmla="*/ 872 h 1171"/>
                <a:gd name="T68" fmla="*/ 6337 w 6355"/>
                <a:gd name="T69" fmla="*/ 840 h 1171"/>
                <a:gd name="T70" fmla="*/ 6338 w 6355"/>
                <a:gd name="T71" fmla="*/ 835 h 1171"/>
                <a:gd name="T72" fmla="*/ 6346 w 6355"/>
                <a:gd name="T73" fmla="*/ 810 h 1171"/>
                <a:gd name="T74" fmla="*/ 6350 w 6355"/>
                <a:gd name="T75" fmla="*/ 776 h 1171"/>
                <a:gd name="T76" fmla="*/ 6355 w 6355"/>
                <a:gd name="T77" fmla="*/ 721 h 1171"/>
                <a:gd name="T78" fmla="*/ 6352 w 6355"/>
                <a:gd name="T79" fmla="*/ 403 h 1171"/>
                <a:gd name="T80" fmla="*/ 6334 w 6355"/>
                <a:gd name="T81" fmla="*/ 316 h 1171"/>
                <a:gd name="T82" fmla="*/ 6302 w 6355"/>
                <a:gd name="T83" fmla="*/ 237 h 1171"/>
                <a:gd name="T84" fmla="*/ 6252 w 6355"/>
                <a:gd name="T85" fmla="*/ 164 h 1171"/>
                <a:gd name="T86" fmla="*/ 6205 w 6355"/>
                <a:gd name="T87" fmla="*/ 114 h 1171"/>
                <a:gd name="T88" fmla="*/ 6152 w 6355"/>
                <a:gd name="T89" fmla="*/ 73 h 1171"/>
                <a:gd name="T90" fmla="*/ 6115 w 6355"/>
                <a:gd name="T91" fmla="*/ 50 h 1171"/>
                <a:gd name="T92" fmla="*/ 6055 w 6355"/>
                <a:gd name="T93" fmla="*/ 23 h 1171"/>
                <a:gd name="T94" fmla="*/ 6014 w 6355"/>
                <a:gd name="T95" fmla="*/ 11 h 1171"/>
                <a:gd name="T96" fmla="*/ 5971 w 6355"/>
                <a:gd name="T97" fmla="*/ 3 h 1171"/>
                <a:gd name="T98" fmla="*/ 5905 w 6355"/>
                <a:gd name="T99" fmla="*/ 0 h 1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355" h="1171">
                  <a:moveTo>
                    <a:pt x="450" y="0"/>
                  </a:moveTo>
                  <a:lnTo>
                    <a:pt x="403" y="1"/>
                  </a:lnTo>
                  <a:lnTo>
                    <a:pt x="359" y="8"/>
                  </a:lnTo>
                  <a:lnTo>
                    <a:pt x="316" y="17"/>
                  </a:lnTo>
                  <a:lnTo>
                    <a:pt x="277" y="32"/>
                  </a:lnTo>
                  <a:lnTo>
                    <a:pt x="237" y="50"/>
                  </a:lnTo>
                  <a:lnTo>
                    <a:pt x="200" y="73"/>
                  </a:lnTo>
                  <a:lnTo>
                    <a:pt x="164" y="100"/>
                  </a:lnTo>
                  <a:lnTo>
                    <a:pt x="132" y="131"/>
                  </a:lnTo>
                  <a:lnTo>
                    <a:pt x="100" y="164"/>
                  </a:lnTo>
                  <a:lnTo>
                    <a:pt x="73" y="200"/>
                  </a:lnTo>
                  <a:lnTo>
                    <a:pt x="51" y="237"/>
                  </a:lnTo>
                  <a:lnTo>
                    <a:pt x="33" y="277"/>
                  </a:lnTo>
                  <a:lnTo>
                    <a:pt x="17" y="316"/>
                  </a:lnTo>
                  <a:lnTo>
                    <a:pt x="8" y="359"/>
                  </a:lnTo>
                  <a:lnTo>
                    <a:pt x="1" y="403"/>
                  </a:lnTo>
                  <a:lnTo>
                    <a:pt x="0" y="450"/>
                  </a:lnTo>
                  <a:lnTo>
                    <a:pt x="0" y="721"/>
                  </a:lnTo>
                  <a:lnTo>
                    <a:pt x="1" y="766"/>
                  </a:lnTo>
                  <a:lnTo>
                    <a:pt x="3" y="787"/>
                  </a:lnTo>
                  <a:lnTo>
                    <a:pt x="8" y="810"/>
                  </a:lnTo>
                  <a:lnTo>
                    <a:pt x="11" y="830"/>
                  </a:lnTo>
                  <a:lnTo>
                    <a:pt x="17" y="851"/>
                  </a:lnTo>
                  <a:lnTo>
                    <a:pt x="24" y="872"/>
                  </a:lnTo>
                  <a:lnTo>
                    <a:pt x="33" y="893"/>
                  </a:lnTo>
                  <a:lnTo>
                    <a:pt x="51" y="931"/>
                  </a:lnTo>
                  <a:lnTo>
                    <a:pt x="61" y="949"/>
                  </a:lnTo>
                  <a:lnTo>
                    <a:pt x="73" y="968"/>
                  </a:lnTo>
                  <a:lnTo>
                    <a:pt x="100" y="1004"/>
                  </a:lnTo>
                  <a:lnTo>
                    <a:pt x="115" y="1021"/>
                  </a:lnTo>
                  <a:lnTo>
                    <a:pt x="132" y="1039"/>
                  </a:lnTo>
                  <a:lnTo>
                    <a:pt x="164" y="1069"/>
                  </a:lnTo>
                  <a:lnTo>
                    <a:pt x="200" y="1096"/>
                  </a:lnTo>
                  <a:lnTo>
                    <a:pt x="237" y="1118"/>
                  </a:lnTo>
                  <a:lnTo>
                    <a:pt x="277" y="1137"/>
                  </a:lnTo>
                  <a:lnTo>
                    <a:pt x="316" y="1151"/>
                  </a:lnTo>
                  <a:lnTo>
                    <a:pt x="359" y="1162"/>
                  </a:lnTo>
                  <a:lnTo>
                    <a:pt x="403" y="1169"/>
                  </a:lnTo>
                  <a:lnTo>
                    <a:pt x="450" y="1171"/>
                  </a:lnTo>
                  <a:lnTo>
                    <a:pt x="5905" y="1171"/>
                  </a:lnTo>
                  <a:lnTo>
                    <a:pt x="5950" y="1169"/>
                  </a:lnTo>
                  <a:lnTo>
                    <a:pt x="5960" y="1166"/>
                  </a:lnTo>
                  <a:lnTo>
                    <a:pt x="5971" y="1165"/>
                  </a:lnTo>
                  <a:lnTo>
                    <a:pt x="5993" y="1162"/>
                  </a:lnTo>
                  <a:lnTo>
                    <a:pt x="6014" y="1156"/>
                  </a:lnTo>
                  <a:lnTo>
                    <a:pt x="6018" y="1154"/>
                  </a:lnTo>
                  <a:lnTo>
                    <a:pt x="6020" y="1153"/>
                  </a:lnTo>
                  <a:lnTo>
                    <a:pt x="6024" y="1153"/>
                  </a:lnTo>
                  <a:lnTo>
                    <a:pt x="6035" y="1151"/>
                  </a:lnTo>
                  <a:lnTo>
                    <a:pt x="6055" y="1144"/>
                  </a:lnTo>
                  <a:lnTo>
                    <a:pt x="6077" y="1137"/>
                  </a:lnTo>
                  <a:lnTo>
                    <a:pt x="6115" y="1118"/>
                  </a:lnTo>
                  <a:lnTo>
                    <a:pt x="6133" y="1107"/>
                  </a:lnTo>
                  <a:lnTo>
                    <a:pt x="6152" y="1096"/>
                  </a:lnTo>
                  <a:lnTo>
                    <a:pt x="6188" y="1069"/>
                  </a:lnTo>
                  <a:lnTo>
                    <a:pt x="6191" y="1064"/>
                  </a:lnTo>
                  <a:lnTo>
                    <a:pt x="6196" y="1061"/>
                  </a:lnTo>
                  <a:lnTo>
                    <a:pt x="6205" y="1054"/>
                  </a:lnTo>
                  <a:lnTo>
                    <a:pt x="6223" y="1039"/>
                  </a:lnTo>
                  <a:lnTo>
                    <a:pt x="6238" y="1021"/>
                  </a:lnTo>
                  <a:lnTo>
                    <a:pt x="6244" y="1012"/>
                  </a:lnTo>
                  <a:lnTo>
                    <a:pt x="6248" y="1008"/>
                  </a:lnTo>
                  <a:lnTo>
                    <a:pt x="6252" y="1004"/>
                  </a:lnTo>
                  <a:lnTo>
                    <a:pt x="6279" y="968"/>
                  </a:lnTo>
                  <a:lnTo>
                    <a:pt x="6290" y="949"/>
                  </a:lnTo>
                  <a:lnTo>
                    <a:pt x="6302" y="931"/>
                  </a:lnTo>
                  <a:lnTo>
                    <a:pt x="6321" y="893"/>
                  </a:lnTo>
                  <a:lnTo>
                    <a:pt x="6328" y="872"/>
                  </a:lnTo>
                  <a:lnTo>
                    <a:pt x="6334" y="851"/>
                  </a:lnTo>
                  <a:lnTo>
                    <a:pt x="6337" y="840"/>
                  </a:lnTo>
                  <a:lnTo>
                    <a:pt x="6337" y="837"/>
                  </a:lnTo>
                  <a:lnTo>
                    <a:pt x="6338" y="835"/>
                  </a:lnTo>
                  <a:lnTo>
                    <a:pt x="6340" y="830"/>
                  </a:lnTo>
                  <a:lnTo>
                    <a:pt x="6346" y="810"/>
                  </a:lnTo>
                  <a:lnTo>
                    <a:pt x="6349" y="787"/>
                  </a:lnTo>
                  <a:lnTo>
                    <a:pt x="6350" y="776"/>
                  </a:lnTo>
                  <a:lnTo>
                    <a:pt x="6352" y="766"/>
                  </a:lnTo>
                  <a:lnTo>
                    <a:pt x="6355" y="721"/>
                  </a:lnTo>
                  <a:lnTo>
                    <a:pt x="6355" y="450"/>
                  </a:lnTo>
                  <a:lnTo>
                    <a:pt x="6352" y="403"/>
                  </a:lnTo>
                  <a:lnTo>
                    <a:pt x="6346" y="359"/>
                  </a:lnTo>
                  <a:lnTo>
                    <a:pt x="6334" y="316"/>
                  </a:lnTo>
                  <a:lnTo>
                    <a:pt x="6321" y="277"/>
                  </a:lnTo>
                  <a:lnTo>
                    <a:pt x="6302" y="237"/>
                  </a:lnTo>
                  <a:lnTo>
                    <a:pt x="6279" y="200"/>
                  </a:lnTo>
                  <a:lnTo>
                    <a:pt x="6252" y="164"/>
                  </a:lnTo>
                  <a:lnTo>
                    <a:pt x="6223" y="131"/>
                  </a:lnTo>
                  <a:lnTo>
                    <a:pt x="6205" y="114"/>
                  </a:lnTo>
                  <a:lnTo>
                    <a:pt x="6188" y="100"/>
                  </a:lnTo>
                  <a:lnTo>
                    <a:pt x="6152" y="73"/>
                  </a:lnTo>
                  <a:lnTo>
                    <a:pt x="6133" y="60"/>
                  </a:lnTo>
                  <a:lnTo>
                    <a:pt x="6115" y="50"/>
                  </a:lnTo>
                  <a:lnTo>
                    <a:pt x="6077" y="32"/>
                  </a:lnTo>
                  <a:lnTo>
                    <a:pt x="6055" y="23"/>
                  </a:lnTo>
                  <a:lnTo>
                    <a:pt x="6035" y="17"/>
                  </a:lnTo>
                  <a:lnTo>
                    <a:pt x="6014" y="11"/>
                  </a:lnTo>
                  <a:lnTo>
                    <a:pt x="5993" y="8"/>
                  </a:lnTo>
                  <a:lnTo>
                    <a:pt x="5971" y="3"/>
                  </a:lnTo>
                  <a:lnTo>
                    <a:pt x="5950" y="1"/>
                  </a:lnTo>
                  <a:lnTo>
                    <a:pt x="5905" y="0"/>
                  </a:lnTo>
                  <a:lnTo>
                    <a:pt x="4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7" name="Freeform 18"/>
            <p:cNvSpPr>
              <a:spLocks/>
            </p:cNvSpPr>
            <p:nvPr/>
          </p:nvSpPr>
          <p:spPr bwMode="auto">
            <a:xfrm>
              <a:off x="1430" y="3015"/>
              <a:ext cx="260" cy="260"/>
            </a:xfrm>
            <a:custGeom>
              <a:avLst/>
              <a:gdLst>
                <a:gd name="T0" fmla="*/ 302 w 2081"/>
                <a:gd name="T1" fmla="*/ 2 h 2082"/>
                <a:gd name="T2" fmla="*/ 237 w 2081"/>
                <a:gd name="T3" fmla="*/ 14 h 2082"/>
                <a:gd name="T4" fmla="*/ 177 w 2081"/>
                <a:gd name="T5" fmla="*/ 39 h 2082"/>
                <a:gd name="T6" fmla="*/ 123 w 2081"/>
                <a:gd name="T7" fmla="*/ 76 h 2082"/>
                <a:gd name="T8" fmla="*/ 75 w 2081"/>
                <a:gd name="T9" fmla="*/ 124 h 2082"/>
                <a:gd name="T10" fmla="*/ 38 w 2081"/>
                <a:gd name="T11" fmla="*/ 178 h 2082"/>
                <a:gd name="T12" fmla="*/ 13 w 2081"/>
                <a:gd name="T13" fmla="*/ 238 h 2082"/>
                <a:gd name="T14" fmla="*/ 1 w 2081"/>
                <a:gd name="T15" fmla="*/ 303 h 2082"/>
                <a:gd name="T16" fmla="*/ 1 w 2081"/>
                <a:gd name="T17" fmla="*/ 372 h 2082"/>
                <a:gd name="T18" fmla="*/ 5 w 2081"/>
                <a:gd name="T19" fmla="*/ 404 h 2082"/>
                <a:gd name="T20" fmla="*/ 24 w 2081"/>
                <a:gd name="T21" fmla="*/ 467 h 2082"/>
                <a:gd name="T22" fmla="*/ 55 w 2081"/>
                <a:gd name="T23" fmla="*/ 525 h 2082"/>
                <a:gd name="T24" fmla="*/ 99 w 2081"/>
                <a:gd name="T25" fmla="*/ 578 h 2082"/>
                <a:gd name="T26" fmla="*/ 1529 w 2081"/>
                <a:gd name="T27" fmla="*/ 2005 h 2082"/>
                <a:gd name="T28" fmla="*/ 1583 w 2081"/>
                <a:gd name="T29" fmla="*/ 2043 h 2082"/>
                <a:gd name="T30" fmla="*/ 1642 w 2081"/>
                <a:gd name="T31" fmla="*/ 2067 h 2082"/>
                <a:gd name="T32" fmla="*/ 1707 w 2081"/>
                <a:gd name="T33" fmla="*/ 2080 h 2082"/>
                <a:gd name="T34" fmla="*/ 1777 w 2081"/>
                <a:gd name="T35" fmla="*/ 2080 h 2082"/>
                <a:gd name="T36" fmla="*/ 1810 w 2081"/>
                <a:gd name="T37" fmla="*/ 2075 h 2082"/>
                <a:gd name="T38" fmla="*/ 1873 w 2081"/>
                <a:gd name="T39" fmla="*/ 2057 h 2082"/>
                <a:gd name="T40" fmla="*/ 1901 w 2081"/>
                <a:gd name="T41" fmla="*/ 2043 h 2082"/>
                <a:gd name="T42" fmla="*/ 1921 w 2081"/>
                <a:gd name="T43" fmla="*/ 2029 h 2082"/>
                <a:gd name="T44" fmla="*/ 1929 w 2081"/>
                <a:gd name="T45" fmla="*/ 2026 h 2082"/>
                <a:gd name="T46" fmla="*/ 1968 w 2081"/>
                <a:gd name="T47" fmla="*/ 1994 h 2082"/>
                <a:gd name="T48" fmla="*/ 1983 w 2081"/>
                <a:gd name="T49" fmla="*/ 1983 h 2082"/>
                <a:gd name="T50" fmla="*/ 2004 w 2081"/>
                <a:gd name="T51" fmla="*/ 1957 h 2082"/>
                <a:gd name="T52" fmla="*/ 2026 w 2081"/>
                <a:gd name="T53" fmla="*/ 1926 h 2082"/>
                <a:gd name="T54" fmla="*/ 2033 w 2081"/>
                <a:gd name="T55" fmla="*/ 1915 h 2082"/>
                <a:gd name="T56" fmla="*/ 2048 w 2081"/>
                <a:gd name="T57" fmla="*/ 1887 h 2082"/>
                <a:gd name="T58" fmla="*/ 2066 w 2081"/>
                <a:gd name="T59" fmla="*/ 1842 h 2082"/>
                <a:gd name="T60" fmla="*/ 2076 w 2081"/>
                <a:gd name="T61" fmla="*/ 1794 h 2082"/>
                <a:gd name="T62" fmla="*/ 2081 w 2081"/>
                <a:gd name="T63" fmla="*/ 1744 h 2082"/>
                <a:gd name="T64" fmla="*/ 2074 w 2081"/>
                <a:gd name="T65" fmla="*/ 1676 h 2082"/>
                <a:gd name="T66" fmla="*/ 2056 w 2081"/>
                <a:gd name="T67" fmla="*/ 1614 h 2082"/>
                <a:gd name="T68" fmla="*/ 2025 w 2081"/>
                <a:gd name="T69" fmla="*/ 1557 h 2082"/>
                <a:gd name="T70" fmla="*/ 1983 w 2081"/>
                <a:gd name="T71" fmla="*/ 1506 h 2082"/>
                <a:gd name="T72" fmla="*/ 551 w 2081"/>
                <a:gd name="T73" fmla="*/ 76 h 2082"/>
                <a:gd name="T74" fmla="*/ 496 w 2081"/>
                <a:gd name="T75" fmla="*/ 39 h 2082"/>
                <a:gd name="T76" fmla="*/ 468 w 2081"/>
                <a:gd name="T77" fmla="*/ 25 h 2082"/>
                <a:gd name="T78" fmla="*/ 405 w 2081"/>
                <a:gd name="T79" fmla="*/ 6 h 2082"/>
                <a:gd name="T80" fmla="*/ 372 w 2081"/>
                <a:gd name="T81" fmla="*/ 2 h 2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81" h="2082">
                  <a:moveTo>
                    <a:pt x="338" y="0"/>
                  </a:moveTo>
                  <a:lnTo>
                    <a:pt x="302" y="2"/>
                  </a:lnTo>
                  <a:lnTo>
                    <a:pt x="270" y="6"/>
                  </a:lnTo>
                  <a:lnTo>
                    <a:pt x="237" y="14"/>
                  </a:lnTo>
                  <a:lnTo>
                    <a:pt x="208" y="25"/>
                  </a:lnTo>
                  <a:lnTo>
                    <a:pt x="177" y="39"/>
                  </a:lnTo>
                  <a:lnTo>
                    <a:pt x="150" y="56"/>
                  </a:lnTo>
                  <a:lnTo>
                    <a:pt x="123" y="76"/>
                  </a:lnTo>
                  <a:lnTo>
                    <a:pt x="99" y="99"/>
                  </a:lnTo>
                  <a:lnTo>
                    <a:pt x="75" y="124"/>
                  </a:lnTo>
                  <a:lnTo>
                    <a:pt x="55" y="151"/>
                  </a:lnTo>
                  <a:lnTo>
                    <a:pt x="38" y="178"/>
                  </a:lnTo>
                  <a:lnTo>
                    <a:pt x="24" y="209"/>
                  </a:lnTo>
                  <a:lnTo>
                    <a:pt x="13" y="238"/>
                  </a:lnTo>
                  <a:lnTo>
                    <a:pt x="5" y="270"/>
                  </a:lnTo>
                  <a:lnTo>
                    <a:pt x="1" y="303"/>
                  </a:lnTo>
                  <a:lnTo>
                    <a:pt x="0" y="338"/>
                  </a:lnTo>
                  <a:lnTo>
                    <a:pt x="1" y="372"/>
                  </a:lnTo>
                  <a:lnTo>
                    <a:pt x="2" y="387"/>
                  </a:lnTo>
                  <a:lnTo>
                    <a:pt x="5" y="404"/>
                  </a:lnTo>
                  <a:lnTo>
                    <a:pt x="13" y="436"/>
                  </a:lnTo>
                  <a:lnTo>
                    <a:pt x="24" y="467"/>
                  </a:lnTo>
                  <a:lnTo>
                    <a:pt x="38" y="497"/>
                  </a:lnTo>
                  <a:lnTo>
                    <a:pt x="55" y="525"/>
                  </a:lnTo>
                  <a:lnTo>
                    <a:pt x="75" y="552"/>
                  </a:lnTo>
                  <a:lnTo>
                    <a:pt x="99" y="578"/>
                  </a:lnTo>
                  <a:lnTo>
                    <a:pt x="1505" y="1984"/>
                  </a:lnTo>
                  <a:lnTo>
                    <a:pt x="1529" y="2005"/>
                  </a:lnTo>
                  <a:lnTo>
                    <a:pt x="1556" y="2026"/>
                  </a:lnTo>
                  <a:lnTo>
                    <a:pt x="1583" y="2043"/>
                  </a:lnTo>
                  <a:lnTo>
                    <a:pt x="1613" y="2057"/>
                  </a:lnTo>
                  <a:lnTo>
                    <a:pt x="1642" y="2067"/>
                  </a:lnTo>
                  <a:lnTo>
                    <a:pt x="1675" y="2075"/>
                  </a:lnTo>
                  <a:lnTo>
                    <a:pt x="1707" y="2080"/>
                  </a:lnTo>
                  <a:lnTo>
                    <a:pt x="1743" y="2082"/>
                  </a:lnTo>
                  <a:lnTo>
                    <a:pt x="1777" y="2080"/>
                  </a:lnTo>
                  <a:lnTo>
                    <a:pt x="1793" y="2077"/>
                  </a:lnTo>
                  <a:lnTo>
                    <a:pt x="1810" y="2075"/>
                  </a:lnTo>
                  <a:lnTo>
                    <a:pt x="1841" y="2067"/>
                  </a:lnTo>
                  <a:lnTo>
                    <a:pt x="1873" y="2057"/>
                  </a:lnTo>
                  <a:lnTo>
                    <a:pt x="1886" y="2049"/>
                  </a:lnTo>
                  <a:lnTo>
                    <a:pt x="1901" y="2043"/>
                  </a:lnTo>
                  <a:lnTo>
                    <a:pt x="1914" y="2034"/>
                  </a:lnTo>
                  <a:lnTo>
                    <a:pt x="1921" y="2029"/>
                  </a:lnTo>
                  <a:lnTo>
                    <a:pt x="1925" y="2027"/>
                  </a:lnTo>
                  <a:lnTo>
                    <a:pt x="1929" y="2026"/>
                  </a:lnTo>
                  <a:lnTo>
                    <a:pt x="1956" y="2005"/>
                  </a:lnTo>
                  <a:lnTo>
                    <a:pt x="1968" y="1994"/>
                  </a:lnTo>
                  <a:lnTo>
                    <a:pt x="1982" y="1984"/>
                  </a:lnTo>
                  <a:lnTo>
                    <a:pt x="1983" y="1983"/>
                  </a:lnTo>
                  <a:lnTo>
                    <a:pt x="1993" y="1969"/>
                  </a:lnTo>
                  <a:lnTo>
                    <a:pt x="2004" y="1957"/>
                  </a:lnTo>
                  <a:lnTo>
                    <a:pt x="2025" y="1930"/>
                  </a:lnTo>
                  <a:lnTo>
                    <a:pt x="2026" y="1926"/>
                  </a:lnTo>
                  <a:lnTo>
                    <a:pt x="2028" y="1922"/>
                  </a:lnTo>
                  <a:lnTo>
                    <a:pt x="2033" y="1915"/>
                  </a:lnTo>
                  <a:lnTo>
                    <a:pt x="2042" y="1902"/>
                  </a:lnTo>
                  <a:lnTo>
                    <a:pt x="2048" y="1887"/>
                  </a:lnTo>
                  <a:lnTo>
                    <a:pt x="2056" y="1874"/>
                  </a:lnTo>
                  <a:lnTo>
                    <a:pt x="2066" y="1842"/>
                  </a:lnTo>
                  <a:lnTo>
                    <a:pt x="2074" y="1811"/>
                  </a:lnTo>
                  <a:lnTo>
                    <a:pt x="2076" y="1794"/>
                  </a:lnTo>
                  <a:lnTo>
                    <a:pt x="2079" y="1778"/>
                  </a:lnTo>
                  <a:lnTo>
                    <a:pt x="2081" y="1744"/>
                  </a:lnTo>
                  <a:lnTo>
                    <a:pt x="2079" y="1708"/>
                  </a:lnTo>
                  <a:lnTo>
                    <a:pt x="2074" y="1676"/>
                  </a:lnTo>
                  <a:lnTo>
                    <a:pt x="2066" y="1643"/>
                  </a:lnTo>
                  <a:lnTo>
                    <a:pt x="2056" y="1614"/>
                  </a:lnTo>
                  <a:lnTo>
                    <a:pt x="2042" y="1584"/>
                  </a:lnTo>
                  <a:lnTo>
                    <a:pt x="2025" y="1557"/>
                  </a:lnTo>
                  <a:lnTo>
                    <a:pt x="2004" y="1529"/>
                  </a:lnTo>
                  <a:lnTo>
                    <a:pt x="1983" y="1506"/>
                  </a:lnTo>
                  <a:lnTo>
                    <a:pt x="577" y="99"/>
                  </a:lnTo>
                  <a:lnTo>
                    <a:pt x="551" y="76"/>
                  </a:lnTo>
                  <a:lnTo>
                    <a:pt x="524" y="56"/>
                  </a:lnTo>
                  <a:lnTo>
                    <a:pt x="496" y="39"/>
                  </a:lnTo>
                  <a:lnTo>
                    <a:pt x="481" y="31"/>
                  </a:lnTo>
                  <a:lnTo>
                    <a:pt x="468" y="25"/>
                  </a:lnTo>
                  <a:lnTo>
                    <a:pt x="436" y="14"/>
                  </a:lnTo>
                  <a:lnTo>
                    <a:pt x="405" y="6"/>
                  </a:lnTo>
                  <a:lnTo>
                    <a:pt x="388" y="3"/>
                  </a:lnTo>
                  <a:lnTo>
                    <a:pt x="372" y="2"/>
                  </a:lnTo>
                  <a:lnTo>
                    <a:pt x="3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8" name="Freeform 19"/>
            <p:cNvSpPr>
              <a:spLocks/>
            </p:cNvSpPr>
            <p:nvPr/>
          </p:nvSpPr>
          <p:spPr bwMode="auto">
            <a:xfrm>
              <a:off x="1806" y="2639"/>
              <a:ext cx="260" cy="260"/>
            </a:xfrm>
            <a:custGeom>
              <a:avLst/>
              <a:gdLst>
                <a:gd name="T0" fmla="*/ 2079 w 2082"/>
                <a:gd name="T1" fmla="*/ 1708 h 2082"/>
                <a:gd name="T2" fmla="*/ 2067 w 2082"/>
                <a:gd name="T3" fmla="*/ 1643 h 2082"/>
                <a:gd name="T4" fmla="*/ 2042 w 2082"/>
                <a:gd name="T5" fmla="*/ 1583 h 2082"/>
                <a:gd name="T6" fmla="*/ 2005 w 2082"/>
                <a:gd name="T7" fmla="*/ 1529 h 2082"/>
                <a:gd name="T8" fmla="*/ 577 w 2082"/>
                <a:gd name="T9" fmla="*/ 98 h 2082"/>
                <a:gd name="T10" fmla="*/ 524 w 2082"/>
                <a:gd name="T11" fmla="*/ 54 h 2082"/>
                <a:gd name="T12" fmla="*/ 481 w 2082"/>
                <a:gd name="T13" fmla="*/ 29 h 2082"/>
                <a:gd name="T14" fmla="*/ 436 w 2082"/>
                <a:gd name="T15" fmla="*/ 12 h 2082"/>
                <a:gd name="T16" fmla="*/ 388 w 2082"/>
                <a:gd name="T17" fmla="*/ 1 h 2082"/>
                <a:gd name="T18" fmla="*/ 338 w 2082"/>
                <a:gd name="T19" fmla="*/ 0 h 2082"/>
                <a:gd name="T20" fmla="*/ 270 w 2082"/>
                <a:gd name="T21" fmla="*/ 5 h 2082"/>
                <a:gd name="T22" fmla="*/ 208 w 2082"/>
                <a:gd name="T23" fmla="*/ 24 h 2082"/>
                <a:gd name="T24" fmla="*/ 151 w 2082"/>
                <a:gd name="T25" fmla="*/ 54 h 2082"/>
                <a:gd name="T26" fmla="*/ 100 w 2082"/>
                <a:gd name="T27" fmla="*/ 98 h 2082"/>
                <a:gd name="T28" fmla="*/ 75 w 2082"/>
                <a:gd name="T29" fmla="*/ 124 h 2082"/>
                <a:gd name="T30" fmla="*/ 38 w 2082"/>
                <a:gd name="T31" fmla="*/ 178 h 2082"/>
                <a:gd name="T32" fmla="*/ 13 w 2082"/>
                <a:gd name="T33" fmla="*/ 237 h 2082"/>
                <a:gd name="T34" fmla="*/ 1 w 2082"/>
                <a:gd name="T35" fmla="*/ 303 h 2082"/>
                <a:gd name="T36" fmla="*/ 1 w 2082"/>
                <a:gd name="T37" fmla="*/ 371 h 2082"/>
                <a:gd name="T38" fmla="*/ 5 w 2082"/>
                <a:gd name="T39" fmla="*/ 404 h 2082"/>
                <a:gd name="T40" fmla="*/ 25 w 2082"/>
                <a:gd name="T41" fmla="*/ 467 h 2082"/>
                <a:gd name="T42" fmla="*/ 38 w 2082"/>
                <a:gd name="T43" fmla="*/ 495 h 2082"/>
                <a:gd name="T44" fmla="*/ 75 w 2082"/>
                <a:gd name="T45" fmla="*/ 550 h 2082"/>
                <a:gd name="T46" fmla="*/ 1505 w 2082"/>
                <a:gd name="T47" fmla="*/ 1984 h 2082"/>
                <a:gd name="T48" fmla="*/ 1556 w 2082"/>
                <a:gd name="T49" fmla="*/ 2025 h 2082"/>
                <a:gd name="T50" fmla="*/ 1613 w 2082"/>
                <a:gd name="T51" fmla="*/ 2057 h 2082"/>
                <a:gd name="T52" fmla="*/ 1675 w 2082"/>
                <a:gd name="T53" fmla="*/ 2075 h 2082"/>
                <a:gd name="T54" fmla="*/ 1744 w 2082"/>
                <a:gd name="T55" fmla="*/ 2082 h 2082"/>
                <a:gd name="T56" fmla="*/ 1793 w 2082"/>
                <a:gd name="T57" fmla="*/ 2077 h 2082"/>
                <a:gd name="T58" fmla="*/ 1842 w 2082"/>
                <a:gd name="T59" fmla="*/ 2067 h 2082"/>
                <a:gd name="T60" fmla="*/ 1887 w 2082"/>
                <a:gd name="T61" fmla="*/ 2049 h 2082"/>
                <a:gd name="T62" fmla="*/ 1915 w 2082"/>
                <a:gd name="T63" fmla="*/ 2033 h 2082"/>
                <a:gd name="T64" fmla="*/ 1925 w 2082"/>
                <a:gd name="T65" fmla="*/ 2026 h 2082"/>
                <a:gd name="T66" fmla="*/ 1956 w 2082"/>
                <a:gd name="T67" fmla="*/ 2005 h 2082"/>
                <a:gd name="T68" fmla="*/ 1982 w 2082"/>
                <a:gd name="T69" fmla="*/ 1984 h 2082"/>
                <a:gd name="T70" fmla="*/ 1993 w 2082"/>
                <a:gd name="T71" fmla="*/ 1969 h 2082"/>
                <a:gd name="T72" fmla="*/ 2025 w 2082"/>
                <a:gd name="T73" fmla="*/ 1930 h 2082"/>
                <a:gd name="T74" fmla="*/ 2028 w 2082"/>
                <a:gd name="T75" fmla="*/ 1922 h 2082"/>
                <a:gd name="T76" fmla="*/ 2042 w 2082"/>
                <a:gd name="T77" fmla="*/ 1902 h 2082"/>
                <a:gd name="T78" fmla="*/ 2056 w 2082"/>
                <a:gd name="T79" fmla="*/ 1873 h 2082"/>
                <a:gd name="T80" fmla="*/ 2074 w 2082"/>
                <a:gd name="T81" fmla="*/ 1810 h 2082"/>
                <a:gd name="T82" fmla="*/ 2079 w 2082"/>
                <a:gd name="T83" fmla="*/ 1778 h 2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82" h="2082">
                  <a:moveTo>
                    <a:pt x="2082" y="1744"/>
                  </a:moveTo>
                  <a:lnTo>
                    <a:pt x="2079" y="1708"/>
                  </a:lnTo>
                  <a:lnTo>
                    <a:pt x="2074" y="1675"/>
                  </a:lnTo>
                  <a:lnTo>
                    <a:pt x="2067" y="1643"/>
                  </a:lnTo>
                  <a:lnTo>
                    <a:pt x="2056" y="1613"/>
                  </a:lnTo>
                  <a:lnTo>
                    <a:pt x="2042" y="1583"/>
                  </a:lnTo>
                  <a:lnTo>
                    <a:pt x="2025" y="1556"/>
                  </a:lnTo>
                  <a:lnTo>
                    <a:pt x="2005" y="1529"/>
                  </a:lnTo>
                  <a:lnTo>
                    <a:pt x="1983" y="1505"/>
                  </a:lnTo>
                  <a:lnTo>
                    <a:pt x="577" y="98"/>
                  </a:lnTo>
                  <a:lnTo>
                    <a:pt x="551" y="74"/>
                  </a:lnTo>
                  <a:lnTo>
                    <a:pt x="524" y="54"/>
                  </a:lnTo>
                  <a:lnTo>
                    <a:pt x="496" y="37"/>
                  </a:lnTo>
                  <a:lnTo>
                    <a:pt x="481" y="29"/>
                  </a:lnTo>
                  <a:lnTo>
                    <a:pt x="468" y="24"/>
                  </a:lnTo>
                  <a:lnTo>
                    <a:pt x="436" y="12"/>
                  </a:lnTo>
                  <a:lnTo>
                    <a:pt x="405" y="5"/>
                  </a:lnTo>
                  <a:lnTo>
                    <a:pt x="388" y="1"/>
                  </a:lnTo>
                  <a:lnTo>
                    <a:pt x="372" y="0"/>
                  </a:lnTo>
                  <a:lnTo>
                    <a:pt x="338" y="0"/>
                  </a:lnTo>
                  <a:lnTo>
                    <a:pt x="302" y="0"/>
                  </a:lnTo>
                  <a:lnTo>
                    <a:pt x="270" y="5"/>
                  </a:lnTo>
                  <a:lnTo>
                    <a:pt x="237" y="12"/>
                  </a:lnTo>
                  <a:lnTo>
                    <a:pt x="208" y="24"/>
                  </a:lnTo>
                  <a:lnTo>
                    <a:pt x="178" y="37"/>
                  </a:lnTo>
                  <a:lnTo>
                    <a:pt x="151" y="54"/>
                  </a:lnTo>
                  <a:lnTo>
                    <a:pt x="124" y="74"/>
                  </a:lnTo>
                  <a:lnTo>
                    <a:pt x="100" y="98"/>
                  </a:lnTo>
                  <a:lnTo>
                    <a:pt x="99" y="99"/>
                  </a:lnTo>
                  <a:lnTo>
                    <a:pt x="75" y="124"/>
                  </a:lnTo>
                  <a:lnTo>
                    <a:pt x="55" y="151"/>
                  </a:lnTo>
                  <a:lnTo>
                    <a:pt x="38" y="178"/>
                  </a:lnTo>
                  <a:lnTo>
                    <a:pt x="25" y="208"/>
                  </a:lnTo>
                  <a:lnTo>
                    <a:pt x="13" y="237"/>
                  </a:lnTo>
                  <a:lnTo>
                    <a:pt x="5" y="270"/>
                  </a:lnTo>
                  <a:lnTo>
                    <a:pt x="1" y="303"/>
                  </a:lnTo>
                  <a:lnTo>
                    <a:pt x="0" y="338"/>
                  </a:lnTo>
                  <a:lnTo>
                    <a:pt x="1" y="371"/>
                  </a:lnTo>
                  <a:lnTo>
                    <a:pt x="2" y="387"/>
                  </a:lnTo>
                  <a:lnTo>
                    <a:pt x="5" y="404"/>
                  </a:lnTo>
                  <a:lnTo>
                    <a:pt x="13" y="435"/>
                  </a:lnTo>
                  <a:lnTo>
                    <a:pt x="25" y="467"/>
                  </a:lnTo>
                  <a:lnTo>
                    <a:pt x="30" y="480"/>
                  </a:lnTo>
                  <a:lnTo>
                    <a:pt x="38" y="495"/>
                  </a:lnTo>
                  <a:lnTo>
                    <a:pt x="55" y="523"/>
                  </a:lnTo>
                  <a:lnTo>
                    <a:pt x="75" y="550"/>
                  </a:lnTo>
                  <a:lnTo>
                    <a:pt x="99" y="576"/>
                  </a:lnTo>
                  <a:lnTo>
                    <a:pt x="1505" y="1984"/>
                  </a:lnTo>
                  <a:lnTo>
                    <a:pt x="1529" y="2005"/>
                  </a:lnTo>
                  <a:lnTo>
                    <a:pt x="1556" y="2025"/>
                  </a:lnTo>
                  <a:lnTo>
                    <a:pt x="1583" y="2042"/>
                  </a:lnTo>
                  <a:lnTo>
                    <a:pt x="1613" y="2057"/>
                  </a:lnTo>
                  <a:lnTo>
                    <a:pt x="1642" y="2067"/>
                  </a:lnTo>
                  <a:lnTo>
                    <a:pt x="1675" y="2075"/>
                  </a:lnTo>
                  <a:lnTo>
                    <a:pt x="1708" y="2079"/>
                  </a:lnTo>
                  <a:lnTo>
                    <a:pt x="1744" y="2082"/>
                  </a:lnTo>
                  <a:lnTo>
                    <a:pt x="1777" y="2079"/>
                  </a:lnTo>
                  <a:lnTo>
                    <a:pt x="1793" y="2077"/>
                  </a:lnTo>
                  <a:lnTo>
                    <a:pt x="1810" y="2075"/>
                  </a:lnTo>
                  <a:lnTo>
                    <a:pt x="1842" y="2067"/>
                  </a:lnTo>
                  <a:lnTo>
                    <a:pt x="1873" y="2057"/>
                  </a:lnTo>
                  <a:lnTo>
                    <a:pt x="1887" y="2049"/>
                  </a:lnTo>
                  <a:lnTo>
                    <a:pt x="1901" y="2042"/>
                  </a:lnTo>
                  <a:lnTo>
                    <a:pt x="1915" y="2033"/>
                  </a:lnTo>
                  <a:lnTo>
                    <a:pt x="1921" y="2029"/>
                  </a:lnTo>
                  <a:lnTo>
                    <a:pt x="1925" y="2026"/>
                  </a:lnTo>
                  <a:lnTo>
                    <a:pt x="1929" y="2025"/>
                  </a:lnTo>
                  <a:lnTo>
                    <a:pt x="1956" y="2005"/>
                  </a:lnTo>
                  <a:lnTo>
                    <a:pt x="1969" y="1994"/>
                  </a:lnTo>
                  <a:lnTo>
                    <a:pt x="1982" y="1984"/>
                  </a:lnTo>
                  <a:lnTo>
                    <a:pt x="1983" y="1983"/>
                  </a:lnTo>
                  <a:lnTo>
                    <a:pt x="1993" y="1969"/>
                  </a:lnTo>
                  <a:lnTo>
                    <a:pt x="2005" y="1957"/>
                  </a:lnTo>
                  <a:lnTo>
                    <a:pt x="2025" y="1930"/>
                  </a:lnTo>
                  <a:lnTo>
                    <a:pt x="2026" y="1925"/>
                  </a:lnTo>
                  <a:lnTo>
                    <a:pt x="2028" y="1922"/>
                  </a:lnTo>
                  <a:lnTo>
                    <a:pt x="2033" y="1915"/>
                  </a:lnTo>
                  <a:lnTo>
                    <a:pt x="2042" y="1902"/>
                  </a:lnTo>
                  <a:lnTo>
                    <a:pt x="2049" y="1887"/>
                  </a:lnTo>
                  <a:lnTo>
                    <a:pt x="2056" y="1873"/>
                  </a:lnTo>
                  <a:lnTo>
                    <a:pt x="2067" y="1842"/>
                  </a:lnTo>
                  <a:lnTo>
                    <a:pt x="2074" y="1810"/>
                  </a:lnTo>
                  <a:lnTo>
                    <a:pt x="2077" y="1793"/>
                  </a:lnTo>
                  <a:lnTo>
                    <a:pt x="2079" y="1778"/>
                  </a:lnTo>
                  <a:lnTo>
                    <a:pt x="2082" y="17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9" name="Freeform 20"/>
            <p:cNvSpPr>
              <a:spLocks/>
            </p:cNvSpPr>
            <p:nvPr/>
          </p:nvSpPr>
          <p:spPr bwMode="auto">
            <a:xfrm>
              <a:off x="1537" y="2745"/>
              <a:ext cx="972" cy="973"/>
            </a:xfrm>
            <a:custGeom>
              <a:avLst/>
              <a:gdLst>
                <a:gd name="T0" fmla="*/ 7375 w 7777"/>
                <a:gd name="T1" fmla="*/ 7776 h 7777"/>
                <a:gd name="T2" fmla="*/ 7448 w 7777"/>
                <a:gd name="T3" fmla="*/ 7775 h 7777"/>
                <a:gd name="T4" fmla="*/ 7518 w 7777"/>
                <a:gd name="T5" fmla="*/ 7763 h 7777"/>
                <a:gd name="T6" fmla="*/ 7560 w 7777"/>
                <a:gd name="T7" fmla="*/ 7748 h 7777"/>
                <a:gd name="T8" fmla="*/ 7618 w 7777"/>
                <a:gd name="T9" fmla="*/ 7716 h 7777"/>
                <a:gd name="T10" fmla="*/ 7645 w 7777"/>
                <a:gd name="T11" fmla="*/ 7695 h 7777"/>
                <a:gd name="T12" fmla="*/ 7672 w 7777"/>
                <a:gd name="T13" fmla="*/ 7672 h 7777"/>
                <a:gd name="T14" fmla="*/ 7697 w 7777"/>
                <a:gd name="T15" fmla="*/ 7641 h 7777"/>
                <a:gd name="T16" fmla="*/ 7727 w 7777"/>
                <a:gd name="T17" fmla="*/ 7600 h 7777"/>
                <a:gd name="T18" fmla="*/ 7750 w 7777"/>
                <a:gd name="T19" fmla="*/ 7548 h 7777"/>
                <a:gd name="T20" fmla="*/ 7767 w 7777"/>
                <a:gd name="T21" fmla="*/ 7494 h 7777"/>
                <a:gd name="T22" fmla="*/ 7771 w 7777"/>
                <a:gd name="T23" fmla="*/ 7462 h 7777"/>
                <a:gd name="T24" fmla="*/ 7777 w 7777"/>
                <a:gd name="T25" fmla="*/ 7426 h 7777"/>
                <a:gd name="T26" fmla="*/ 7773 w 7777"/>
                <a:gd name="T27" fmla="*/ 7349 h 7777"/>
                <a:gd name="T28" fmla="*/ 7744 w 7777"/>
                <a:gd name="T29" fmla="*/ 7218 h 7777"/>
                <a:gd name="T30" fmla="*/ 7672 w 7777"/>
                <a:gd name="T31" fmla="*/ 7070 h 7777"/>
                <a:gd name="T32" fmla="*/ 7562 w 7777"/>
                <a:gd name="T33" fmla="*/ 6939 h 7777"/>
                <a:gd name="T34" fmla="*/ 2750 w 7777"/>
                <a:gd name="T35" fmla="*/ 2276 h 7777"/>
                <a:gd name="T36" fmla="*/ 2717 w 7777"/>
                <a:gd name="T37" fmla="*/ 2214 h 7777"/>
                <a:gd name="T38" fmla="*/ 2730 w 7777"/>
                <a:gd name="T39" fmla="*/ 2125 h 7777"/>
                <a:gd name="T40" fmla="*/ 2762 w 7777"/>
                <a:gd name="T41" fmla="*/ 2081 h 7777"/>
                <a:gd name="T42" fmla="*/ 3289 w 7777"/>
                <a:gd name="T43" fmla="*/ 1554 h 7777"/>
                <a:gd name="T44" fmla="*/ 3348 w 7777"/>
                <a:gd name="T45" fmla="*/ 1473 h 7777"/>
                <a:gd name="T46" fmla="*/ 3388 w 7777"/>
                <a:gd name="T47" fmla="*/ 1394 h 7777"/>
                <a:gd name="T48" fmla="*/ 3410 w 7777"/>
                <a:gd name="T49" fmla="*/ 1293 h 7777"/>
                <a:gd name="T50" fmla="*/ 3408 w 7777"/>
                <a:gd name="T51" fmla="*/ 1234 h 7777"/>
                <a:gd name="T52" fmla="*/ 3380 w 7777"/>
                <a:gd name="T53" fmla="*/ 1133 h 7777"/>
                <a:gd name="T54" fmla="*/ 3321 w 7777"/>
                <a:gd name="T55" fmla="*/ 1036 h 7777"/>
                <a:gd name="T56" fmla="*/ 3253 w 7777"/>
                <a:gd name="T57" fmla="*/ 957 h 7777"/>
                <a:gd name="T58" fmla="*/ 2374 w 7777"/>
                <a:gd name="T59" fmla="*/ 89 h 7777"/>
                <a:gd name="T60" fmla="*/ 2255 w 7777"/>
                <a:gd name="T61" fmla="*/ 21 h 7777"/>
                <a:gd name="T62" fmla="*/ 2136 w 7777"/>
                <a:gd name="T63" fmla="*/ 0 h 7777"/>
                <a:gd name="T64" fmla="*/ 2014 w 7777"/>
                <a:gd name="T65" fmla="*/ 21 h 7777"/>
                <a:gd name="T66" fmla="*/ 1897 w 7777"/>
                <a:gd name="T67" fmla="*/ 89 h 7777"/>
                <a:gd name="T68" fmla="*/ 160 w 7777"/>
                <a:gd name="T69" fmla="*/ 1818 h 7777"/>
                <a:gd name="T70" fmla="*/ 62 w 7777"/>
                <a:gd name="T71" fmla="*/ 1935 h 7777"/>
                <a:gd name="T72" fmla="*/ 9 w 7777"/>
                <a:gd name="T73" fmla="*/ 2054 h 7777"/>
                <a:gd name="T74" fmla="*/ 2 w 7777"/>
                <a:gd name="T75" fmla="*/ 2174 h 7777"/>
                <a:gd name="T76" fmla="*/ 40 w 7777"/>
                <a:gd name="T77" fmla="*/ 2295 h 7777"/>
                <a:gd name="T78" fmla="*/ 122 w 7777"/>
                <a:gd name="T79" fmla="*/ 2414 h 7777"/>
                <a:gd name="T80" fmla="*/ 997 w 7777"/>
                <a:gd name="T81" fmla="*/ 3289 h 7777"/>
                <a:gd name="T82" fmla="*/ 1076 w 7777"/>
                <a:gd name="T83" fmla="*/ 3348 h 7777"/>
                <a:gd name="T84" fmla="*/ 1155 w 7777"/>
                <a:gd name="T85" fmla="*/ 3388 h 7777"/>
                <a:gd name="T86" fmla="*/ 1256 w 7777"/>
                <a:gd name="T87" fmla="*/ 3410 h 7777"/>
                <a:gd name="T88" fmla="*/ 1314 w 7777"/>
                <a:gd name="T89" fmla="*/ 3408 h 7777"/>
                <a:gd name="T90" fmla="*/ 1414 w 7777"/>
                <a:gd name="T91" fmla="*/ 3380 h 7777"/>
                <a:gd name="T92" fmla="*/ 1513 w 7777"/>
                <a:gd name="T93" fmla="*/ 3321 h 7777"/>
                <a:gd name="T94" fmla="*/ 1594 w 7777"/>
                <a:gd name="T95" fmla="*/ 3253 h 7777"/>
                <a:gd name="T96" fmla="*/ 2101 w 7777"/>
                <a:gd name="T97" fmla="*/ 2747 h 7777"/>
                <a:gd name="T98" fmla="*/ 2144 w 7777"/>
                <a:gd name="T99" fmla="*/ 2721 h 7777"/>
                <a:gd name="T100" fmla="*/ 2216 w 7777"/>
                <a:gd name="T101" fmla="*/ 2718 h 7777"/>
                <a:gd name="T102" fmla="*/ 2258 w 7777"/>
                <a:gd name="T103" fmla="*/ 2737 h 7777"/>
                <a:gd name="T104" fmla="*/ 2302 w 7777"/>
                <a:gd name="T105" fmla="*/ 2774 h 7777"/>
                <a:gd name="T106" fmla="*/ 7025 w 7777"/>
                <a:gd name="T107" fmla="*/ 7641 h 7777"/>
                <a:gd name="T108" fmla="*/ 7167 w 7777"/>
                <a:gd name="T109" fmla="*/ 7724 h 7777"/>
                <a:gd name="T110" fmla="*/ 7323 w 7777"/>
                <a:gd name="T111" fmla="*/ 7771 h 7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77" h="7777">
                  <a:moveTo>
                    <a:pt x="7323" y="7771"/>
                  </a:moveTo>
                  <a:lnTo>
                    <a:pt x="7349" y="7773"/>
                  </a:lnTo>
                  <a:lnTo>
                    <a:pt x="7375" y="7776"/>
                  </a:lnTo>
                  <a:lnTo>
                    <a:pt x="7400" y="7777"/>
                  </a:lnTo>
                  <a:lnTo>
                    <a:pt x="7426" y="7777"/>
                  </a:lnTo>
                  <a:lnTo>
                    <a:pt x="7448" y="7775"/>
                  </a:lnTo>
                  <a:lnTo>
                    <a:pt x="7472" y="7772"/>
                  </a:lnTo>
                  <a:lnTo>
                    <a:pt x="7494" y="7768"/>
                  </a:lnTo>
                  <a:lnTo>
                    <a:pt x="7518" y="7763"/>
                  </a:lnTo>
                  <a:lnTo>
                    <a:pt x="7538" y="7755"/>
                  </a:lnTo>
                  <a:lnTo>
                    <a:pt x="7548" y="7751"/>
                  </a:lnTo>
                  <a:lnTo>
                    <a:pt x="7560" y="7748"/>
                  </a:lnTo>
                  <a:lnTo>
                    <a:pt x="7580" y="7739"/>
                  </a:lnTo>
                  <a:lnTo>
                    <a:pt x="7600" y="7728"/>
                  </a:lnTo>
                  <a:lnTo>
                    <a:pt x="7618" y="7716"/>
                  </a:lnTo>
                  <a:lnTo>
                    <a:pt x="7637" y="7703"/>
                  </a:lnTo>
                  <a:lnTo>
                    <a:pt x="7641" y="7698"/>
                  </a:lnTo>
                  <a:lnTo>
                    <a:pt x="7645" y="7695"/>
                  </a:lnTo>
                  <a:lnTo>
                    <a:pt x="7654" y="7688"/>
                  </a:lnTo>
                  <a:lnTo>
                    <a:pt x="7672" y="7673"/>
                  </a:lnTo>
                  <a:lnTo>
                    <a:pt x="7672" y="7672"/>
                  </a:lnTo>
                  <a:lnTo>
                    <a:pt x="7687" y="7654"/>
                  </a:lnTo>
                  <a:lnTo>
                    <a:pt x="7694" y="7645"/>
                  </a:lnTo>
                  <a:lnTo>
                    <a:pt x="7697" y="7641"/>
                  </a:lnTo>
                  <a:lnTo>
                    <a:pt x="7701" y="7637"/>
                  </a:lnTo>
                  <a:lnTo>
                    <a:pt x="7715" y="7618"/>
                  </a:lnTo>
                  <a:lnTo>
                    <a:pt x="7727" y="7600"/>
                  </a:lnTo>
                  <a:lnTo>
                    <a:pt x="7737" y="7580"/>
                  </a:lnTo>
                  <a:lnTo>
                    <a:pt x="7746" y="7560"/>
                  </a:lnTo>
                  <a:lnTo>
                    <a:pt x="7750" y="7548"/>
                  </a:lnTo>
                  <a:lnTo>
                    <a:pt x="7754" y="7538"/>
                  </a:lnTo>
                  <a:lnTo>
                    <a:pt x="7762" y="7518"/>
                  </a:lnTo>
                  <a:lnTo>
                    <a:pt x="7767" y="7494"/>
                  </a:lnTo>
                  <a:lnTo>
                    <a:pt x="7771" y="7472"/>
                  </a:lnTo>
                  <a:lnTo>
                    <a:pt x="7771" y="7465"/>
                  </a:lnTo>
                  <a:lnTo>
                    <a:pt x="7771" y="7462"/>
                  </a:lnTo>
                  <a:lnTo>
                    <a:pt x="7772" y="7460"/>
                  </a:lnTo>
                  <a:lnTo>
                    <a:pt x="7775" y="7448"/>
                  </a:lnTo>
                  <a:lnTo>
                    <a:pt x="7777" y="7426"/>
                  </a:lnTo>
                  <a:lnTo>
                    <a:pt x="7777" y="7400"/>
                  </a:lnTo>
                  <a:lnTo>
                    <a:pt x="7776" y="7375"/>
                  </a:lnTo>
                  <a:lnTo>
                    <a:pt x="7773" y="7349"/>
                  </a:lnTo>
                  <a:lnTo>
                    <a:pt x="7771" y="7323"/>
                  </a:lnTo>
                  <a:lnTo>
                    <a:pt x="7760" y="7269"/>
                  </a:lnTo>
                  <a:lnTo>
                    <a:pt x="7744" y="7218"/>
                  </a:lnTo>
                  <a:lnTo>
                    <a:pt x="7724" y="7167"/>
                  </a:lnTo>
                  <a:lnTo>
                    <a:pt x="7701" y="7119"/>
                  </a:lnTo>
                  <a:lnTo>
                    <a:pt x="7672" y="7070"/>
                  </a:lnTo>
                  <a:lnTo>
                    <a:pt x="7641" y="7025"/>
                  </a:lnTo>
                  <a:lnTo>
                    <a:pt x="7602" y="6980"/>
                  </a:lnTo>
                  <a:lnTo>
                    <a:pt x="7562" y="6939"/>
                  </a:lnTo>
                  <a:lnTo>
                    <a:pt x="2779" y="2307"/>
                  </a:lnTo>
                  <a:lnTo>
                    <a:pt x="2762" y="2292"/>
                  </a:lnTo>
                  <a:lnTo>
                    <a:pt x="2750" y="2276"/>
                  </a:lnTo>
                  <a:lnTo>
                    <a:pt x="2738" y="2260"/>
                  </a:lnTo>
                  <a:lnTo>
                    <a:pt x="2730" y="2246"/>
                  </a:lnTo>
                  <a:lnTo>
                    <a:pt x="2717" y="2214"/>
                  </a:lnTo>
                  <a:lnTo>
                    <a:pt x="2714" y="2185"/>
                  </a:lnTo>
                  <a:lnTo>
                    <a:pt x="2717" y="2154"/>
                  </a:lnTo>
                  <a:lnTo>
                    <a:pt x="2730" y="2125"/>
                  </a:lnTo>
                  <a:lnTo>
                    <a:pt x="2738" y="2109"/>
                  </a:lnTo>
                  <a:lnTo>
                    <a:pt x="2750" y="2096"/>
                  </a:lnTo>
                  <a:lnTo>
                    <a:pt x="2762" y="2081"/>
                  </a:lnTo>
                  <a:lnTo>
                    <a:pt x="2779" y="2068"/>
                  </a:lnTo>
                  <a:lnTo>
                    <a:pt x="3253" y="1594"/>
                  </a:lnTo>
                  <a:lnTo>
                    <a:pt x="3289" y="1554"/>
                  </a:lnTo>
                  <a:lnTo>
                    <a:pt x="3306" y="1533"/>
                  </a:lnTo>
                  <a:lnTo>
                    <a:pt x="3321" y="1513"/>
                  </a:lnTo>
                  <a:lnTo>
                    <a:pt x="3348" y="1473"/>
                  </a:lnTo>
                  <a:lnTo>
                    <a:pt x="3371" y="1434"/>
                  </a:lnTo>
                  <a:lnTo>
                    <a:pt x="3380" y="1414"/>
                  </a:lnTo>
                  <a:lnTo>
                    <a:pt x="3388" y="1394"/>
                  </a:lnTo>
                  <a:lnTo>
                    <a:pt x="3401" y="1353"/>
                  </a:lnTo>
                  <a:lnTo>
                    <a:pt x="3408" y="1313"/>
                  </a:lnTo>
                  <a:lnTo>
                    <a:pt x="3410" y="1293"/>
                  </a:lnTo>
                  <a:lnTo>
                    <a:pt x="3411" y="1275"/>
                  </a:lnTo>
                  <a:lnTo>
                    <a:pt x="3410" y="1254"/>
                  </a:lnTo>
                  <a:lnTo>
                    <a:pt x="3408" y="1234"/>
                  </a:lnTo>
                  <a:lnTo>
                    <a:pt x="3401" y="1194"/>
                  </a:lnTo>
                  <a:lnTo>
                    <a:pt x="3388" y="1153"/>
                  </a:lnTo>
                  <a:lnTo>
                    <a:pt x="3380" y="1133"/>
                  </a:lnTo>
                  <a:lnTo>
                    <a:pt x="3371" y="1115"/>
                  </a:lnTo>
                  <a:lnTo>
                    <a:pt x="3348" y="1074"/>
                  </a:lnTo>
                  <a:lnTo>
                    <a:pt x="3321" y="1036"/>
                  </a:lnTo>
                  <a:lnTo>
                    <a:pt x="3306" y="1016"/>
                  </a:lnTo>
                  <a:lnTo>
                    <a:pt x="3289" y="996"/>
                  </a:lnTo>
                  <a:lnTo>
                    <a:pt x="3253" y="957"/>
                  </a:lnTo>
                  <a:lnTo>
                    <a:pt x="2455" y="160"/>
                  </a:lnTo>
                  <a:lnTo>
                    <a:pt x="2415" y="121"/>
                  </a:lnTo>
                  <a:lnTo>
                    <a:pt x="2374" y="89"/>
                  </a:lnTo>
                  <a:lnTo>
                    <a:pt x="2334" y="62"/>
                  </a:lnTo>
                  <a:lnTo>
                    <a:pt x="2295" y="39"/>
                  </a:lnTo>
                  <a:lnTo>
                    <a:pt x="2255" y="21"/>
                  </a:lnTo>
                  <a:lnTo>
                    <a:pt x="2214" y="9"/>
                  </a:lnTo>
                  <a:lnTo>
                    <a:pt x="2174" y="2"/>
                  </a:lnTo>
                  <a:lnTo>
                    <a:pt x="2136" y="0"/>
                  </a:lnTo>
                  <a:lnTo>
                    <a:pt x="2095" y="2"/>
                  </a:lnTo>
                  <a:lnTo>
                    <a:pt x="2055" y="9"/>
                  </a:lnTo>
                  <a:lnTo>
                    <a:pt x="2014" y="21"/>
                  </a:lnTo>
                  <a:lnTo>
                    <a:pt x="1976" y="39"/>
                  </a:lnTo>
                  <a:lnTo>
                    <a:pt x="1935" y="62"/>
                  </a:lnTo>
                  <a:lnTo>
                    <a:pt x="1897" y="89"/>
                  </a:lnTo>
                  <a:lnTo>
                    <a:pt x="1857" y="121"/>
                  </a:lnTo>
                  <a:lnTo>
                    <a:pt x="1818" y="160"/>
                  </a:lnTo>
                  <a:lnTo>
                    <a:pt x="160" y="1818"/>
                  </a:lnTo>
                  <a:lnTo>
                    <a:pt x="122" y="1856"/>
                  </a:lnTo>
                  <a:lnTo>
                    <a:pt x="89" y="1897"/>
                  </a:lnTo>
                  <a:lnTo>
                    <a:pt x="62" y="1935"/>
                  </a:lnTo>
                  <a:lnTo>
                    <a:pt x="40" y="1976"/>
                  </a:lnTo>
                  <a:lnTo>
                    <a:pt x="22" y="2014"/>
                  </a:lnTo>
                  <a:lnTo>
                    <a:pt x="9" y="2054"/>
                  </a:lnTo>
                  <a:lnTo>
                    <a:pt x="2" y="2095"/>
                  </a:lnTo>
                  <a:lnTo>
                    <a:pt x="0" y="2135"/>
                  </a:lnTo>
                  <a:lnTo>
                    <a:pt x="2" y="2174"/>
                  </a:lnTo>
                  <a:lnTo>
                    <a:pt x="9" y="2214"/>
                  </a:lnTo>
                  <a:lnTo>
                    <a:pt x="22" y="2255"/>
                  </a:lnTo>
                  <a:lnTo>
                    <a:pt x="40" y="2295"/>
                  </a:lnTo>
                  <a:lnTo>
                    <a:pt x="62" y="2333"/>
                  </a:lnTo>
                  <a:lnTo>
                    <a:pt x="89" y="2374"/>
                  </a:lnTo>
                  <a:lnTo>
                    <a:pt x="122" y="2414"/>
                  </a:lnTo>
                  <a:lnTo>
                    <a:pt x="160" y="2455"/>
                  </a:lnTo>
                  <a:lnTo>
                    <a:pt x="959" y="3253"/>
                  </a:lnTo>
                  <a:lnTo>
                    <a:pt x="997" y="3289"/>
                  </a:lnTo>
                  <a:lnTo>
                    <a:pt x="1017" y="3305"/>
                  </a:lnTo>
                  <a:lnTo>
                    <a:pt x="1038" y="3321"/>
                  </a:lnTo>
                  <a:lnTo>
                    <a:pt x="1076" y="3348"/>
                  </a:lnTo>
                  <a:lnTo>
                    <a:pt x="1116" y="3371"/>
                  </a:lnTo>
                  <a:lnTo>
                    <a:pt x="1134" y="3380"/>
                  </a:lnTo>
                  <a:lnTo>
                    <a:pt x="1155" y="3388"/>
                  </a:lnTo>
                  <a:lnTo>
                    <a:pt x="1195" y="3401"/>
                  </a:lnTo>
                  <a:lnTo>
                    <a:pt x="1236" y="3408"/>
                  </a:lnTo>
                  <a:lnTo>
                    <a:pt x="1256" y="3410"/>
                  </a:lnTo>
                  <a:lnTo>
                    <a:pt x="1276" y="3411"/>
                  </a:lnTo>
                  <a:lnTo>
                    <a:pt x="1294" y="3410"/>
                  </a:lnTo>
                  <a:lnTo>
                    <a:pt x="1314" y="3408"/>
                  </a:lnTo>
                  <a:lnTo>
                    <a:pt x="1355" y="3401"/>
                  </a:lnTo>
                  <a:lnTo>
                    <a:pt x="1394" y="3388"/>
                  </a:lnTo>
                  <a:lnTo>
                    <a:pt x="1414" y="3380"/>
                  </a:lnTo>
                  <a:lnTo>
                    <a:pt x="1435" y="3371"/>
                  </a:lnTo>
                  <a:lnTo>
                    <a:pt x="1473" y="3348"/>
                  </a:lnTo>
                  <a:lnTo>
                    <a:pt x="1513" y="3321"/>
                  </a:lnTo>
                  <a:lnTo>
                    <a:pt x="1534" y="3305"/>
                  </a:lnTo>
                  <a:lnTo>
                    <a:pt x="1554" y="3289"/>
                  </a:lnTo>
                  <a:lnTo>
                    <a:pt x="1594" y="3253"/>
                  </a:lnTo>
                  <a:lnTo>
                    <a:pt x="2073" y="2774"/>
                  </a:lnTo>
                  <a:lnTo>
                    <a:pt x="2086" y="2760"/>
                  </a:lnTo>
                  <a:lnTo>
                    <a:pt x="2101" y="2747"/>
                  </a:lnTo>
                  <a:lnTo>
                    <a:pt x="2114" y="2737"/>
                  </a:lnTo>
                  <a:lnTo>
                    <a:pt x="2130" y="2729"/>
                  </a:lnTo>
                  <a:lnTo>
                    <a:pt x="2144" y="2721"/>
                  </a:lnTo>
                  <a:lnTo>
                    <a:pt x="2159" y="2718"/>
                  </a:lnTo>
                  <a:lnTo>
                    <a:pt x="2189" y="2715"/>
                  </a:lnTo>
                  <a:lnTo>
                    <a:pt x="2216" y="2718"/>
                  </a:lnTo>
                  <a:lnTo>
                    <a:pt x="2229" y="2721"/>
                  </a:lnTo>
                  <a:lnTo>
                    <a:pt x="2245" y="2729"/>
                  </a:lnTo>
                  <a:lnTo>
                    <a:pt x="2258" y="2737"/>
                  </a:lnTo>
                  <a:lnTo>
                    <a:pt x="2273" y="2747"/>
                  </a:lnTo>
                  <a:lnTo>
                    <a:pt x="2286" y="2760"/>
                  </a:lnTo>
                  <a:lnTo>
                    <a:pt x="2302" y="2774"/>
                  </a:lnTo>
                  <a:lnTo>
                    <a:pt x="6939" y="7562"/>
                  </a:lnTo>
                  <a:lnTo>
                    <a:pt x="6980" y="7602"/>
                  </a:lnTo>
                  <a:lnTo>
                    <a:pt x="7025" y="7641"/>
                  </a:lnTo>
                  <a:lnTo>
                    <a:pt x="7070" y="7672"/>
                  </a:lnTo>
                  <a:lnTo>
                    <a:pt x="7119" y="7701"/>
                  </a:lnTo>
                  <a:lnTo>
                    <a:pt x="7167" y="7724"/>
                  </a:lnTo>
                  <a:lnTo>
                    <a:pt x="7218" y="7744"/>
                  </a:lnTo>
                  <a:lnTo>
                    <a:pt x="7269" y="7760"/>
                  </a:lnTo>
                  <a:lnTo>
                    <a:pt x="7323" y="77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40" name="Freeform 21"/>
            <p:cNvSpPr>
              <a:spLocks/>
            </p:cNvSpPr>
            <p:nvPr/>
          </p:nvSpPr>
          <p:spPr bwMode="auto">
            <a:xfrm>
              <a:off x="1157" y="3515"/>
              <a:ext cx="603" cy="84"/>
            </a:xfrm>
            <a:custGeom>
              <a:avLst/>
              <a:gdLst>
                <a:gd name="T0" fmla="*/ 76 w 4822"/>
                <a:gd name="T1" fmla="*/ 124 h 677"/>
                <a:gd name="T2" fmla="*/ 38 w 4822"/>
                <a:gd name="T3" fmla="*/ 178 h 677"/>
                <a:gd name="T4" fmla="*/ 14 w 4822"/>
                <a:gd name="T5" fmla="*/ 238 h 677"/>
                <a:gd name="T6" fmla="*/ 1 w 4822"/>
                <a:gd name="T7" fmla="*/ 303 h 677"/>
                <a:gd name="T8" fmla="*/ 0 w 4822"/>
                <a:gd name="T9" fmla="*/ 339 h 677"/>
                <a:gd name="T10" fmla="*/ 2 w 4822"/>
                <a:gd name="T11" fmla="*/ 389 h 677"/>
                <a:gd name="T12" fmla="*/ 14 w 4822"/>
                <a:gd name="T13" fmla="*/ 437 h 677"/>
                <a:gd name="T14" fmla="*/ 31 w 4822"/>
                <a:gd name="T15" fmla="*/ 482 h 677"/>
                <a:gd name="T16" fmla="*/ 55 w 4822"/>
                <a:gd name="T17" fmla="*/ 525 h 677"/>
                <a:gd name="T18" fmla="*/ 99 w 4822"/>
                <a:gd name="T19" fmla="*/ 578 h 677"/>
                <a:gd name="T20" fmla="*/ 151 w 4822"/>
                <a:gd name="T21" fmla="*/ 620 h 677"/>
                <a:gd name="T22" fmla="*/ 208 w 4822"/>
                <a:gd name="T23" fmla="*/ 652 h 677"/>
                <a:gd name="T24" fmla="*/ 270 w 4822"/>
                <a:gd name="T25" fmla="*/ 670 h 677"/>
                <a:gd name="T26" fmla="*/ 338 w 4822"/>
                <a:gd name="T27" fmla="*/ 677 h 677"/>
                <a:gd name="T28" fmla="*/ 4519 w 4822"/>
                <a:gd name="T29" fmla="*/ 674 h 677"/>
                <a:gd name="T30" fmla="*/ 4551 w 4822"/>
                <a:gd name="T31" fmla="*/ 670 h 677"/>
                <a:gd name="T32" fmla="*/ 4614 w 4822"/>
                <a:gd name="T33" fmla="*/ 652 h 677"/>
                <a:gd name="T34" fmla="*/ 4642 w 4822"/>
                <a:gd name="T35" fmla="*/ 637 h 677"/>
                <a:gd name="T36" fmla="*/ 4663 w 4822"/>
                <a:gd name="T37" fmla="*/ 624 h 677"/>
                <a:gd name="T38" fmla="*/ 4670 w 4822"/>
                <a:gd name="T39" fmla="*/ 620 h 677"/>
                <a:gd name="T40" fmla="*/ 4710 w 4822"/>
                <a:gd name="T41" fmla="*/ 589 h 677"/>
                <a:gd name="T42" fmla="*/ 4735 w 4822"/>
                <a:gd name="T43" fmla="*/ 564 h 677"/>
                <a:gd name="T44" fmla="*/ 4766 w 4822"/>
                <a:gd name="T45" fmla="*/ 525 h 677"/>
                <a:gd name="T46" fmla="*/ 4769 w 4822"/>
                <a:gd name="T47" fmla="*/ 517 h 677"/>
                <a:gd name="T48" fmla="*/ 4783 w 4822"/>
                <a:gd name="T49" fmla="*/ 497 h 677"/>
                <a:gd name="T50" fmla="*/ 4798 w 4822"/>
                <a:gd name="T51" fmla="*/ 468 h 677"/>
                <a:gd name="T52" fmla="*/ 4816 w 4822"/>
                <a:gd name="T53" fmla="*/ 405 h 677"/>
                <a:gd name="T54" fmla="*/ 4820 w 4822"/>
                <a:gd name="T55" fmla="*/ 373 h 677"/>
                <a:gd name="T56" fmla="*/ 4822 w 4822"/>
                <a:gd name="T57" fmla="*/ 338 h 677"/>
                <a:gd name="T58" fmla="*/ 4816 w 4822"/>
                <a:gd name="T59" fmla="*/ 270 h 677"/>
                <a:gd name="T60" fmla="*/ 4798 w 4822"/>
                <a:gd name="T61" fmla="*/ 208 h 677"/>
                <a:gd name="T62" fmla="*/ 4766 w 4822"/>
                <a:gd name="T63" fmla="*/ 151 h 677"/>
                <a:gd name="T64" fmla="*/ 4723 w 4822"/>
                <a:gd name="T65" fmla="*/ 99 h 677"/>
                <a:gd name="T66" fmla="*/ 4670 w 4822"/>
                <a:gd name="T67" fmla="*/ 55 h 677"/>
                <a:gd name="T68" fmla="*/ 4628 w 4822"/>
                <a:gd name="T69" fmla="*/ 31 h 677"/>
                <a:gd name="T70" fmla="*/ 4583 w 4822"/>
                <a:gd name="T71" fmla="*/ 14 h 677"/>
                <a:gd name="T72" fmla="*/ 4534 w 4822"/>
                <a:gd name="T73" fmla="*/ 3 h 677"/>
                <a:gd name="T74" fmla="*/ 4485 w 4822"/>
                <a:gd name="T75" fmla="*/ 0 h 677"/>
                <a:gd name="T76" fmla="*/ 303 w 4822"/>
                <a:gd name="T77" fmla="*/ 1 h 677"/>
                <a:gd name="T78" fmla="*/ 238 w 4822"/>
                <a:gd name="T79" fmla="*/ 14 h 677"/>
                <a:gd name="T80" fmla="*/ 178 w 4822"/>
                <a:gd name="T81" fmla="*/ 39 h 677"/>
                <a:gd name="T82" fmla="*/ 124 w 4822"/>
                <a:gd name="T83" fmla="*/ 76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822" h="677">
                  <a:moveTo>
                    <a:pt x="99" y="99"/>
                  </a:moveTo>
                  <a:lnTo>
                    <a:pt x="76" y="124"/>
                  </a:lnTo>
                  <a:lnTo>
                    <a:pt x="55" y="151"/>
                  </a:lnTo>
                  <a:lnTo>
                    <a:pt x="38" y="178"/>
                  </a:lnTo>
                  <a:lnTo>
                    <a:pt x="25" y="208"/>
                  </a:lnTo>
                  <a:lnTo>
                    <a:pt x="14" y="238"/>
                  </a:lnTo>
                  <a:lnTo>
                    <a:pt x="6" y="270"/>
                  </a:lnTo>
                  <a:lnTo>
                    <a:pt x="1" y="303"/>
                  </a:lnTo>
                  <a:lnTo>
                    <a:pt x="0" y="338"/>
                  </a:lnTo>
                  <a:lnTo>
                    <a:pt x="0" y="339"/>
                  </a:lnTo>
                  <a:lnTo>
                    <a:pt x="1" y="373"/>
                  </a:lnTo>
                  <a:lnTo>
                    <a:pt x="2" y="389"/>
                  </a:lnTo>
                  <a:lnTo>
                    <a:pt x="6" y="405"/>
                  </a:lnTo>
                  <a:lnTo>
                    <a:pt x="14" y="437"/>
                  </a:lnTo>
                  <a:lnTo>
                    <a:pt x="25" y="468"/>
                  </a:lnTo>
                  <a:lnTo>
                    <a:pt x="31" y="482"/>
                  </a:lnTo>
                  <a:lnTo>
                    <a:pt x="38" y="497"/>
                  </a:lnTo>
                  <a:lnTo>
                    <a:pt x="55" y="525"/>
                  </a:lnTo>
                  <a:lnTo>
                    <a:pt x="76" y="552"/>
                  </a:lnTo>
                  <a:lnTo>
                    <a:pt x="99" y="578"/>
                  </a:lnTo>
                  <a:lnTo>
                    <a:pt x="124" y="600"/>
                  </a:lnTo>
                  <a:lnTo>
                    <a:pt x="151" y="620"/>
                  </a:lnTo>
                  <a:lnTo>
                    <a:pt x="178" y="637"/>
                  </a:lnTo>
                  <a:lnTo>
                    <a:pt x="208" y="652"/>
                  </a:lnTo>
                  <a:lnTo>
                    <a:pt x="238" y="662"/>
                  </a:lnTo>
                  <a:lnTo>
                    <a:pt x="270" y="670"/>
                  </a:lnTo>
                  <a:lnTo>
                    <a:pt x="303" y="674"/>
                  </a:lnTo>
                  <a:lnTo>
                    <a:pt x="338" y="677"/>
                  </a:lnTo>
                  <a:lnTo>
                    <a:pt x="4485" y="677"/>
                  </a:lnTo>
                  <a:lnTo>
                    <a:pt x="4519" y="674"/>
                  </a:lnTo>
                  <a:lnTo>
                    <a:pt x="4534" y="672"/>
                  </a:lnTo>
                  <a:lnTo>
                    <a:pt x="4551" y="670"/>
                  </a:lnTo>
                  <a:lnTo>
                    <a:pt x="4583" y="662"/>
                  </a:lnTo>
                  <a:lnTo>
                    <a:pt x="4614" y="652"/>
                  </a:lnTo>
                  <a:lnTo>
                    <a:pt x="4628" y="644"/>
                  </a:lnTo>
                  <a:lnTo>
                    <a:pt x="4642" y="637"/>
                  </a:lnTo>
                  <a:lnTo>
                    <a:pt x="4656" y="628"/>
                  </a:lnTo>
                  <a:lnTo>
                    <a:pt x="4663" y="624"/>
                  </a:lnTo>
                  <a:lnTo>
                    <a:pt x="4666" y="621"/>
                  </a:lnTo>
                  <a:lnTo>
                    <a:pt x="4670" y="620"/>
                  </a:lnTo>
                  <a:lnTo>
                    <a:pt x="4697" y="600"/>
                  </a:lnTo>
                  <a:lnTo>
                    <a:pt x="4710" y="589"/>
                  </a:lnTo>
                  <a:lnTo>
                    <a:pt x="4723" y="578"/>
                  </a:lnTo>
                  <a:lnTo>
                    <a:pt x="4735" y="564"/>
                  </a:lnTo>
                  <a:lnTo>
                    <a:pt x="4746" y="552"/>
                  </a:lnTo>
                  <a:lnTo>
                    <a:pt x="4766" y="525"/>
                  </a:lnTo>
                  <a:lnTo>
                    <a:pt x="4767" y="520"/>
                  </a:lnTo>
                  <a:lnTo>
                    <a:pt x="4769" y="517"/>
                  </a:lnTo>
                  <a:lnTo>
                    <a:pt x="4774" y="510"/>
                  </a:lnTo>
                  <a:lnTo>
                    <a:pt x="4783" y="497"/>
                  </a:lnTo>
                  <a:lnTo>
                    <a:pt x="4790" y="482"/>
                  </a:lnTo>
                  <a:lnTo>
                    <a:pt x="4798" y="468"/>
                  </a:lnTo>
                  <a:lnTo>
                    <a:pt x="4808" y="437"/>
                  </a:lnTo>
                  <a:lnTo>
                    <a:pt x="4816" y="405"/>
                  </a:lnTo>
                  <a:lnTo>
                    <a:pt x="4818" y="389"/>
                  </a:lnTo>
                  <a:lnTo>
                    <a:pt x="4820" y="373"/>
                  </a:lnTo>
                  <a:lnTo>
                    <a:pt x="4822" y="339"/>
                  </a:lnTo>
                  <a:lnTo>
                    <a:pt x="4822" y="338"/>
                  </a:lnTo>
                  <a:lnTo>
                    <a:pt x="4820" y="303"/>
                  </a:lnTo>
                  <a:lnTo>
                    <a:pt x="4816" y="270"/>
                  </a:lnTo>
                  <a:lnTo>
                    <a:pt x="4808" y="238"/>
                  </a:lnTo>
                  <a:lnTo>
                    <a:pt x="4798" y="208"/>
                  </a:lnTo>
                  <a:lnTo>
                    <a:pt x="4783" y="178"/>
                  </a:lnTo>
                  <a:lnTo>
                    <a:pt x="4766" y="151"/>
                  </a:lnTo>
                  <a:lnTo>
                    <a:pt x="4746" y="124"/>
                  </a:lnTo>
                  <a:lnTo>
                    <a:pt x="4723" y="99"/>
                  </a:lnTo>
                  <a:lnTo>
                    <a:pt x="4697" y="76"/>
                  </a:lnTo>
                  <a:lnTo>
                    <a:pt x="4670" y="55"/>
                  </a:lnTo>
                  <a:lnTo>
                    <a:pt x="4642" y="39"/>
                  </a:lnTo>
                  <a:lnTo>
                    <a:pt x="4628" y="31"/>
                  </a:lnTo>
                  <a:lnTo>
                    <a:pt x="4614" y="25"/>
                  </a:lnTo>
                  <a:lnTo>
                    <a:pt x="4583" y="14"/>
                  </a:lnTo>
                  <a:lnTo>
                    <a:pt x="4551" y="6"/>
                  </a:lnTo>
                  <a:lnTo>
                    <a:pt x="4534" y="3"/>
                  </a:lnTo>
                  <a:lnTo>
                    <a:pt x="4519" y="1"/>
                  </a:lnTo>
                  <a:lnTo>
                    <a:pt x="4485" y="0"/>
                  </a:lnTo>
                  <a:lnTo>
                    <a:pt x="338" y="0"/>
                  </a:lnTo>
                  <a:lnTo>
                    <a:pt x="303" y="1"/>
                  </a:lnTo>
                  <a:lnTo>
                    <a:pt x="270" y="6"/>
                  </a:lnTo>
                  <a:lnTo>
                    <a:pt x="238" y="14"/>
                  </a:lnTo>
                  <a:lnTo>
                    <a:pt x="208" y="25"/>
                  </a:lnTo>
                  <a:lnTo>
                    <a:pt x="178" y="39"/>
                  </a:lnTo>
                  <a:lnTo>
                    <a:pt x="151" y="55"/>
                  </a:lnTo>
                  <a:lnTo>
                    <a:pt x="124" y="76"/>
                  </a:lnTo>
                  <a:lnTo>
                    <a:pt x="99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1482725" y="1689100"/>
            <a:ext cx="7727950" cy="15009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defRPr/>
            </a:pPr>
            <a:r>
              <a:rPr lang="ko-KR" altLang="en-US" sz="1600" b="1" spc="-180" dirty="0">
                <a:solidFill>
                  <a:srgbClr val="005C4C"/>
                </a:solidFill>
              </a:rPr>
              <a:t>중대재해처벌법이 정하는 </a:t>
            </a:r>
            <a:r>
              <a:rPr lang="ko-KR" altLang="en-US" sz="1600" b="1" spc="-180" dirty="0">
                <a:solidFill>
                  <a:srgbClr val="D4552E"/>
                </a:solidFill>
              </a:rPr>
              <a:t>안전보건 </a:t>
            </a:r>
            <a:r>
              <a:rPr lang="ko-KR" altLang="en-US" sz="1600" b="1" spc="-180" dirty="0" err="1">
                <a:solidFill>
                  <a:srgbClr val="D4552E"/>
                </a:solidFill>
              </a:rPr>
              <a:t>확보의무는</a:t>
            </a:r>
            <a:r>
              <a:rPr lang="ko-KR" altLang="en-US" sz="1600" b="1" spc="-180" dirty="0">
                <a:solidFill>
                  <a:srgbClr val="D4552E"/>
                </a:solidFill>
              </a:rPr>
              <a:t> 산업안전보건법 등에서 요구하는 구체적인 안전보건 조치의무와는 다른 상위의 새로운 의무임을 명확히 선언</a:t>
            </a:r>
          </a:p>
          <a:p>
            <a:pPr marL="438150" lvl="2" indent="-285750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Font typeface="맑은 고딕" panose="020B0503020000020004" pitchFamily="50" charset="-127"/>
              <a:buChar char="–"/>
              <a:defRPr/>
            </a:pPr>
            <a:r>
              <a:rPr lang="ko-KR" altLang="en-US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“안전보건 관계 법령의 준수 의무” 형태로 규정되지 아니함</a:t>
            </a:r>
          </a:p>
          <a:p>
            <a:pPr marL="438150" lvl="2" indent="-285750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Font typeface="맑은 고딕" panose="020B0503020000020004" pitchFamily="50" charset="-127"/>
              <a:buChar char="–"/>
              <a:defRPr/>
            </a:pPr>
            <a:r>
              <a:rPr lang="ko-KR" altLang="en-US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인력과 조직의 편성</a:t>
            </a:r>
            <a:r>
              <a:rPr lang="en-US" altLang="ko-KR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, </a:t>
            </a:r>
            <a:r>
              <a:rPr lang="ko-KR" altLang="en-US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체계의 수립</a:t>
            </a:r>
            <a:r>
              <a:rPr lang="en-US" altLang="ko-KR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, </a:t>
            </a:r>
            <a:r>
              <a:rPr lang="ko-KR" altLang="en-US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절차의 마련</a:t>
            </a:r>
            <a:r>
              <a:rPr lang="en-US" altLang="ko-KR" sz="1600" spc="-150" dirty="0">
                <a:solidFill>
                  <a:srgbClr val="005C4C"/>
                </a:solidFill>
                <a:cs typeface="Calibri" panose="020F0502020204030204" pitchFamily="34" charset="0"/>
              </a:rPr>
              <a:t>, </a:t>
            </a:r>
            <a:r>
              <a:rPr lang="ko-KR" altLang="en-US" sz="1600" spc="-150" dirty="0" err="1">
                <a:solidFill>
                  <a:srgbClr val="005C4C"/>
                </a:solidFill>
                <a:cs typeface="Calibri" panose="020F0502020204030204" pitchFamily="34" charset="0"/>
              </a:rPr>
              <a:t>확인∙점검</a:t>
            </a:r>
            <a:endParaRPr lang="ko-KR" altLang="en-US" sz="1600" spc="-150" dirty="0">
              <a:solidFill>
                <a:srgbClr val="005C4C"/>
              </a:solidFill>
              <a:cs typeface="Calibri" panose="020F0502020204030204" pitchFamily="34" charset="0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684213" y="5657850"/>
            <a:ext cx="460375" cy="392113"/>
          </a:xfrm>
          <a:prstGeom prst="rightArrow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2" name="모서리가 둥근 직사각형 41">
            <a:extLst>
              <a:ext uri="{FF2B5EF4-FFF2-40B4-BE49-F238E27FC236}">
                <a16:creationId xmlns:a16="http://schemas.microsoft.com/office/drawing/2014/main" id="{7559FE5E-FED8-4555-A0B8-57AAEF78C734}"/>
              </a:ext>
            </a:extLst>
          </p:cNvPr>
          <p:cNvSpPr/>
          <p:nvPr/>
        </p:nvSpPr>
        <p:spPr>
          <a:xfrm>
            <a:off x="1308100" y="5403850"/>
            <a:ext cx="7902575" cy="808038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13668"/>
            </a:solidFill>
            <a:prstDash val="solid"/>
          </a:ln>
          <a:effectLst>
            <a:outerShdw blurRad="25400" dist="254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9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ko-KR" sz="1600" b="1" kern="0" dirty="0">
                <a:solidFill>
                  <a:srgbClr val="005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 : </a:t>
            </a:r>
            <a:r>
              <a:rPr lang="ko-KR" altLang="en-US" sz="1600" b="1" kern="0" dirty="0">
                <a:solidFill>
                  <a:srgbClr val="005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의사결정의 합리성과 객관성을 확보할 수 있는 나름의 시스템 구축</a:t>
            </a:r>
            <a:r>
              <a:rPr lang="en-US" altLang="ko-KR" sz="1600" b="1" kern="0" dirty="0">
                <a:solidFill>
                  <a:srgbClr val="005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1600" b="1" kern="0" dirty="0" smtClean="0">
                <a:solidFill>
                  <a:srgbClr val="005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시행</a:t>
            </a:r>
            <a:endParaRPr lang="en-US" altLang="ko-KR" sz="1600" b="1" kern="0" dirty="0">
              <a:solidFill>
                <a:srgbClr val="005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09019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2</a:t>
            </a:fld>
            <a:endParaRPr lang="en-US" dirty="0"/>
          </a:p>
        </p:txBody>
      </p:sp>
      <p:sp>
        <p:nvSpPr>
          <p:cNvPr id="4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lang="ko-KR" altLang="en-US" dirty="0" smtClean="0">
                <a:solidFill>
                  <a:srgbClr val="005C4C"/>
                </a:solidFill>
              </a:rPr>
              <a:t>목   차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905383"/>
              </p:ext>
            </p:extLst>
          </p:nvPr>
        </p:nvGraphicFramePr>
        <p:xfrm>
          <a:off x="789709" y="2027983"/>
          <a:ext cx="8525434" cy="266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6487">
                  <a:extLst>
                    <a:ext uri="{9D8B030D-6E8A-4147-A177-3AD203B41FA5}">
                      <a16:colId xmlns:a16="http://schemas.microsoft.com/office/drawing/2014/main" val="1135854676"/>
                    </a:ext>
                  </a:extLst>
                </a:gridCol>
                <a:gridCol w="3961633">
                  <a:extLst>
                    <a:ext uri="{9D8B030D-6E8A-4147-A177-3AD203B41FA5}">
                      <a16:colId xmlns:a16="http://schemas.microsoft.com/office/drawing/2014/main" val="392389714"/>
                    </a:ext>
                  </a:extLst>
                </a:gridCol>
                <a:gridCol w="457314">
                  <a:extLst>
                    <a:ext uri="{9D8B030D-6E8A-4147-A177-3AD203B41FA5}">
                      <a16:colId xmlns:a16="http://schemas.microsoft.com/office/drawing/2014/main" val="3215529945"/>
                    </a:ext>
                  </a:extLst>
                </a:gridCol>
              </a:tblGrid>
              <a:tr h="666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smtClean="0">
                          <a:solidFill>
                            <a:srgbClr val="005C4C"/>
                          </a:solidFill>
                        </a:rPr>
                        <a:t>중대재해처벌법 제정 배경</a:t>
                      </a:r>
                      <a:endParaRPr lang="ko-KR" altLang="en-US" sz="16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005C4C"/>
                          </a:solidFill>
                        </a:rPr>
                        <a:t>……………………………………..……………..</a:t>
                      </a:r>
                      <a:endParaRPr lang="ko-KR" altLang="en-US" sz="14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005C4C"/>
                          </a:solidFill>
                        </a:rPr>
                        <a:t>3</a:t>
                      </a:r>
                      <a:endParaRPr lang="ko-KR" altLang="en-US" sz="14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290904"/>
                  </a:ext>
                </a:extLst>
              </a:tr>
              <a:tr h="666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smtClean="0">
                          <a:solidFill>
                            <a:srgbClr val="005C4C"/>
                          </a:solidFill>
                        </a:rPr>
                        <a:t>중대재해처벌법 개관</a:t>
                      </a:r>
                      <a:endParaRPr lang="ko-KR" altLang="en-US" sz="16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005C4C"/>
                          </a:solidFill>
                        </a:rPr>
                        <a:t>……………………………………..……………..</a:t>
                      </a:r>
                      <a:endParaRPr lang="ko-KR" altLang="en-US" sz="14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005C4C"/>
                          </a:solidFill>
                        </a:rPr>
                        <a:t>6</a:t>
                      </a:r>
                      <a:endParaRPr lang="ko-KR" altLang="en-US" sz="14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316921"/>
                  </a:ext>
                </a:extLst>
              </a:tr>
              <a:tr h="666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smtClean="0">
                          <a:solidFill>
                            <a:srgbClr val="005C4C"/>
                          </a:solidFill>
                        </a:rPr>
                        <a:t>안전보건 </a:t>
                      </a:r>
                      <a:r>
                        <a:rPr lang="ko-KR" altLang="en-US" sz="1600" b="1" dirty="0" err="1" smtClean="0">
                          <a:solidFill>
                            <a:srgbClr val="005C4C"/>
                          </a:solidFill>
                        </a:rPr>
                        <a:t>확보의무의</a:t>
                      </a:r>
                      <a:r>
                        <a:rPr lang="ko-KR" altLang="en-US" sz="1600" b="1" dirty="0" smtClean="0">
                          <a:solidFill>
                            <a:srgbClr val="005C4C"/>
                          </a:solidFill>
                        </a:rPr>
                        <a:t> 내용</a:t>
                      </a:r>
                      <a:endParaRPr lang="ko-KR" altLang="en-US" sz="16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005C4C"/>
                          </a:solidFill>
                        </a:rPr>
                        <a:t>……………………………………..……………..</a:t>
                      </a:r>
                      <a:endParaRPr lang="ko-KR" altLang="en-US" sz="14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005C4C"/>
                          </a:solidFill>
                        </a:rPr>
                        <a:t>20</a:t>
                      </a:r>
                      <a:endParaRPr lang="ko-KR" altLang="en-US" sz="14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043854"/>
                  </a:ext>
                </a:extLst>
              </a:tr>
              <a:tr h="666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smtClean="0">
                          <a:solidFill>
                            <a:srgbClr val="005C4C"/>
                          </a:solidFill>
                        </a:rPr>
                        <a:t>중대재해처벌법 시행에 따른 변화 및 대응</a:t>
                      </a:r>
                      <a:endParaRPr lang="ko-KR" altLang="en-US" sz="16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005C4C"/>
                          </a:solidFill>
                        </a:rPr>
                        <a:t>………………………………….....……………..</a:t>
                      </a:r>
                      <a:endParaRPr lang="ko-KR" altLang="en-US" sz="14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005C4C"/>
                          </a:solidFill>
                        </a:rPr>
                        <a:t>39</a:t>
                      </a:r>
                      <a:endParaRPr lang="ko-KR" altLang="en-US" sz="1400" b="1" dirty="0">
                        <a:solidFill>
                          <a:srgbClr val="005C4C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79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80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54000" y="4533900"/>
            <a:ext cx="9032875" cy="736600"/>
          </a:xfrm>
        </p:spPr>
        <p:txBody>
          <a:bodyPr rtlCol="0"/>
          <a:lstStyle/>
          <a:p>
            <a:pPr>
              <a:defRPr/>
            </a:pPr>
            <a:r>
              <a:rPr lang="en-US" altLang="ko-KR" sz="3200" dirty="0" smtClean="0"/>
              <a:t>3. </a:t>
            </a:r>
            <a:r>
              <a:rPr lang="ko-KR" altLang="en-US" sz="3200" dirty="0" smtClean="0"/>
              <a:t>안전보건 </a:t>
            </a:r>
            <a:r>
              <a:rPr lang="ko-KR" altLang="en-US" sz="3200" dirty="0" err="1" smtClean="0"/>
              <a:t>확보의무의</a:t>
            </a:r>
            <a:r>
              <a:rPr lang="ko-KR" altLang="en-US" sz="3200" dirty="0" smtClean="0"/>
              <a:t> 내용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1707882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028" name="그룹 3"/>
          <p:cNvGrpSpPr>
            <a:grpSpLocks/>
          </p:cNvGrpSpPr>
          <p:nvPr/>
        </p:nvGrpSpPr>
        <p:grpSpPr bwMode="auto">
          <a:xfrm>
            <a:off x="2605088" y="1772816"/>
            <a:ext cx="4768850" cy="3122613"/>
            <a:chOff x="2504110" y="2044700"/>
            <a:chExt cx="4865828" cy="3186753"/>
          </a:xfrm>
        </p:grpSpPr>
        <p:grpSp>
          <p:nvGrpSpPr>
            <p:cNvPr id="257031" name="그룹 16"/>
            <p:cNvGrpSpPr>
              <a:grpSpLocks/>
            </p:cNvGrpSpPr>
            <p:nvPr/>
          </p:nvGrpSpPr>
          <p:grpSpPr bwMode="auto">
            <a:xfrm>
              <a:off x="2504110" y="2044700"/>
              <a:ext cx="4776167" cy="3186753"/>
              <a:chOff x="3226594" y="1514475"/>
              <a:chExt cx="5738813" cy="3829050"/>
            </a:xfrm>
          </p:grpSpPr>
          <p:sp>
            <p:nvSpPr>
              <p:cNvPr id="18" name="Freeform 5"/>
              <p:cNvSpPr>
                <a:spLocks/>
              </p:cNvSpPr>
              <p:nvPr/>
            </p:nvSpPr>
            <p:spPr bwMode="auto">
              <a:xfrm>
                <a:off x="5134769" y="1514475"/>
                <a:ext cx="3830638" cy="3829050"/>
              </a:xfrm>
              <a:custGeom>
                <a:avLst/>
                <a:gdLst>
                  <a:gd name="T0" fmla="*/ 339 w 678"/>
                  <a:gd name="T1" fmla="*/ 0 h 677"/>
                  <a:gd name="T2" fmla="*/ 170 w 678"/>
                  <a:gd name="T3" fmla="*/ 45 h 677"/>
                  <a:gd name="T4" fmla="*/ 339 w 678"/>
                  <a:gd name="T5" fmla="*/ 339 h 677"/>
                  <a:gd name="T6" fmla="*/ 0 w 678"/>
                  <a:gd name="T7" fmla="*/ 339 h 677"/>
                  <a:gd name="T8" fmla="*/ 170 w 678"/>
                  <a:gd name="T9" fmla="*/ 632 h 677"/>
                  <a:gd name="T10" fmla="*/ 170 w 678"/>
                  <a:gd name="T11" fmla="*/ 632 h 677"/>
                  <a:gd name="T12" fmla="*/ 339 w 678"/>
                  <a:gd name="T13" fmla="*/ 677 h 677"/>
                  <a:gd name="T14" fmla="*/ 678 w 678"/>
                  <a:gd name="T15" fmla="*/ 339 h 677"/>
                  <a:gd name="T16" fmla="*/ 339 w 678"/>
                  <a:gd name="T17" fmla="*/ 0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677">
                    <a:moveTo>
                      <a:pt x="339" y="0"/>
                    </a:moveTo>
                    <a:cubicBezTo>
                      <a:pt x="277" y="0"/>
                      <a:pt x="220" y="16"/>
                      <a:pt x="170" y="45"/>
                    </a:cubicBezTo>
                    <a:cubicBezTo>
                      <a:pt x="271" y="104"/>
                      <a:pt x="339" y="213"/>
                      <a:pt x="339" y="339"/>
                    </a:cubicBezTo>
                    <a:cubicBezTo>
                      <a:pt x="0" y="339"/>
                      <a:pt x="0" y="339"/>
                      <a:pt x="0" y="339"/>
                    </a:cubicBezTo>
                    <a:cubicBezTo>
                      <a:pt x="0" y="464"/>
                      <a:pt x="69" y="573"/>
                      <a:pt x="170" y="632"/>
                    </a:cubicBezTo>
                    <a:cubicBezTo>
                      <a:pt x="170" y="632"/>
                      <a:pt x="170" y="632"/>
                      <a:pt x="170" y="632"/>
                    </a:cubicBezTo>
                    <a:cubicBezTo>
                      <a:pt x="220" y="661"/>
                      <a:pt x="277" y="677"/>
                      <a:pt x="339" y="677"/>
                    </a:cubicBezTo>
                    <a:cubicBezTo>
                      <a:pt x="526" y="677"/>
                      <a:pt x="678" y="526"/>
                      <a:pt x="678" y="339"/>
                    </a:cubicBezTo>
                    <a:cubicBezTo>
                      <a:pt x="678" y="151"/>
                      <a:pt x="526" y="0"/>
                      <a:pt x="33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gradFill>
                  <a:gsLst>
                    <a:gs pos="0">
                      <a:schemeClr val="accent4">
                        <a:lumMod val="60000"/>
                        <a:lumOff val="40000"/>
                      </a:schemeClr>
                    </a:gs>
                    <a:gs pos="91000">
                      <a:srgbClr val="127290"/>
                    </a:gs>
                  </a:gsLst>
                  <a:lin ang="5400000" scaled="1"/>
                </a:gradFill>
              </a:ln>
              <a:effectLst>
                <a:innerShdw blurRad="63500" dist="50800" dir="13500000">
                  <a:schemeClr val="tx1">
                    <a:lumMod val="75000"/>
                    <a:lumOff val="25000"/>
                    <a:alpha val="29000"/>
                  </a:schemeClr>
                </a:innerShdw>
              </a:effectLst>
            </p:spPr>
            <p:txBody>
              <a:bodyPr/>
              <a:lstStyle/>
              <a:p>
                <a:pPr eaLnBrk="1" latinLnBrk="1" hangingPunct="1">
                  <a:defRPr/>
                </a:pPr>
                <a:endParaRPr lang="ko-KR" altLang="en-US">
                  <a:ea typeface="굴림" panose="020B0600000101010101" pitchFamily="50" charset="-127"/>
                </a:endParaRPr>
              </a:p>
            </p:txBody>
          </p:sp>
          <p:sp>
            <p:nvSpPr>
              <p:cNvPr id="19" name="Freeform 6"/>
              <p:cNvSpPr>
                <a:spLocks/>
              </p:cNvSpPr>
              <p:nvPr/>
            </p:nvSpPr>
            <p:spPr bwMode="auto">
              <a:xfrm>
                <a:off x="3226594" y="1514475"/>
                <a:ext cx="3824387" cy="3829050"/>
              </a:xfrm>
              <a:custGeom>
                <a:avLst/>
                <a:gdLst>
                  <a:gd name="T0" fmla="*/ 338 w 677"/>
                  <a:gd name="T1" fmla="*/ 339 h 677"/>
                  <a:gd name="T2" fmla="*/ 677 w 677"/>
                  <a:gd name="T3" fmla="*/ 339 h 677"/>
                  <a:gd name="T4" fmla="*/ 508 w 677"/>
                  <a:gd name="T5" fmla="*/ 45 h 677"/>
                  <a:gd name="T6" fmla="*/ 338 w 677"/>
                  <a:gd name="T7" fmla="*/ 0 h 677"/>
                  <a:gd name="T8" fmla="*/ 0 w 677"/>
                  <a:gd name="T9" fmla="*/ 339 h 677"/>
                  <a:gd name="T10" fmla="*/ 338 w 677"/>
                  <a:gd name="T11" fmla="*/ 677 h 677"/>
                  <a:gd name="T12" fmla="*/ 508 w 677"/>
                  <a:gd name="T13" fmla="*/ 632 h 677"/>
                  <a:gd name="T14" fmla="*/ 508 w 677"/>
                  <a:gd name="T15" fmla="*/ 632 h 677"/>
                  <a:gd name="T16" fmla="*/ 338 w 677"/>
                  <a:gd name="T17" fmla="*/ 339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7" h="677">
                    <a:moveTo>
                      <a:pt x="338" y="339"/>
                    </a:moveTo>
                    <a:cubicBezTo>
                      <a:pt x="677" y="339"/>
                      <a:pt x="677" y="339"/>
                      <a:pt x="677" y="339"/>
                    </a:cubicBezTo>
                    <a:cubicBezTo>
                      <a:pt x="677" y="213"/>
                      <a:pt x="609" y="104"/>
                      <a:pt x="508" y="45"/>
                    </a:cubicBezTo>
                    <a:cubicBezTo>
                      <a:pt x="458" y="16"/>
                      <a:pt x="400" y="0"/>
                      <a:pt x="338" y="0"/>
                    </a:cubicBezTo>
                    <a:cubicBezTo>
                      <a:pt x="151" y="0"/>
                      <a:pt x="0" y="151"/>
                      <a:pt x="0" y="339"/>
                    </a:cubicBezTo>
                    <a:cubicBezTo>
                      <a:pt x="0" y="526"/>
                      <a:pt x="151" y="677"/>
                      <a:pt x="338" y="677"/>
                    </a:cubicBezTo>
                    <a:cubicBezTo>
                      <a:pt x="400" y="677"/>
                      <a:pt x="458" y="661"/>
                      <a:pt x="508" y="632"/>
                    </a:cubicBezTo>
                    <a:cubicBezTo>
                      <a:pt x="508" y="632"/>
                      <a:pt x="508" y="632"/>
                      <a:pt x="508" y="632"/>
                    </a:cubicBezTo>
                    <a:cubicBezTo>
                      <a:pt x="407" y="573"/>
                      <a:pt x="338" y="464"/>
                      <a:pt x="338" y="339"/>
                    </a:cubicBezTo>
                    <a:close/>
                  </a:path>
                </a:pathLst>
              </a:custGeom>
              <a:gradFill>
                <a:gsLst>
                  <a:gs pos="49000">
                    <a:srgbClr val="D4552E"/>
                  </a:gs>
                  <a:gs pos="100000">
                    <a:srgbClr val="FFF4DD"/>
                  </a:gs>
                </a:gsLst>
                <a:lin ang="13500000" scaled="1"/>
              </a:gradFill>
              <a:ln>
                <a:solidFill>
                  <a:srgbClr val="8B6E4A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ko-KR" altLang="en-US">
                  <a:ea typeface="굴림" panose="020B0600000101010101" pitchFamily="50" charset="-127"/>
                </a:endParaRPr>
              </a:p>
            </p:txBody>
          </p:sp>
        </p:grpSp>
        <p:sp>
          <p:nvSpPr>
            <p:cNvPr id="20" name="직사각형 19"/>
            <p:cNvSpPr/>
            <p:nvPr/>
          </p:nvSpPr>
          <p:spPr>
            <a:xfrm>
              <a:off x="4898900" y="2983895"/>
              <a:ext cx="559770" cy="52322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>
                <a:defRPr/>
              </a:pPr>
              <a:r>
                <a:rPr lang="en-US" altLang="ko-KR" sz="2800" b="1" spc="-1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ko-KR" altLang="en-US" sz="2800" b="1" spc="-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276993" y="3724567"/>
              <a:ext cx="559770" cy="52322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>
                <a:defRPr/>
              </a:pPr>
              <a:r>
                <a:rPr lang="en-US" altLang="ko-KR" sz="2800" b="1" spc="-1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ko-KR" altLang="en-US" sz="2800" b="1" spc="-1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607776" y="3088050"/>
              <a:ext cx="2050645" cy="8658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lnSpc>
                  <a:spcPct val="130000"/>
                </a:lnSpc>
                <a:defRPr/>
              </a:pPr>
              <a:r>
                <a:rPr lang="ko-KR" altLang="en-US" sz="2000" b="1" spc="-13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</a:rPr>
                <a:t>경영책임자</a:t>
              </a:r>
              <a:r>
                <a:rPr lang="ko-KR" altLang="en-US" sz="2000" b="1" spc="-13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</a:rPr>
                <a:t> 등에 </a:t>
              </a:r>
              <a:r>
                <a:rPr lang="en-US" altLang="ko-KR" sz="2000" b="1" spc="-13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</a:rPr>
                <a:t/>
              </a:r>
              <a:br>
                <a:rPr lang="en-US" altLang="ko-KR" sz="2000" b="1" spc="-13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ko-KR" altLang="en-US" sz="2000" b="1" spc="-13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</a:rPr>
                <a:t>해당하는가</a:t>
              </a:r>
              <a:r>
                <a:rPr lang="en-US" altLang="ko-KR" sz="2000" b="1" spc="-13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</a:rPr>
                <a:t>?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60467" y="3744194"/>
              <a:ext cx="2609471" cy="8658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ko-KR" altLang="en-US" sz="2000" b="1" spc="-130" dirty="0">
                  <a:solidFill>
                    <a:srgbClr val="005C4C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안전보건 확보 의무를 </a:t>
              </a:r>
              <a:r>
                <a:rPr lang="en-US" altLang="ko-KR" sz="2000" b="1" spc="-130" dirty="0">
                  <a:solidFill>
                    <a:srgbClr val="005C4C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/>
              </a:r>
              <a:br>
                <a:rPr lang="en-US" altLang="ko-KR" sz="2000" b="1" spc="-130" dirty="0">
                  <a:solidFill>
                    <a:srgbClr val="005C4C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ko-KR" altLang="en-US" sz="2000" b="1" spc="-130" dirty="0">
                  <a:solidFill>
                    <a:srgbClr val="005C4C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다하였는가</a:t>
              </a:r>
              <a:r>
                <a:rPr lang="en-US" altLang="ko-KR" sz="2000" b="1" spc="-130" dirty="0">
                  <a:solidFill>
                    <a:srgbClr val="005C4C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?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8686" y="2937227"/>
            <a:ext cx="2488002" cy="9912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61925" indent="-161925">
              <a:lnSpc>
                <a:spcPct val="115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500" b="1" kern="200" spc="-230" dirty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 조직</a:t>
            </a:r>
            <a:r>
              <a:rPr lang="en-US" altLang="ko-KR" sz="1500" b="1" kern="200" spc="-230" dirty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500" b="1" kern="200" spc="-230" dirty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예산에 대한 권한</a:t>
            </a:r>
          </a:p>
          <a:p>
            <a:pPr marL="161925" indent="-161925">
              <a:lnSpc>
                <a:spcPct val="115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500" b="1" kern="200" spc="-230" dirty="0" err="1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안전보건에</a:t>
            </a:r>
            <a:r>
              <a:rPr lang="ko-KR" altLang="en-US" sz="1500" b="1" kern="200" spc="-230" dirty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관한 사항의 </a:t>
            </a:r>
            <a:r>
              <a:rPr lang="ko-KR" altLang="en-US" sz="1500" b="1" kern="200" spc="-230" dirty="0" smtClean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보고</a:t>
            </a:r>
            <a:endParaRPr lang="en-US" altLang="ko-KR" sz="1500" b="1" kern="200" spc="-230" dirty="0" smtClean="0">
              <a:solidFill>
                <a:srgbClr val="005C4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15000"/>
              </a:lnSpc>
              <a:spcAft>
                <a:spcPts val="400"/>
              </a:spcAft>
              <a:defRPr/>
            </a:pPr>
            <a:r>
              <a:rPr lang="ko-KR" altLang="en-US" sz="1500" b="1" kern="200" spc="-230" dirty="0" smtClean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및 </a:t>
            </a:r>
            <a:r>
              <a:rPr lang="ko-KR" altLang="en-US" sz="1500" b="1" kern="200" spc="-230" dirty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의사결정 체계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65175" y="2937227"/>
            <a:ext cx="2324352" cy="94000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61925" indent="-161925">
              <a:lnSpc>
                <a:spcPct val="115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500" b="1" kern="200" spc="-230" dirty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안전보건관리체계의 구축 및 이행</a:t>
            </a:r>
          </a:p>
          <a:p>
            <a:pPr marL="161925" indent="-161925">
              <a:lnSpc>
                <a:spcPct val="115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500" b="1" kern="200" spc="-230" dirty="0">
                <a:solidFill>
                  <a:srgbClr val="005C4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관리상의 조치</a:t>
            </a:r>
            <a:endParaRPr lang="en-US" altLang="ko-KR" sz="1500" b="1" kern="200" spc="-230" dirty="0">
              <a:solidFill>
                <a:srgbClr val="005C4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텍스트 개체 틀 1"/>
          <p:cNvSpPr txBox="1">
            <a:spLocks/>
          </p:cNvSpPr>
          <p:nvPr/>
        </p:nvSpPr>
        <p:spPr>
          <a:xfrm>
            <a:off x="255949" y="427070"/>
            <a:ext cx="9392400" cy="590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ko-KR" altLang="en-US" sz="2800" b="1" dirty="0">
                <a:solidFill>
                  <a:srgbClr val="005C4C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중대재해처벌법상 쟁점은</a:t>
            </a:r>
            <a:r>
              <a:rPr lang="en-US" altLang="ko-KR" sz="2800" b="1" dirty="0">
                <a:solidFill>
                  <a:srgbClr val="005C4C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?</a:t>
            </a:r>
            <a:r>
              <a:rPr lang="ko-KR" altLang="en-US" sz="2800" b="1" dirty="0">
                <a:solidFill>
                  <a:srgbClr val="005C4C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8739668" y="6132711"/>
            <a:ext cx="804831" cy="538609"/>
            <a:chOff x="8739668" y="6132711"/>
            <a:chExt cx="804831" cy="538609"/>
          </a:xfrm>
        </p:grpSpPr>
        <p:pic>
          <p:nvPicPr>
            <p:cNvPr id="15" name="Picture 6" descr="D:\율촌\율촌로고정리\국문\율촌(유)\블루\국문ci_(유) [변환됨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39668" y="6413004"/>
              <a:ext cx="484188" cy="220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9183928" y="6132711"/>
              <a:ext cx="360571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dirty="0"/>
                <a:t>          </a:t>
              </a:r>
              <a:r>
                <a:rPr kumimoji="0" lang="en-US" altLang="ko-KR" sz="1100" dirty="0">
                  <a:solidFill>
                    <a:srgbClr val="013668"/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itchFamily="34" charset="0"/>
                </a:rPr>
                <a:t>5</a:t>
              </a:r>
              <a:endParaRPr kumimoji="0" lang="ko-KR" altLang="en-US" sz="1100" dirty="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24" name="직사각형 23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035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22</a:t>
            </a:fld>
            <a:endParaRPr lang="en-US" dirty="0"/>
          </a:p>
        </p:txBody>
      </p:sp>
      <p:graphicFrame>
        <p:nvGraphicFramePr>
          <p:cNvPr id="4" name="내용 개체 틀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5803741"/>
              </p:ext>
            </p:extLst>
          </p:nvPr>
        </p:nvGraphicFramePr>
        <p:xfrm>
          <a:off x="5021672" y="1180023"/>
          <a:ext cx="3640348" cy="207058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783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00"/>
                        </a:spcAft>
                      </a:pPr>
                      <a:r>
                        <a:rPr lang="en-US" altLang="ko-KR" sz="1600" b="1" kern="1200" spc="-4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[</a:t>
                      </a:r>
                      <a:r>
                        <a:rPr lang="ko-KR" altLang="en-US" sz="1600" b="1" kern="1200" spc="-4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중대재해처벌법상 안전보건 </a:t>
                      </a:r>
                      <a:r>
                        <a:rPr lang="ko-KR" altLang="en-US" sz="1600" b="1" u="sng" kern="1200" spc="-40" baseline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확보의무</a:t>
                      </a:r>
                      <a:r>
                        <a:rPr lang="en-US" altLang="ko-KR" sz="1600" b="1" kern="1200" spc="-4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]</a:t>
                      </a:r>
                    </a:p>
                  </a:txBody>
                  <a:tcPr marL="144012" marR="144012" marT="108013" marB="108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2747">
                <a:tc>
                  <a:txBody>
                    <a:bodyPr/>
                    <a:lstStyle/>
                    <a:p>
                      <a:pPr marL="180975" lvl="0" indent="-180975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Font typeface="맑은 고딕" panose="020B0604020202020204" pitchFamily="34" charset="0"/>
                        <a:buNone/>
                      </a:pPr>
                      <a:r>
                        <a:rPr lang="ko-KR" altLang="en-US" sz="1600" b="0" u="none" kern="1200" spc="-4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► </a:t>
                      </a:r>
                      <a:r>
                        <a:rPr lang="ko-KR" altLang="en-US" sz="1600" kern="1200" spc="-40" baseline="0" dirty="0" err="1">
                          <a:solidFill>
                            <a:srgbClr val="005C4C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안전보건상</a:t>
                      </a:r>
                      <a:r>
                        <a:rPr lang="ko-KR" altLang="en-US" sz="1600" kern="1200" spc="-40" baseline="0" dirty="0">
                          <a:solidFill>
                            <a:srgbClr val="005C4C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 유해 또는 위험 방지를 위한 </a:t>
                      </a:r>
                      <a:r>
                        <a:rPr lang="en-US" altLang="ko-KR" sz="1600" kern="1200" spc="-40" baseline="0" dirty="0">
                          <a:solidFill>
                            <a:srgbClr val="005C4C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“</a:t>
                      </a:r>
                      <a:r>
                        <a:rPr lang="ko-KR" altLang="en-US" sz="1600" b="1" u="sng" kern="1200" spc="-40" baseline="0" dirty="0">
                          <a:solidFill>
                            <a:srgbClr val="005C4C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관리상의 조치</a:t>
                      </a:r>
                      <a:r>
                        <a:rPr lang="en-US" altLang="ko-KR" sz="1600" kern="1200" spc="-40" baseline="0" dirty="0">
                          <a:solidFill>
                            <a:srgbClr val="005C4C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”</a:t>
                      </a:r>
                    </a:p>
                  </a:txBody>
                  <a:tcPr marL="144012" marR="144012" marT="108013" marB="1080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내용 개체 틀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754802"/>
              </p:ext>
            </p:extLst>
          </p:nvPr>
        </p:nvGraphicFramePr>
        <p:xfrm>
          <a:off x="1043301" y="1171518"/>
          <a:ext cx="3478039" cy="207909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478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852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00"/>
                        </a:spcAft>
                      </a:pPr>
                      <a:r>
                        <a:rPr lang="en-US" altLang="ko-KR" sz="1600" b="1" kern="1200" spc="-4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[</a:t>
                      </a:r>
                      <a:r>
                        <a:rPr lang="ko-KR" altLang="en-US" sz="1600" b="1" kern="1200" spc="-40" baseline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산안법상</a:t>
                      </a:r>
                      <a:r>
                        <a:rPr lang="ko-KR" altLang="en-US" sz="1600" b="1" kern="1200" spc="-4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 안전보건 </a:t>
                      </a:r>
                      <a:r>
                        <a:rPr lang="ko-KR" altLang="en-US" sz="1600" b="1" u="sng" kern="1200" spc="-40" baseline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조치의무</a:t>
                      </a:r>
                      <a:r>
                        <a:rPr lang="en-US" altLang="ko-KR" sz="1600" b="1" kern="1200" spc="-4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]</a:t>
                      </a:r>
                    </a:p>
                  </a:txBody>
                  <a:tcPr marL="144012" marR="144012" marT="108013" marB="108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0568">
                <a:tc>
                  <a:txBody>
                    <a:bodyPr/>
                    <a:lstStyle/>
                    <a:p>
                      <a:pPr marL="180975" lvl="0" indent="-180975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Font typeface="맑은 고딕" panose="020B0604020202020204" pitchFamily="34" charset="0"/>
                        <a:buNone/>
                      </a:pPr>
                      <a:r>
                        <a:rPr lang="ko-KR" altLang="en-US" sz="1600" b="0" u="none" kern="1200" spc="-40" baseline="0" dirty="0">
                          <a:solidFill>
                            <a:srgbClr val="595959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► </a:t>
                      </a:r>
                      <a:r>
                        <a:rPr lang="ko-KR" altLang="en-US" sz="1600" b="0" u="none" kern="1200" spc="-40" baseline="0" dirty="0">
                          <a:solidFill>
                            <a:srgbClr val="005C4C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산업재해 예방 </a:t>
                      </a:r>
                      <a:r>
                        <a:rPr lang="en-US" altLang="ko-KR" sz="1600" b="0" u="none" kern="1200" spc="-40" baseline="0" dirty="0">
                          <a:solidFill>
                            <a:srgbClr val="005C4C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&amp;</a:t>
                      </a:r>
                      <a:r>
                        <a:rPr lang="ko-KR" altLang="en-US" sz="1600" b="0" u="none" kern="1200" spc="-40" baseline="0" dirty="0">
                          <a:solidFill>
                            <a:srgbClr val="005C4C"/>
                          </a:solidFill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 건강장해 예방을 위한 조치</a:t>
                      </a:r>
                      <a:endParaRPr lang="en-US" altLang="ko-KR" sz="1600" b="0" u="none" kern="1200" spc="-40" baseline="0" dirty="0">
                        <a:solidFill>
                          <a:srgbClr val="005C4C"/>
                        </a:solidFill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  <a:p>
                      <a:pPr marL="188913" lvl="0" indent="-188913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Font typeface="맑은 고딕" panose="020B0604020202020204" pitchFamily="34" charset="0"/>
                        <a:buChar char="•"/>
                      </a:pPr>
                      <a:endParaRPr lang="ko-KR" altLang="en-US" sz="1600" kern="1200" spc="-40" baseline="0" dirty="0">
                        <a:solidFill>
                          <a:srgbClr val="595959"/>
                        </a:solidFill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</a:txBody>
                  <a:tcPr marL="144012" marR="0" marT="108013" marB="1080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033511" y="3835813"/>
            <a:ext cx="3487828" cy="226070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8913" indent="-188913" fontAlgn="ctr" latinLnBrk="0">
              <a:lnSpc>
                <a:spcPct val="120000"/>
              </a:lnSpc>
              <a:spcBef>
                <a:spcPts val="300"/>
              </a:spcBef>
              <a:spcAft>
                <a:spcPts val="100"/>
              </a:spcAft>
              <a:buFont typeface="맑은 고딕" panose="020B0604020202020204" pitchFamily="34" charset="0"/>
              <a:buChar char="•"/>
            </a:pPr>
            <a:r>
              <a:rPr lang="ko-KR" altLang="en-US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안전보건 </a:t>
            </a:r>
            <a:r>
              <a:rPr lang="en-US" altLang="ko-KR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‘</a:t>
            </a:r>
            <a:r>
              <a:rPr lang="ko-KR" altLang="en-US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조치</a:t>
            </a:r>
            <a:r>
              <a:rPr lang="en-US" altLang="ko-KR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’</a:t>
            </a:r>
            <a:r>
              <a:rPr lang="ko-KR" altLang="en-US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 의무</a:t>
            </a:r>
          </a:p>
          <a:p>
            <a:pPr marL="188913" indent="-188913" fontAlgn="ctr" latinLnBrk="0">
              <a:lnSpc>
                <a:spcPct val="120000"/>
              </a:lnSpc>
              <a:spcBef>
                <a:spcPts val="300"/>
              </a:spcBef>
              <a:spcAft>
                <a:spcPts val="100"/>
              </a:spcAft>
              <a:buFont typeface="맑은 고딕" panose="020B0604020202020204" pitchFamily="34" charset="0"/>
              <a:buChar char="•"/>
            </a:pPr>
            <a:r>
              <a:rPr lang="ko-KR" altLang="en-US" sz="1600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산업안전보건 기준에 관한 규칙상 조치 </a:t>
            </a:r>
            <a:r>
              <a:rPr lang="ko-KR" altLang="en-US" sz="1600" spc="-40" dirty="0" smtClean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의무</a:t>
            </a:r>
            <a:endParaRPr lang="en-US" altLang="ko-KR" sz="1600" spc="-40" dirty="0">
              <a:solidFill>
                <a:srgbClr val="005C4C"/>
              </a:solidFill>
              <a:latin typeface="맑은 고딕" panose="020B0503020000020004" pitchFamily="50" charset="-127"/>
              <a:cs typeface="맑은 고딕" pitchFamily="34" charset="0"/>
            </a:endParaRP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6AA2B10A-8382-4320-B5EA-BD5EC063BAC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043301" y="3250609"/>
            <a:ext cx="3487829" cy="35201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D4552E"/>
              </a:gs>
              <a:gs pos="100000">
                <a:srgbClr val="FF66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ctr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맑은 고딕" pitchFamily="2" charset="2"/>
              <a:buChar char="§"/>
              <a:tabLst/>
              <a:defRPr/>
            </a:pPr>
            <a:endParaRPr kumimoji="0" lang="ko-KR" altLang="en-US" sz="1100" b="0" i="0" u="none" strike="noStrike" kern="0" cap="none" spc="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021673" y="3835812"/>
            <a:ext cx="3640348" cy="226070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8913" indent="-188913" fontAlgn="ctr" latinLnBrk="0">
              <a:lnSpc>
                <a:spcPct val="120000"/>
              </a:lnSpc>
              <a:spcBef>
                <a:spcPts val="300"/>
              </a:spcBef>
              <a:spcAft>
                <a:spcPts val="100"/>
              </a:spcAft>
              <a:buFont typeface="맑은 고딕" panose="020B0604020202020204" pitchFamily="34" charset="0"/>
              <a:buChar char="•"/>
            </a:pPr>
            <a:r>
              <a:rPr lang="ko-KR" altLang="en-US" sz="1600" b="1" spc="-40" dirty="0" smtClean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안전보건 </a:t>
            </a:r>
            <a:r>
              <a:rPr lang="en-US" altLang="ko-KR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‘</a:t>
            </a:r>
            <a:r>
              <a:rPr lang="ko-KR" altLang="en-US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확보</a:t>
            </a:r>
            <a:r>
              <a:rPr lang="en-US" altLang="ko-KR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’</a:t>
            </a:r>
            <a:r>
              <a:rPr lang="ko-KR" altLang="en-US" sz="1600" b="1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 의무</a:t>
            </a:r>
          </a:p>
          <a:p>
            <a:pPr marL="188913" indent="-188913" fontAlgn="ctr" latinLnBrk="0">
              <a:lnSpc>
                <a:spcPct val="120000"/>
              </a:lnSpc>
              <a:spcBef>
                <a:spcPts val="300"/>
              </a:spcBef>
              <a:spcAft>
                <a:spcPts val="100"/>
              </a:spcAft>
              <a:buFont typeface="맑은 고딕" panose="020B0604020202020204" pitchFamily="34" charset="0"/>
              <a:buChar char="•"/>
            </a:pPr>
            <a:r>
              <a:rPr lang="ko-KR" altLang="en-US" sz="1600" spc="-40" dirty="0" smtClean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안전보건 조치 </a:t>
            </a:r>
            <a:r>
              <a:rPr lang="ko-KR" altLang="en-US" sz="1600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의무 이행을 위한 인력</a:t>
            </a:r>
            <a:r>
              <a:rPr lang="en-US" altLang="ko-KR" sz="1600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&amp;</a:t>
            </a:r>
            <a:r>
              <a:rPr lang="ko-KR" altLang="en-US" sz="1600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예산 확보</a:t>
            </a:r>
          </a:p>
          <a:p>
            <a:pPr marL="188913" indent="-188913" fontAlgn="ctr" latinLnBrk="0">
              <a:lnSpc>
                <a:spcPct val="120000"/>
              </a:lnSpc>
              <a:spcBef>
                <a:spcPts val="300"/>
              </a:spcBef>
              <a:spcAft>
                <a:spcPts val="100"/>
              </a:spcAft>
              <a:buFont typeface="맑은 고딕" panose="020B0604020202020204" pitchFamily="34" charset="0"/>
              <a:buChar char="•"/>
            </a:pPr>
            <a:r>
              <a:rPr lang="ko-KR" altLang="en-US" sz="1600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안전보건 조치 의무 이행 여부 확인</a:t>
            </a:r>
            <a:r>
              <a:rPr lang="en-US" altLang="ko-KR" sz="1600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, </a:t>
            </a:r>
            <a:r>
              <a:rPr lang="ko-KR" altLang="en-US" sz="1600" spc="-40" dirty="0">
                <a:solidFill>
                  <a:srgbClr val="005C4C"/>
                </a:solidFill>
                <a:latin typeface="맑은 고딕" panose="020B0503020000020004" pitchFamily="50" charset="-127"/>
                <a:cs typeface="맑은 고딕" pitchFamily="34" charset="0"/>
              </a:rPr>
              <a:t>시정 등</a:t>
            </a:r>
            <a:endParaRPr lang="en-US" altLang="ko-KR" sz="1600" spc="-40" dirty="0">
              <a:solidFill>
                <a:srgbClr val="005C4C"/>
              </a:solidFill>
              <a:latin typeface="맑은 고딕" panose="020B0503020000020004" pitchFamily="50" charset="-127"/>
              <a:cs typeface="맑은 고딕" pitchFamily="34" charset="0"/>
            </a:endParaRPr>
          </a:p>
          <a:p>
            <a:pPr marL="188913" indent="-188913" fontAlgn="ctr" latinLnBrk="0">
              <a:lnSpc>
                <a:spcPct val="120000"/>
              </a:lnSpc>
              <a:spcBef>
                <a:spcPts val="300"/>
              </a:spcBef>
              <a:spcAft>
                <a:spcPts val="100"/>
              </a:spcAft>
              <a:buFont typeface="맑은 고딕" panose="020B0604020202020204" pitchFamily="34" charset="0"/>
              <a:buChar char="•"/>
            </a:pPr>
            <a:r>
              <a:rPr lang="en-US" altLang="ko-KR" sz="1600" spc="-80" dirty="0">
                <a:solidFill>
                  <a:srgbClr val="005C4C"/>
                </a:solidFill>
              </a:rPr>
              <a:t>(</a:t>
            </a:r>
            <a:r>
              <a:rPr lang="ko-KR" altLang="en-US" sz="1600" spc="-80" dirty="0">
                <a:solidFill>
                  <a:srgbClr val="005C4C"/>
                </a:solidFill>
              </a:rPr>
              <a:t>안전보건조치에도 불구하고 재해 발생 시</a:t>
            </a:r>
            <a:r>
              <a:rPr lang="en-US" altLang="ko-KR" sz="1600" spc="-80" dirty="0">
                <a:solidFill>
                  <a:srgbClr val="005C4C"/>
                </a:solidFill>
              </a:rPr>
              <a:t>) </a:t>
            </a:r>
            <a:r>
              <a:rPr lang="ko-KR" altLang="en-US" sz="1600" spc="-80" dirty="0">
                <a:solidFill>
                  <a:srgbClr val="005C4C"/>
                </a:solidFill>
              </a:rPr>
              <a:t>재발방지 대책 수립 및 이행</a:t>
            </a:r>
            <a:endParaRPr lang="en-US" altLang="ko-KR" sz="1600" spc="-80" dirty="0">
              <a:solidFill>
                <a:srgbClr val="005C4C"/>
              </a:solidFill>
            </a:endParaRPr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ko-KR" altLang="en-US" dirty="0" smtClean="0">
                <a:solidFill>
                  <a:srgbClr val="005C4C"/>
                </a:solidFill>
              </a:rPr>
              <a:t>안전보건 </a:t>
            </a:r>
            <a:r>
              <a:rPr lang="ko-KR" altLang="en-US" dirty="0" err="1" smtClean="0">
                <a:solidFill>
                  <a:srgbClr val="005C4C"/>
                </a:solidFill>
              </a:rPr>
              <a:t>확보의무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AutoShape 8">
            <a:extLst>
              <a:ext uri="{FF2B5EF4-FFF2-40B4-BE49-F238E27FC236}">
                <a16:creationId xmlns:a16="http://schemas.microsoft.com/office/drawing/2014/main" id="{6AA2B10A-8382-4320-B5EA-BD5EC063BAC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97931" y="3261611"/>
            <a:ext cx="3487829" cy="35201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D4552E"/>
              </a:gs>
              <a:gs pos="100000">
                <a:srgbClr val="FF66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ctr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맑은 고딕" pitchFamily="2" charset="2"/>
              <a:buChar char="§"/>
              <a:tabLst/>
              <a:defRPr/>
            </a:pPr>
            <a:endParaRPr kumimoji="0" lang="ko-KR" altLang="en-US" sz="1100" b="0" i="0" u="none" strike="noStrike" kern="0" cap="none" spc="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39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23</a:t>
            </a:fld>
            <a:endParaRPr lang="en-US" dirty="0"/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ko-KR" altLang="en-US" dirty="0" smtClean="0">
                <a:solidFill>
                  <a:srgbClr val="005C4C"/>
                </a:solidFill>
              </a:rPr>
              <a:t>안전보건 </a:t>
            </a:r>
            <a:r>
              <a:rPr lang="ko-KR" altLang="en-US" dirty="0" err="1" smtClean="0">
                <a:solidFill>
                  <a:srgbClr val="005C4C"/>
                </a:solidFill>
              </a:rPr>
              <a:t>확보의무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양쪽 모서리가 둥근 사각형 14"/>
          <p:cNvSpPr/>
          <p:nvPr/>
        </p:nvSpPr>
        <p:spPr>
          <a:xfrm>
            <a:off x="5791215" y="1071622"/>
            <a:ext cx="2271712" cy="457200"/>
          </a:xfrm>
          <a:prstGeom prst="round2SameRect">
            <a:avLst>
              <a:gd name="adj1" fmla="val 31482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>
              <a:defRPr/>
            </a:pPr>
            <a:r>
              <a:rPr lang="ko-KR" alt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산안법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양쪽 모서리가 둥근 사각형 15"/>
          <p:cNvSpPr/>
          <p:nvPr/>
        </p:nvSpPr>
        <p:spPr>
          <a:xfrm>
            <a:off x="2186577" y="1071622"/>
            <a:ext cx="2397125" cy="457200"/>
          </a:xfrm>
          <a:prstGeom prst="round2SameRect">
            <a:avLst>
              <a:gd name="adj1" fmla="val 31482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>
              <a:defRPr/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중대재해처벌법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397029"/>
              </p:ext>
            </p:extLst>
          </p:nvPr>
        </p:nvGraphicFramePr>
        <p:xfrm>
          <a:off x="488950" y="1528822"/>
          <a:ext cx="8924925" cy="4536768"/>
        </p:xfrm>
        <a:graphic>
          <a:graphicData uri="http://schemas.openxmlformats.org/drawingml/2006/table">
            <a:tbl>
              <a:tblPr/>
              <a:tblGrid>
                <a:gridCol w="1696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4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14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5191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의무 내용 </a:t>
                      </a:r>
                    </a:p>
                  </a:txBody>
                  <a:tcPr marL="91441" marR="91441" marT="71986" marB="71986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안전보건 </a:t>
                      </a:r>
                      <a:r>
                        <a:rPr lang="ko-KR" altLang="en-US" sz="1400" b="1" kern="100" spc="-70" baseline="0" dirty="0" err="1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확보의무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(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거시적 관점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시스템 구축 및 관리체계 </a:t>
                      </a:r>
                      <a:r>
                        <a:rPr lang="ko-KR" altLang="en-US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정립 여부</a:t>
                      </a:r>
                      <a:endParaRPr lang="ko-KR" altLang="en-US" sz="1400" b="1" kern="100" spc="-7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</a:txBody>
                  <a:tcPr marL="91441" marR="91441" marT="71986" marB="71986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안전보건 </a:t>
                      </a:r>
                      <a:r>
                        <a:rPr lang="ko-KR" altLang="en-US" sz="1400" b="1" kern="100" spc="-70" baseline="0" dirty="0" err="1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조치의무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 위반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(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미시적 관점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안전보건법령상 구체적 조치 준수 여부</a:t>
                      </a:r>
                      <a:endParaRPr lang="en-US" altLang="ko-KR" sz="1400" b="1" kern="100" spc="-7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</a:txBody>
                  <a:tcPr marL="91441" marR="91441" marT="71986" marB="71986" anchor="ctr">
                    <a:lnL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287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보호대상</a:t>
                      </a:r>
                    </a:p>
                  </a:txBody>
                  <a:tcPr marL="91441" marR="91441" marT="71986" marB="71986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중대산업재해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: 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종사자</a:t>
                      </a:r>
                      <a:endParaRPr lang="en-US" altLang="ko-KR" sz="1400" b="1" kern="100" spc="-7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중대시민재해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: 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이용자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노무를 제공하는 자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287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장소 </a:t>
                      </a:r>
                    </a:p>
                  </a:txBody>
                  <a:tcPr marL="91441" marR="91441" marT="71986" marB="71986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“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사업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” </a:t>
                      </a:r>
                      <a:r>
                        <a:rPr lang="ko-KR" altLang="en-US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단위 중심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, </a:t>
                      </a:r>
                      <a:r>
                        <a:rPr lang="ko-KR" altLang="en-US" sz="1400" b="1" u="sng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실질적 </a:t>
                      </a:r>
                      <a:r>
                        <a:rPr lang="ko-KR" altLang="en-US" sz="1400" b="1" u="sng" kern="100" spc="-70" baseline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지배관리</a:t>
                      </a:r>
                      <a:r>
                        <a:rPr lang="ko-KR" altLang="en-US" sz="1400" b="1" u="sng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 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여부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“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사업장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” 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단위 </a:t>
                      </a:r>
                      <a:r>
                        <a:rPr lang="ko-KR" altLang="en-US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중심</a:t>
                      </a:r>
                      <a:endParaRPr lang="ko-KR" altLang="en-US" sz="1400" b="1" kern="100" spc="-7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</a:txBody>
                  <a:tcPr marL="91441" marR="91441" marT="71986" marB="71986" anchor="ctr">
                    <a:lnL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99447"/>
                  </a:ext>
                </a:extLst>
              </a:tr>
              <a:tr h="775191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형사처벌 대상</a:t>
                      </a:r>
                    </a:p>
                  </a:txBody>
                  <a:tcPr marL="91441" marR="91441" marT="71986" marB="71986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개인사업자 또는 </a:t>
                      </a:r>
                      <a:r>
                        <a:rPr lang="ko-KR" altLang="en-US" sz="1400" b="1" kern="100" spc="-70" baseline="0" dirty="0" err="1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경영책임자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/ 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법인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주로 </a:t>
                      </a:r>
                      <a:r>
                        <a:rPr lang="ko-KR" altLang="en-US" sz="1400" b="1" kern="100" spc="-70" baseline="0" dirty="0" smtClean="0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행위자</a:t>
                      </a:r>
                      <a:r>
                        <a:rPr lang="en-US" altLang="ko-KR" sz="1400" b="1" kern="100" spc="-70" baseline="0" dirty="0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(</a:t>
                      </a:r>
                      <a:r>
                        <a:rPr lang="ko-KR" altLang="en-US" sz="1400" b="1" kern="100" spc="-70" baseline="0" dirty="0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안전보건관리책임자</a:t>
                      </a:r>
                      <a:r>
                        <a:rPr lang="en-US" altLang="ko-KR" sz="1400" b="1" kern="100" spc="-70" baseline="0" dirty="0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) </a:t>
                      </a:r>
                      <a:r>
                        <a:rPr lang="en-US" altLang="ko-KR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/ </a:t>
                      </a:r>
                      <a:r>
                        <a:rPr lang="ko-KR" altLang="en-US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법인 도급인에서</a:t>
                      </a:r>
                      <a:r>
                        <a:rPr lang="en-US" altLang="ko-KR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“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건설공사발주자</a:t>
                      </a:r>
                      <a:r>
                        <a:rPr lang="en-US" altLang="ko-KR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” </a:t>
                      </a:r>
                      <a:r>
                        <a:rPr lang="ko-KR" altLang="en-US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제외 </a:t>
                      </a:r>
                      <a:endParaRPr lang="ko-KR" altLang="en-US" sz="1400" b="1" kern="100" spc="-7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</a:txBody>
                  <a:tcPr marL="91441" marR="91441" marT="71986" marB="71986" anchor="ctr">
                    <a:lnL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287">
                <a:tc rowSpan="2"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형사처벌 수준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/>
                      </a:r>
                      <a:b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</a:b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(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행위자 기준</a:t>
                      </a:r>
                      <a:r>
                        <a:rPr lang="en-US" altLang="ko-KR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400"/>
                        </a:spcAft>
                      </a:pPr>
                      <a:r>
                        <a:rPr lang="en-US" altLang="ko-KR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(</a:t>
                      </a:r>
                      <a:r>
                        <a:rPr lang="ko-KR" altLang="en-US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재해의 정도에 따라 달리 규정</a:t>
                      </a:r>
                      <a:r>
                        <a:rPr lang="en-US" altLang="ko-KR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)</a:t>
                      </a:r>
                      <a:endParaRPr lang="ko-KR" altLang="en-US" sz="1400" b="1" kern="100" spc="-7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</a:txBody>
                  <a:tcPr marL="91441" marR="91441" marT="71986" marB="71986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100" spc="-70" baseline="0" dirty="0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1</a:t>
                      </a:r>
                      <a:r>
                        <a:rPr lang="ko-KR" altLang="en-US" sz="1400" b="1" kern="100" spc="-70" baseline="0" dirty="0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년 이상 징역 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또는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10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억원 이하 </a:t>
                      </a:r>
                      <a:r>
                        <a:rPr lang="ko-KR" altLang="en-US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벌금</a:t>
                      </a:r>
                      <a:r>
                        <a:rPr lang="en-US" altLang="ko-KR" sz="1400" b="1" kern="100" spc="-7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(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병과 가능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)</a:t>
                      </a:r>
                      <a:endParaRPr lang="ko-KR" altLang="en-US" sz="1400" b="1" kern="100" spc="-7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맑은 고딕" pitchFamily="34" charset="0"/>
                      </a:endParaRPr>
                    </a:p>
                  </a:txBody>
                  <a:tcPr marL="91441" marR="91441" marT="71986" marB="71986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100" spc="-70" baseline="0" dirty="0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7</a:t>
                      </a:r>
                      <a:r>
                        <a:rPr lang="ko-KR" altLang="en-US" sz="1400" b="1" kern="100" spc="-70" baseline="0" dirty="0">
                          <a:solidFill>
                            <a:srgbClr val="D4552E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년 이하 징역 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또는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1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억원 이하 벌금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6428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7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년 이하 징역 또는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1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억원 이하 벌금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5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년 이하 징역 또는 </a:t>
                      </a: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5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천만원 이하 벌금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9287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징벌적 손해배상</a:t>
                      </a:r>
                    </a:p>
                  </a:txBody>
                  <a:tcPr marL="91441" marR="91441" marT="71986" marB="71986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A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5</a:t>
                      </a: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배 이하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00" spc="-7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맑은 고딕" pitchFamily="34" charset="0"/>
                        </a:rPr>
                        <a:t>없음</a:t>
                      </a:r>
                    </a:p>
                  </a:txBody>
                  <a:tcPr marL="91441" marR="91441" marT="71986" marB="71986" anchor="ctr">
                    <a:lnL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C4C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B6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294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292454" y="371678"/>
            <a:ext cx="9063302" cy="714375"/>
          </a:xfrm>
        </p:spPr>
        <p:txBody>
          <a:bodyPr/>
          <a:lstStyle/>
          <a:p>
            <a:r>
              <a:rPr lang="ko-KR" altLang="en-US" sz="2800" dirty="0">
                <a:solidFill>
                  <a:srgbClr val="005C4C"/>
                </a:solidFill>
              </a:rPr>
              <a:t>새로운 안전보건관리 체계의 </a:t>
            </a:r>
            <a:r>
              <a:rPr lang="ko-KR" altLang="en-US" sz="2800" dirty="0" smtClean="0">
                <a:solidFill>
                  <a:srgbClr val="005C4C"/>
                </a:solidFill>
              </a:rPr>
              <a:t>필요성</a:t>
            </a:r>
            <a:endParaRPr lang="ko-KR" altLang="en-US" sz="2800" dirty="0">
              <a:solidFill>
                <a:srgbClr val="005C4C"/>
              </a:solidFill>
            </a:endParaRPr>
          </a:p>
        </p:txBody>
      </p:sp>
      <p:sp>
        <p:nvSpPr>
          <p:cNvPr id="56" name="직사각형 55"/>
          <p:cNvSpPr/>
          <p:nvPr/>
        </p:nvSpPr>
        <p:spPr bwMode="auto">
          <a:xfrm>
            <a:off x="632520" y="4704384"/>
            <a:ext cx="8640068" cy="1536759"/>
          </a:xfrm>
          <a:prstGeom prst="rect">
            <a:avLst/>
          </a:prstGeom>
          <a:solidFill>
            <a:srgbClr val="ECE4DC"/>
          </a:solidFill>
          <a:ln w="635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양쪽 모서리가 둥근 사각형 25"/>
          <p:cNvSpPr/>
          <p:nvPr/>
        </p:nvSpPr>
        <p:spPr bwMode="auto">
          <a:xfrm>
            <a:off x="774701" y="1606096"/>
            <a:ext cx="2727640" cy="381544"/>
          </a:xfrm>
          <a:prstGeom prst="round2Same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  <a:shade val="30000"/>
                  <a:satMod val="115000"/>
                </a:schemeClr>
              </a:gs>
              <a:gs pos="50000">
                <a:schemeClr val="tx1">
                  <a:lumMod val="65000"/>
                  <a:lumOff val="35000"/>
                  <a:shade val="67500"/>
                  <a:satMod val="115000"/>
                </a:schemeClr>
              </a:gs>
              <a:gs pos="100000">
                <a:schemeClr val="tx1">
                  <a:lumMod val="65000"/>
                  <a:lumOff val="3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ko-KR" altLang="en-US" sz="1600" b="1" kern="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기존 </a:t>
            </a:r>
            <a:r>
              <a:rPr lang="ko-KR" altLang="en-US" sz="1600" b="1" kern="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산안법</a:t>
            </a:r>
            <a:r>
              <a:rPr lang="ko-KR" altLang="en-US" sz="1600" b="1" kern="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체계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019558" y="2416242"/>
            <a:ext cx="2170658" cy="77145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구체적인 안전보건</a:t>
            </a:r>
          </a:p>
          <a:p>
            <a:pPr algn="ctr"/>
            <a:r>
              <a:rPr lang="ko-KR" altLang="en-US" sz="1600" b="1" spc="-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조치 이행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4461258" y="2416242"/>
            <a:ext cx="2170658" cy="77145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965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00" dirty="0">
                <a:solidFill>
                  <a:srgbClr val="2965BD"/>
                </a:solidFill>
              </a:rPr>
              <a:t>이행 확보를 위한</a:t>
            </a:r>
          </a:p>
          <a:p>
            <a:pPr algn="ctr"/>
            <a:r>
              <a:rPr lang="ko-KR" altLang="en-US" sz="1600" b="1" spc="-100" dirty="0">
                <a:solidFill>
                  <a:srgbClr val="2965BD"/>
                </a:solidFill>
              </a:rPr>
              <a:t>관리상 조치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6861558" y="2416242"/>
            <a:ext cx="2170658" cy="7714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147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1600" b="1" spc="-100" dirty="0" err="1">
                <a:solidFill>
                  <a:srgbClr val="014788"/>
                </a:solidFill>
              </a:rPr>
              <a:t>산안법</a:t>
            </a:r>
            <a:r>
              <a:rPr lang="ko-KR" altLang="en-US" sz="1600" b="1" spc="-100" dirty="0">
                <a:solidFill>
                  <a:srgbClr val="014788"/>
                </a:solidFill>
              </a:rPr>
              <a:t> 등 안전보건관계 법령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794816" y="3286714"/>
            <a:ext cx="2736304" cy="2769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lvl="0"/>
            <a:r>
              <a:rPr lang="en-US" altLang="ko-KR" sz="1200" b="1" kern="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kern="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사업주의 의무 </a:t>
            </a:r>
            <a:r>
              <a:rPr lang="en-US" altLang="ko-KR" sz="1200" b="1" kern="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200" b="1" kern="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안전관리책임자의 이행</a:t>
            </a:r>
            <a:endParaRPr lang="ko-KR" altLang="en-US" sz="1200" b="1" kern="200" spc="-15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6861558" y="3432242"/>
            <a:ext cx="2170658" cy="77145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965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00" dirty="0">
                <a:solidFill>
                  <a:srgbClr val="2965BD"/>
                </a:solidFill>
              </a:rPr>
              <a:t>구체적인 안전보건</a:t>
            </a:r>
          </a:p>
          <a:p>
            <a:pPr algn="ctr"/>
            <a:r>
              <a:rPr lang="ko-KR" altLang="en-US" sz="1600" b="1" spc="-100" dirty="0">
                <a:solidFill>
                  <a:srgbClr val="2965BD"/>
                </a:solidFill>
              </a:rPr>
              <a:t>조치 이행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6619452" y="4338015"/>
            <a:ext cx="2736304" cy="2769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lvl="0"/>
            <a:r>
              <a:rPr lang="en-US" altLang="ko-KR" sz="1200" b="1" kern="200" spc="-150" dirty="0" smtClean="0">
                <a:solidFill>
                  <a:srgbClr val="0147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kern="200" spc="-150" dirty="0" smtClean="0">
                <a:solidFill>
                  <a:srgbClr val="0147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사업주의 의무 </a:t>
            </a:r>
            <a:r>
              <a:rPr lang="en-US" altLang="ko-KR" sz="1200" b="1" kern="200" spc="-150" dirty="0" smtClean="0">
                <a:solidFill>
                  <a:srgbClr val="0147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200" b="1" kern="200" spc="-150" dirty="0" smtClean="0">
                <a:solidFill>
                  <a:srgbClr val="0147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안전관리책임자의 이행</a:t>
            </a:r>
            <a:endParaRPr lang="ko-KR" altLang="en-US" sz="1200" b="1" kern="200" spc="-150" dirty="0">
              <a:solidFill>
                <a:srgbClr val="014788"/>
              </a:solidFill>
              <a:latin typeface="+mn-ea"/>
              <a:ea typeface="+mn-ea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934103" y="3353948"/>
            <a:ext cx="158076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lvl="0"/>
            <a:r>
              <a:rPr lang="en-US" altLang="ko-KR" sz="1200" b="1" kern="200" spc="-150" dirty="0" smtClean="0">
                <a:solidFill>
                  <a:srgbClr val="0147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kern="200" spc="-150" dirty="0" smtClean="0">
                <a:solidFill>
                  <a:srgbClr val="0147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경영책임자의  의무 </a:t>
            </a:r>
            <a:r>
              <a:rPr lang="en-US" altLang="ko-KR" sz="1200" b="1" kern="200" spc="-150" dirty="0" smtClean="0">
                <a:solidFill>
                  <a:srgbClr val="0147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</a:p>
          <a:p>
            <a:pPr lvl="0"/>
            <a:r>
              <a:rPr lang="ko-KR" altLang="en-US" sz="1200" b="1" kern="200" spc="-150" dirty="0" smtClean="0">
                <a:solidFill>
                  <a:srgbClr val="0147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경영책임자의 이행</a:t>
            </a:r>
            <a:endParaRPr lang="ko-KR" altLang="en-US" sz="1200" b="1" kern="200" spc="-150" dirty="0">
              <a:solidFill>
                <a:srgbClr val="014788"/>
              </a:solidFill>
              <a:latin typeface="+mn-ea"/>
              <a:ea typeface="+mn-ea"/>
            </a:endParaRPr>
          </a:p>
        </p:txBody>
      </p:sp>
      <p:cxnSp>
        <p:nvCxnSpPr>
          <p:cNvPr id="13" name="꺾인 연결선 12"/>
          <p:cNvCxnSpPr>
            <a:stCxn id="33" idx="1"/>
            <a:endCxn id="30" idx="2"/>
          </p:cNvCxnSpPr>
          <p:nvPr/>
        </p:nvCxnSpPr>
        <p:spPr>
          <a:xfrm rot="10800000">
            <a:off x="5546588" y="3187701"/>
            <a:ext cx="1314971" cy="630271"/>
          </a:xfrm>
          <a:prstGeom prst="bentConnector2">
            <a:avLst/>
          </a:prstGeom>
          <a:noFill/>
          <a:ln w="31750">
            <a:solidFill>
              <a:srgbClr val="2965BD"/>
            </a:solidFill>
            <a:headEnd type="stealth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6"/>
          <p:cNvCxnSpPr>
            <a:stCxn id="31" idx="2"/>
            <a:endCxn id="33" idx="0"/>
          </p:cNvCxnSpPr>
          <p:nvPr/>
        </p:nvCxnSpPr>
        <p:spPr>
          <a:xfrm>
            <a:off x="7946887" y="3187700"/>
            <a:ext cx="0" cy="244542"/>
          </a:xfrm>
          <a:prstGeom prst="line">
            <a:avLst/>
          </a:prstGeom>
          <a:noFill/>
          <a:ln w="31750">
            <a:solidFill>
              <a:srgbClr val="2965BD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꺾인 연결선 18"/>
          <p:cNvCxnSpPr>
            <a:stCxn id="30" idx="0"/>
            <a:endCxn id="31" idx="0"/>
          </p:cNvCxnSpPr>
          <p:nvPr/>
        </p:nvCxnSpPr>
        <p:spPr>
          <a:xfrm rot="5400000" flipH="1" flipV="1">
            <a:off x="6746737" y="1216092"/>
            <a:ext cx="12700" cy="2400300"/>
          </a:xfrm>
          <a:prstGeom prst="bentConnector3">
            <a:avLst>
              <a:gd name="adj1" fmla="val 1800000"/>
            </a:avLst>
          </a:prstGeom>
          <a:noFill/>
          <a:ln w="31750">
            <a:solidFill>
              <a:srgbClr val="2965BD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6746737" y="1955574"/>
            <a:ext cx="0" cy="244542"/>
          </a:xfrm>
          <a:prstGeom prst="line">
            <a:avLst/>
          </a:prstGeom>
          <a:noFill/>
          <a:ln w="31750">
            <a:solidFill>
              <a:srgbClr val="2965BD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7" name="양쪽 모서리가 둥근 사각형 26"/>
          <p:cNvSpPr/>
          <p:nvPr/>
        </p:nvSpPr>
        <p:spPr bwMode="auto">
          <a:xfrm>
            <a:off x="3943074" y="1606096"/>
            <a:ext cx="5607326" cy="381544"/>
          </a:xfrm>
          <a:prstGeom prst="round2SameRect">
            <a:avLst/>
          </a:prstGeom>
          <a:gradFill flip="none" rotWithShape="1">
            <a:gsLst>
              <a:gs pos="0">
                <a:srgbClr val="014788">
                  <a:shade val="30000"/>
                  <a:satMod val="115000"/>
                </a:srgbClr>
              </a:gs>
              <a:gs pos="50000">
                <a:srgbClr val="014788">
                  <a:shade val="67500"/>
                  <a:satMod val="115000"/>
                </a:srgbClr>
              </a:gs>
              <a:gs pos="100000">
                <a:srgbClr val="014788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ko-KR" altLang="en-US" sz="1600" b="1" kern="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중대재해처벌법 체계</a:t>
            </a:r>
          </a:p>
        </p:txBody>
      </p:sp>
      <p:sp>
        <p:nvSpPr>
          <p:cNvPr id="64" name="직사각형 63"/>
          <p:cNvSpPr/>
          <p:nvPr/>
        </p:nvSpPr>
        <p:spPr bwMode="auto">
          <a:xfrm>
            <a:off x="685800" y="4966557"/>
            <a:ext cx="8586788" cy="1070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700" b="1" u="sng" spc="-100" dirty="0" smtClean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구체적 안전보건조치 중심의 기존 안전보건관리 체계로는 경영책임자의 안전보건 </a:t>
            </a:r>
            <a:r>
              <a:rPr lang="ko-KR" altLang="en-US" sz="1700" b="1" u="sng" spc="-100" dirty="0" err="1" smtClean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확보의무</a:t>
            </a:r>
            <a:r>
              <a:rPr lang="ko-KR" altLang="en-US" sz="1700" b="1" u="sng" spc="-100" dirty="0" smtClean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 이행을 담보하기 부족</a:t>
            </a:r>
            <a:endParaRPr lang="en-US" altLang="ko-KR" sz="1700" b="1" u="sng" spc="-100" dirty="0" smtClean="0">
              <a:solidFill>
                <a:srgbClr val="005C4C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700" b="1" u="sng" spc="-100" dirty="0" smtClean="0">
                <a:solidFill>
                  <a:srgbClr val="D4552E"/>
                </a:solidFill>
                <a:latin typeface="Arial" pitchFamily="34" charset="0"/>
                <a:cs typeface="Arial" pitchFamily="34" charset="0"/>
              </a:rPr>
              <a:t>경영책임자의 안전보건 </a:t>
            </a:r>
            <a:r>
              <a:rPr lang="ko-KR" altLang="en-US" sz="1700" b="1" u="sng" spc="-100" dirty="0" err="1" smtClean="0">
                <a:solidFill>
                  <a:srgbClr val="D4552E"/>
                </a:solidFill>
                <a:latin typeface="Arial" pitchFamily="34" charset="0"/>
                <a:cs typeface="Arial" pitchFamily="34" charset="0"/>
              </a:rPr>
              <a:t>확보의무</a:t>
            </a:r>
            <a:r>
              <a:rPr lang="ko-KR" altLang="en-US" sz="1700" b="1" u="sng" spc="-100" dirty="0" smtClean="0">
                <a:solidFill>
                  <a:srgbClr val="D4552E"/>
                </a:solidFill>
                <a:latin typeface="Arial" pitchFamily="34" charset="0"/>
                <a:cs typeface="Arial" pitchFamily="34" charset="0"/>
              </a:rPr>
              <a:t> 이행과 구체적 안전보건조치의무 이행을 동시에 충족할 수 있는 새로운 체계 수립</a:t>
            </a:r>
            <a:r>
              <a:rPr lang="ko-KR" altLang="en-US" sz="1700" b="1" u="sng" spc="-100" dirty="0" smtClean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 필요</a:t>
            </a:r>
            <a:endParaRPr lang="ko-KR" altLang="en-US" sz="1700" b="1" u="sng" spc="-100" dirty="0">
              <a:solidFill>
                <a:srgbClr val="005C4C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8739668" y="6132711"/>
            <a:ext cx="804831" cy="538609"/>
            <a:chOff x="8739668" y="6132711"/>
            <a:chExt cx="804831" cy="538609"/>
          </a:xfrm>
        </p:grpSpPr>
        <p:pic>
          <p:nvPicPr>
            <p:cNvPr id="21" name="Picture 6" descr="D:\율촌\율촌로고정리\국문\율촌(유)\블루\국문ci_(유) [변환됨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39668" y="6413004"/>
              <a:ext cx="484188" cy="220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9183928" y="6132711"/>
              <a:ext cx="360571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dirty="0"/>
                <a:t>          </a:t>
              </a:r>
              <a:r>
                <a:rPr kumimoji="0" lang="en-US" altLang="ko-KR" sz="1100" dirty="0">
                  <a:solidFill>
                    <a:srgbClr val="013668"/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itchFamily="34" charset="0"/>
                </a:rPr>
                <a:t>8</a:t>
              </a:r>
              <a:endParaRPr kumimoji="0" lang="ko-KR" altLang="en-US" sz="1100" dirty="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411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>
                <a:solidFill>
                  <a:srgbClr val="005C4C"/>
                </a:solidFill>
              </a:rPr>
              <a:t>구체적인 안전보건확보 의무 내용</a:t>
            </a:r>
          </a:p>
        </p:txBody>
      </p:sp>
      <p:sp>
        <p:nvSpPr>
          <p:cNvPr id="14" name="제목 3"/>
          <p:cNvSpPr txBox="1">
            <a:spLocks/>
          </p:cNvSpPr>
          <p:nvPr/>
        </p:nvSpPr>
        <p:spPr bwMode="auto">
          <a:xfrm>
            <a:off x="533400" y="1020763"/>
            <a:ext cx="8020050" cy="374650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>
                <a:srgbClr val="013668"/>
              </a:buClr>
              <a:defRPr/>
            </a:pPr>
            <a:endParaRPr lang="ko-KR" altLang="en-US" b="1" spc="-150" dirty="0">
              <a:solidFill>
                <a:srgbClr val="013668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0468" name="슬라이드 번호 개체 틀 27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9D05379-AC49-4030-935A-2C0D0BC0CCB4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25</a:t>
            </a:fld>
            <a:endParaRPr lang="en-US" altLang="en-US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5763" y="4314825"/>
            <a:ext cx="9155112" cy="906463"/>
          </a:xfrm>
          <a:prstGeom prst="roundRect">
            <a:avLst/>
          </a:prstGeom>
          <a:solidFill>
            <a:srgbClr val="D4552E"/>
          </a:solidFill>
        </p:spPr>
        <p:txBody>
          <a:bodyPr>
            <a:spAutoFit/>
          </a:bodyPr>
          <a:lstStyle/>
          <a:p>
            <a:pPr eaLnBrk="1" fontAlgn="auto" hangingPunct="1">
              <a:lnSpc>
                <a:spcPct val="118000"/>
              </a:lnSpc>
              <a:spcBef>
                <a:spcPts val="80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1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호 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『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재해예방 필요 인력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,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 예산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등 안전보건관리체계 구축 및 그 이행에 관한 조치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』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</a:t>
            </a:r>
            <a:r>
              <a:rPr lang="ko-KR" altLang="en-US" sz="20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인적∙물적</a:t>
            </a:r>
            <a:r>
              <a:rPr lang="ko-KR" altLang="en-US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기반과 시스템 구축 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의무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5763" y="5378450"/>
            <a:ext cx="9155112" cy="906463"/>
          </a:xfrm>
          <a:prstGeom prst="roundRect">
            <a:avLst/>
          </a:prstGeom>
          <a:solidFill>
            <a:srgbClr val="D4552E"/>
          </a:solidFill>
        </p:spPr>
        <p:txBody>
          <a:bodyPr>
            <a:spAutoFit/>
          </a:bodyPr>
          <a:lstStyle/>
          <a:p>
            <a:pPr eaLnBrk="1" fontAlgn="auto" hangingPunct="1">
              <a:lnSpc>
                <a:spcPct val="118000"/>
              </a:lnSpc>
              <a:spcBef>
                <a:spcPts val="80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4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호 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『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안전보건 관계 법령에 따른 의무이행에 필요한 관리상의 조치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』    </a:t>
            </a:r>
            <a:b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</a:b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        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구체적 안전보건조치의무가 이행될 수 있는 </a:t>
            </a:r>
            <a:r>
              <a:rPr lang="ko-KR" altLang="en-US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운영 환경 조성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 의무</a:t>
            </a:r>
          </a:p>
        </p:txBody>
      </p:sp>
      <p:sp>
        <p:nvSpPr>
          <p:cNvPr id="25" name="오른쪽 화살표 24"/>
          <p:cNvSpPr/>
          <p:nvPr/>
        </p:nvSpPr>
        <p:spPr>
          <a:xfrm>
            <a:off x="1265238" y="4837113"/>
            <a:ext cx="365125" cy="26035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8" name="오른쪽 화살표 27"/>
          <p:cNvSpPr/>
          <p:nvPr/>
        </p:nvSpPr>
        <p:spPr>
          <a:xfrm>
            <a:off x="684213" y="5899150"/>
            <a:ext cx="365125" cy="26035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직사각형 20"/>
          <p:cNvSpPr/>
          <p:nvPr/>
        </p:nvSpPr>
        <p:spPr bwMode="auto">
          <a:xfrm>
            <a:off x="338138" y="1098550"/>
            <a:ext cx="9177337" cy="3013075"/>
          </a:xfrm>
          <a:prstGeom prst="rect">
            <a:avLst/>
          </a:prstGeom>
          <a:solidFill>
            <a:schemeClr val="bg1"/>
          </a:solidFill>
          <a:ln w="635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 bwMode="auto">
          <a:xfrm>
            <a:off x="385763" y="1155700"/>
            <a:ext cx="9083675" cy="2890838"/>
          </a:xfrm>
          <a:prstGeom prst="rect">
            <a:avLst/>
          </a:prstGeom>
          <a:solidFill>
            <a:srgbClr val="ECE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 indent="-274638">
              <a:lnSpc>
                <a:spcPct val="112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ko-KR" altLang="en-US" sz="2000" b="1" dirty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재해예방 필요 인력 및 예산 등 안전보건관리체계 구축 및 그 이행에 관한 조치</a:t>
            </a:r>
          </a:p>
          <a:p>
            <a:pPr marL="363538" indent="-274638">
              <a:lnSpc>
                <a:spcPct val="112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ko-KR" altLang="en-US" sz="2000" b="1" dirty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재해 발생 시 재발방지 대책의 수립 및 그 이행에 관한 조치</a:t>
            </a:r>
          </a:p>
          <a:p>
            <a:pPr marL="363538" indent="-274638">
              <a:lnSpc>
                <a:spcPct val="112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ko-KR" altLang="en-US" sz="2000" b="1" spc="-50" dirty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중앙행정기관</a:t>
            </a:r>
            <a:r>
              <a:rPr lang="en-US" altLang="ko-KR" sz="2000" b="1" spc="-50" dirty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2000" b="1" spc="-50" dirty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지방자치단체가 법령에 따라 개선</a:t>
            </a:r>
            <a:r>
              <a:rPr lang="en-US" altLang="ko-KR" sz="2000" b="1" spc="-50" dirty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2000" b="1" spc="-50" dirty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시정 등을 명한 사항의 이행에 관한 조치</a:t>
            </a:r>
          </a:p>
          <a:p>
            <a:pPr marL="363538" indent="-274638">
              <a:lnSpc>
                <a:spcPct val="112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ko-KR" altLang="en-US" sz="2000" b="1" dirty="0">
                <a:solidFill>
                  <a:srgbClr val="005C4C"/>
                </a:solidFill>
                <a:latin typeface="Arial" pitchFamily="34" charset="0"/>
                <a:cs typeface="Arial" pitchFamily="34" charset="0"/>
              </a:rPr>
              <a:t>안전보건 관계 법령에 따른 의무이행에 필요한 관리상의 조치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29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88080" y="404662"/>
            <a:ext cx="9392400" cy="5904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solidFill>
                  <a:srgbClr val="005C4C"/>
                </a:solidFill>
              </a:rPr>
              <a:t>안전보건 확보의무의 구체적 내용 </a:t>
            </a:r>
            <a:r>
              <a:rPr lang="en-US" altLang="ko-KR" dirty="0" smtClean="0">
                <a:solidFill>
                  <a:srgbClr val="005C4C"/>
                </a:solidFill>
              </a:rPr>
              <a:t>(</a:t>
            </a:r>
            <a:r>
              <a:rPr lang="ko-KR" altLang="en-US" dirty="0" smtClean="0">
                <a:solidFill>
                  <a:srgbClr val="005C4C"/>
                </a:solidFill>
              </a:rPr>
              <a:t>중대재해처벌법 시행령</a:t>
            </a:r>
            <a:r>
              <a:rPr lang="en-US" altLang="ko-KR" dirty="0" smtClean="0">
                <a:solidFill>
                  <a:srgbClr val="005C4C"/>
                </a:solidFill>
              </a:rPr>
              <a:t>)</a:t>
            </a:r>
            <a:endParaRPr lang="ko-KR" altLang="en-US" dirty="0">
              <a:solidFill>
                <a:srgbClr val="005C4C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950708"/>
              </p:ext>
            </p:extLst>
          </p:nvPr>
        </p:nvGraphicFramePr>
        <p:xfrm>
          <a:off x="415925" y="995062"/>
          <a:ext cx="9001125" cy="5227173"/>
        </p:xfrm>
        <a:graphic>
          <a:graphicData uri="http://schemas.openxmlformats.org/drawingml/2006/table">
            <a:tbl>
              <a:tblPr firstRow="1" firstCol="1" bandRow="1"/>
              <a:tblGrid>
                <a:gridCol w="358508">
                  <a:extLst>
                    <a:ext uri="{9D8B030D-6E8A-4147-A177-3AD203B41FA5}">
                      <a16:colId xmlns:a16="http://schemas.microsoft.com/office/drawing/2014/main" val="1380819330"/>
                    </a:ext>
                  </a:extLst>
                </a:gridCol>
                <a:gridCol w="8642617">
                  <a:extLst>
                    <a:ext uri="{9D8B030D-6E8A-4147-A177-3AD203B41FA5}">
                      <a16:colId xmlns:a16="http://schemas.microsoft.com/office/drawing/2014/main" val="3676371119"/>
                    </a:ext>
                  </a:extLst>
                </a:gridCol>
              </a:tblGrid>
              <a:tr h="41771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번호</a:t>
                      </a:r>
                      <a:endParaRPr lang="ko-KR" sz="8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C4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b="1" kern="0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 </a:t>
                      </a:r>
                      <a:r>
                        <a:rPr lang="ko-KR" sz="1600" b="1" kern="0" dirty="0" smtClean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내용</a:t>
                      </a:r>
                      <a:endParaRPr lang="ko-KR" sz="1600" b="1" kern="0" dirty="0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96902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안전보건관리체계의 구축 및 그 이행에 관한 조치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097689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①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 목표와 경영방침 설정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762369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②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 전담조직 구성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상시근로자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500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명 이상이거나 시공능력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200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 이내 건설회사의 경우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184693"/>
                  </a:ext>
                </a:extLst>
              </a:tr>
              <a:tr h="4098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③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유해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위험요인을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확인</a:t>
                      </a:r>
                      <a:r>
                        <a:rPr 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개선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하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는 업무처리절차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 및 반기 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</a:t>
                      </a:r>
                      <a:r>
                        <a:rPr lang="en-US" altLang="ko-KR" sz="1200" b="1" kern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1" kern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후 필요 조치 이행</a:t>
                      </a:r>
                      <a:r>
                        <a:rPr 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위험성 평가 실시로 갈음 가능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07490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④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재해예방에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필요한 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안전보건에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관한 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인력·시설·장비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구비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유해·위험요인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개선 등을 갖추기에 필요한 예산 편성 및 집행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528554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⑤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안전보건관리책임자 등에게 필요한 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권한·예산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부여</a:t>
                      </a: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ko-KR" sz="1200" b="1" kern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1" kern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업무 수행 </a:t>
                      </a:r>
                      <a:r>
                        <a:rPr lang="ko-KR" sz="1200" b="1" kern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충실성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평가기준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</a:t>
                      </a:r>
                      <a:r>
                        <a:rPr lang="ko-KR" altLang="en-US" sz="1200" b="1" kern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및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반기</a:t>
                      </a:r>
                      <a:r>
                        <a:rPr 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평가·관리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380499"/>
                  </a:ext>
                </a:extLst>
              </a:tr>
              <a:tr h="242357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⑥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요구되는 수 이상의 전문인력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배치</a:t>
                      </a: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및 겸직</a:t>
                      </a: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시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고용노동부 고시 기준에 따른 업무 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수행시간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보장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27174"/>
                  </a:ext>
                </a:extLst>
              </a:tr>
              <a:tr h="4098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⑦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종사자 의견 청취 절차 마련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</a:t>
                      </a: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종사자 의견 청취하여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재해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예방 필요시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개선방안 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마련·</a:t>
                      </a:r>
                      <a:r>
                        <a:rPr lang="ko-KR" sz="1200" b="1" kern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이행</a:t>
                      </a: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여부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 및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산업안전보건위원회 또는 협의체를 통해 가능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680332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⑧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중대산업재해 발생 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급박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또는 발생에 대비하여 매뉴얼 마련 및 반기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</a:t>
                      </a: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여부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324695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⑨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도급</a:t>
                      </a: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용역</a:t>
                      </a: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위탁 시 안전보건 확보를 위한 기준과 절차 마련 및 반기</a:t>
                      </a: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이행 점검 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19610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재해 발생 시 재발방지 대책의 수립 및 그 이행에 관한 조치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365333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중앙행정기관·지방자치단체가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관계 법령에 따라 개선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시정 등을 명한 사항의 이행에 관한 조치 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261848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안전·보건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관계 법령에 따른 의무이행에 필요한 관리상의 조치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039750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①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안전보건관계법령의 의무이행 상황 점검결과를 보고받을 것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전문기관에 점검 위탁 가능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301452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②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불이행 보고 시 인력배치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예산편성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집행 등 필요한 조치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914460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③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 </a:t>
                      </a: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안전보건교육 의무이행 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황</a:t>
                      </a:r>
                      <a:r>
                        <a:rPr 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점검결과를 보고받을 것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505386"/>
                  </a:ext>
                </a:extLst>
              </a:tr>
              <a:tr h="26767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④</a:t>
                      </a:r>
                      <a:endParaRPr lang="ko-KR" sz="8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불이행 보고 시 이행 지시</a:t>
                      </a: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예산 확보 등 필요한 조치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43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528671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537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005C4C"/>
                </a:solidFill>
              </a:rPr>
              <a:t>안전보건 </a:t>
            </a:r>
            <a:r>
              <a:rPr lang="ko-KR" altLang="en-US" dirty="0">
                <a:solidFill>
                  <a:srgbClr val="005C4C"/>
                </a:solidFill>
              </a:rPr>
              <a:t>확보 의무 유형화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27</a:t>
            </a:fld>
            <a:endParaRPr lang="en-US" dirty="0"/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361949" y="1422401"/>
            <a:ext cx="2915199" cy="463772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ko-KR" altLang="en-US" b="1" spc="-13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경영책임자</a:t>
            </a:r>
            <a:r>
              <a:rPr lang="en-US" altLang="ko-KR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</a:p>
        </p:txBody>
      </p:sp>
      <p:sp>
        <p:nvSpPr>
          <p:cNvPr id="30" name="텍스트 개체 틀 3"/>
          <p:cNvSpPr txBox="1">
            <a:spLocks/>
          </p:cNvSpPr>
          <p:nvPr/>
        </p:nvSpPr>
        <p:spPr>
          <a:xfrm>
            <a:off x="364913" y="1886173"/>
            <a:ext cx="2908492" cy="3738112"/>
          </a:xfrm>
          <a:prstGeom prst="rect">
            <a:avLst/>
          </a:prstGeom>
          <a:solidFill>
            <a:srgbClr val="ECE4DC"/>
          </a:solidFill>
        </p:spPr>
        <p:txBody>
          <a:bodyPr vert="horz" lIns="0" tIns="90000" rIns="108000" bIns="4572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ko-KR" altLang="en-US" sz="2800" b="1" kern="1200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538162" indent="-3429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9775" indent="-3429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42963" indent="-2857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09650" indent="-2857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 smtClean="0">
                <a:cs typeface="Calibri" panose="020F0502020204030204" pitchFamily="34" charset="0"/>
              </a:rPr>
              <a:t>경영방침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>
                <a:cs typeface="Calibri" panose="020F0502020204030204" pitchFamily="34" charset="0"/>
              </a:rPr>
              <a:t>1</a:t>
            </a:r>
            <a:r>
              <a:rPr lang="ko-KR" altLang="en-US" sz="1600" spc="-150" dirty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>
                <a:cs typeface="Calibri" panose="020F0502020204030204" pitchFamily="34" charset="0"/>
              </a:rPr>
              <a:t>점검 결과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보고</a:t>
            </a:r>
            <a:r>
              <a:rPr lang="en-US" altLang="ko-KR" sz="1600" b="1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b="1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5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>
                <a:cs typeface="Calibri" panose="020F0502020204030204" pitchFamily="34" charset="0"/>
              </a:rPr>
              <a:t>2</a:t>
            </a:r>
            <a:r>
              <a:rPr lang="ko-KR" altLang="en-US" sz="1600" spc="-150" dirty="0">
                <a:cs typeface="Calibri" panose="020F0502020204030204" pitchFamily="34" charset="0"/>
              </a:rPr>
              <a:t>항 </a:t>
            </a:r>
            <a:r>
              <a:rPr lang="en-US" altLang="ko-KR" sz="1600" spc="-150" dirty="0">
                <a:cs typeface="Calibri" panose="020F0502020204030204" pitchFamily="34" charset="0"/>
              </a:rPr>
              <a:t>1</a:t>
            </a:r>
            <a:r>
              <a:rPr lang="ko-KR" altLang="en-US" sz="1600" spc="-150" dirty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>
                <a:cs typeface="Calibri" panose="020F0502020204030204" pitchFamily="34" charset="0"/>
              </a:rPr>
              <a:t>인력</a:t>
            </a:r>
            <a:r>
              <a:rPr lang="en-US" altLang="ko-KR" sz="1600" b="1" spc="-150" dirty="0">
                <a:cs typeface="Calibri" panose="020F0502020204030204" pitchFamily="34" charset="0"/>
              </a:rPr>
              <a:t>, </a:t>
            </a:r>
            <a:r>
              <a:rPr lang="ko-KR" altLang="en-US" sz="1600" b="1" spc="-150" dirty="0">
                <a:cs typeface="Calibri" panose="020F0502020204030204" pitchFamily="34" charset="0"/>
              </a:rPr>
              <a:t>예산 등 필요한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조치</a:t>
            </a:r>
            <a:r>
              <a:rPr lang="en-US" altLang="ko-KR" sz="1600" b="1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b="1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5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>
                <a:cs typeface="Calibri" panose="020F0502020204030204" pitchFamily="34" charset="0"/>
              </a:rPr>
              <a:t>2</a:t>
            </a:r>
            <a:r>
              <a:rPr lang="ko-KR" altLang="en-US" sz="1600" spc="-150" dirty="0">
                <a:cs typeface="Calibri" panose="020F0502020204030204" pitchFamily="34" charset="0"/>
              </a:rPr>
              <a:t>항 </a:t>
            </a:r>
            <a:r>
              <a:rPr lang="en-US" altLang="ko-KR" sz="1600" spc="-150" dirty="0">
                <a:cs typeface="Calibri" panose="020F0502020204030204" pitchFamily="34" charset="0"/>
              </a:rPr>
              <a:t>2</a:t>
            </a:r>
            <a:r>
              <a:rPr lang="ko-KR" altLang="en-US" sz="1600" spc="-150" dirty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>
                <a:cs typeface="Calibri" panose="020F0502020204030204" pitchFamily="34" charset="0"/>
              </a:rPr>
              <a:t>교육 실시 여부 확인 및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조치</a:t>
            </a:r>
            <a:r>
              <a:rPr lang="en-US" altLang="ko-KR" sz="1600" b="1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b="1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5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>
                <a:cs typeface="Calibri" panose="020F0502020204030204" pitchFamily="34" charset="0"/>
              </a:rPr>
              <a:t>2</a:t>
            </a:r>
            <a:r>
              <a:rPr lang="ko-KR" altLang="en-US" sz="1600" spc="-150" dirty="0">
                <a:cs typeface="Calibri" panose="020F0502020204030204" pitchFamily="34" charset="0"/>
              </a:rPr>
              <a:t>항 </a:t>
            </a:r>
            <a:r>
              <a:rPr lang="en-US" altLang="ko-KR" sz="1600" spc="-150" dirty="0">
                <a:cs typeface="Calibri" panose="020F0502020204030204" pitchFamily="34" charset="0"/>
              </a:rPr>
              <a:t>3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, 4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)</a:t>
            </a:r>
            <a:endParaRPr lang="en-US" altLang="ko-KR" sz="1600" spc="-150" dirty="0">
              <a:cs typeface="Calibri" panose="020F0502020204030204" pitchFamily="34" charset="0"/>
            </a:endParaRPr>
          </a:p>
        </p:txBody>
      </p:sp>
      <p:sp>
        <p:nvSpPr>
          <p:cNvPr id="32" name="텍스트 개체 틀 3"/>
          <p:cNvSpPr txBox="1">
            <a:spLocks/>
          </p:cNvSpPr>
          <p:nvPr/>
        </p:nvSpPr>
        <p:spPr>
          <a:xfrm>
            <a:off x="3535160" y="1886173"/>
            <a:ext cx="2908492" cy="3738112"/>
          </a:xfrm>
          <a:prstGeom prst="rect">
            <a:avLst/>
          </a:prstGeom>
          <a:solidFill>
            <a:srgbClr val="ECE4DC"/>
          </a:solidFill>
        </p:spPr>
        <p:txBody>
          <a:bodyPr vert="horz" lIns="0" tIns="90000" rIns="108000" bIns="4572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ko-KR" altLang="en-US" sz="2800" b="1" kern="1200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538162" indent="-3429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9775" indent="-3429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42963" indent="-2857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09650" indent="-2857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>
                <a:cs typeface="Calibri" panose="020F0502020204030204" pitchFamily="34" charset="0"/>
              </a:rPr>
              <a:t>전문인력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배치 및 관리</a:t>
            </a:r>
            <a:r>
              <a:rPr lang="en-US" altLang="ko-KR" sz="1600" b="1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b="1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5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, 6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)</a:t>
            </a:r>
            <a:endParaRPr lang="en-US" altLang="ko-KR" sz="1600" spc="-150" dirty="0">
              <a:cs typeface="Calibri" panose="020F0502020204030204" pitchFamily="34" charset="0"/>
            </a:endParaRPr>
          </a:p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>
                <a:cs typeface="Calibri" panose="020F0502020204030204" pitchFamily="34" charset="0"/>
              </a:rPr>
              <a:t>적정 예산 편성</a:t>
            </a:r>
            <a:r>
              <a:rPr lang="en-US" altLang="ko-KR" sz="1600" b="1" spc="-150" dirty="0">
                <a:cs typeface="Calibri" panose="020F0502020204030204" pitchFamily="34" charset="0"/>
              </a:rPr>
              <a:t>·</a:t>
            </a:r>
            <a:r>
              <a:rPr lang="ko-KR" altLang="en-US" sz="1600" b="1" spc="-150" dirty="0">
                <a:cs typeface="Calibri" panose="020F0502020204030204" pitchFamily="34" charset="0"/>
              </a:rPr>
              <a:t>집행 및 관리체계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마련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>
                <a:cs typeface="Calibri" panose="020F0502020204030204" pitchFamily="34" charset="0"/>
              </a:rPr>
              <a:t>전담조직 마련</a:t>
            </a:r>
            <a:r>
              <a:rPr lang="en-US" altLang="ko-KR" sz="1600" b="1" spc="-150" dirty="0">
                <a:cs typeface="Calibri" panose="020F0502020204030204" pitchFamily="34" charset="0"/>
              </a:rPr>
              <a:t>(500</a:t>
            </a:r>
            <a:r>
              <a:rPr lang="ko-KR" altLang="en-US" sz="1600" b="1" spc="-150" dirty="0">
                <a:cs typeface="Calibri" panose="020F0502020204030204" pitchFamily="34" charset="0"/>
              </a:rPr>
              <a:t>명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이상 또는 </a:t>
            </a:r>
            <a:r>
              <a:rPr lang="ko-KR" altLang="en-US" sz="1600" b="1" spc="-150" dirty="0" err="1" smtClean="0">
                <a:cs typeface="Calibri" panose="020F0502020204030204" pitchFamily="34" charset="0"/>
              </a:rPr>
              <a:t>시공순위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 상위 </a:t>
            </a:r>
            <a:r>
              <a:rPr lang="en-US" altLang="ko-KR" sz="1600" b="1" spc="-150" dirty="0" smtClean="0">
                <a:cs typeface="Calibri" panose="020F0502020204030204" pitchFamily="34" charset="0"/>
              </a:rPr>
              <a:t>200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위 이내</a:t>
            </a:r>
            <a:r>
              <a:rPr lang="en-US" altLang="ko-KR" sz="1600" b="1" spc="-150" dirty="0" smtClean="0">
                <a:cs typeface="Calibri" panose="020F0502020204030204" pitchFamily="34" charset="0"/>
              </a:rPr>
              <a:t>)</a:t>
            </a:r>
            <a:br>
              <a:rPr lang="en-US" altLang="ko-KR" sz="1600" b="1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2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3" name="텍스트 개체 틀 3"/>
          <p:cNvSpPr txBox="1">
            <a:spLocks/>
          </p:cNvSpPr>
          <p:nvPr/>
        </p:nvSpPr>
        <p:spPr>
          <a:xfrm>
            <a:off x="6705408" y="1886173"/>
            <a:ext cx="2908492" cy="3738112"/>
          </a:xfrm>
          <a:prstGeom prst="rect">
            <a:avLst/>
          </a:prstGeom>
          <a:solidFill>
            <a:srgbClr val="ECE4DC"/>
          </a:solidFill>
        </p:spPr>
        <p:txBody>
          <a:bodyPr vert="horz" lIns="0" tIns="90000" rIns="108000" bIns="4572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400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ko-KR" altLang="en-US" sz="2800" b="1" kern="1200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538162" indent="-3429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9775" indent="-3429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42963" indent="-2857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09650" indent="-2857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ko-KR" altLang="en-US" sz="1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>
                <a:cs typeface="Calibri" panose="020F0502020204030204" pitchFamily="34" charset="0"/>
              </a:rPr>
              <a:t>유해</a:t>
            </a:r>
            <a:r>
              <a:rPr lang="en-US" altLang="ko-KR" sz="1600" b="1" spc="-150" dirty="0">
                <a:cs typeface="Calibri" panose="020F0502020204030204" pitchFamily="34" charset="0"/>
              </a:rPr>
              <a:t>·</a:t>
            </a:r>
            <a:r>
              <a:rPr lang="ko-KR" altLang="en-US" sz="1600" b="1" spc="-150" dirty="0">
                <a:cs typeface="Calibri" panose="020F0502020204030204" pitchFamily="34" charset="0"/>
              </a:rPr>
              <a:t>위험요인 점검</a:t>
            </a:r>
            <a:r>
              <a:rPr lang="en-US" altLang="ko-KR" sz="1600" b="1" spc="-150" dirty="0">
                <a:cs typeface="Calibri" panose="020F0502020204030204" pitchFamily="34" charset="0"/>
              </a:rPr>
              <a:t>·</a:t>
            </a:r>
            <a:r>
              <a:rPr lang="ko-KR" altLang="en-US" sz="1600" b="1" spc="-150" dirty="0">
                <a:cs typeface="Calibri" panose="020F0502020204030204" pitchFamily="34" charset="0"/>
              </a:rPr>
              <a:t>개선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업무처리절차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3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>
                <a:cs typeface="Calibri" panose="020F0502020204030204" pitchFamily="34" charset="0"/>
              </a:rPr>
              <a:t>종사자 의견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청취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7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 err="1">
                <a:cs typeface="Calibri" panose="020F0502020204030204" pitchFamily="34" charset="0"/>
              </a:rPr>
              <a:t>위기시</a:t>
            </a:r>
            <a:r>
              <a:rPr lang="ko-KR" altLang="en-US" sz="1600" b="1" spc="-150" dirty="0">
                <a:cs typeface="Calibri" panose="020F0502020204030204" pitchFamily="34" charset="0"/>
              </a:rPr>
              <a:t> </a:t>
            </a:r>
            <a:r>
              <a:rPr lang="ko-KR" altLang="en-US" sz="1600" b="1" spc="-150" dirty="0" err="1" smtClean="0">
                <a:cs typeface="Calibri" panose="020F0502020204030204" pitchFamily="34" charset="0"/>
              </a:rPr>
              <a:t>대응절차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8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ko-KR" altLang="en-US" sz="1600" b="1" spc="-150" dirty="0" err="1">
                <a:cs typeface="Calibri" panose="020F0502020204030204" pitchFamily="34" charset="0"/>
              </a:rPr>
              <a:t>도급시</a:t>
            </a:r>
            <a:r>
              <a:rPr lang="ko-KR" altLang="en-US" sz="1600" b="1" spc="-150" dirty="0">
                <a:cs typeface="Calibri" panose="020F0502020204030204" pitchFamily="34" charset="0"/>
              </a:rPr>
              <a:t> 적정 비용</a:t>
            </a:r>
            <a:r>
              <a:rPr lang="en-US" altLang="ko-KR" sz="1600" b="1" spc="-150" dirty="0">
                <a:cs typeface="Calibri" panose="020F0502020204030204" pitchFamily="34" charset="0"/>
              </a:rPr>
              <a:t>·</a:t>
            </a:r>
            <a:r>
              <a:rPr lang="ko-KR" altLang="en-US" sz="1600" b="1" spc="-150" dirty="0">
                <a:cs typeface="Calibri" panose="020F0502020204030204" pitchFamily="34" charset="0"/>
              </a:rPr>
              <a:t>기간의 </a:t>
            </a:r>
            <a:r>
              <a:rPr lang="ko-KR" altLang="en-US" sz="1600" b="1" spc="-150" dirty="0" smtClean="0">
                <a:cs typeface="Calibri" panose="020F0502020204030204" pitchFamily="34" charset="0"/>
              </a:rPr>
              <a:t>보장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/>
            </a:r>
            <a:br>
              <a:rPr lang="en-US" altLang="ko-KR" sz="1600" spc="-150" dirty="0" smtClean="0">
                <a:cs typeface="Calibri" panose="020F0502020204030204" pitchFamily="34" charset="0"/>
              </a:rPr>
            </a:br>
            <a:r>
              <a:rPr lang="en-US" altLang="ko-KR" sz="1600" spc="-150" dirty="0" smtClean="0">
                <a:cs typeface="Calibri" panose="020F0502020204030204" pitchFamily="34" charset="0"/>
              </a:rPr>
              <a:t>(</a:t>
            </a:r>
            <a:r>
              <a:rPr lang="ko-KR" altLang="en-US" sz="1600" spc="-150" dirty="0">
                <a:cs typeface="Calibri" panose="020F0502020204030204" pitchFamily="34" charset="0"/>
              </a:rPr>
              <a:t>제</a:t>
            </a:r>
            <a:r>
              <a:rPr lang="en-US" altLang="ko-KR" sz="1600" spc="-150" dirty="0">
                <a:cs typeface="Calibri" panose="020F0502020204030204" pitchFamily="34" charset="0"/>
              </a:rPr>
              <a:t>4</a:t>
            </a:r>
            <a:r>
              <a:rPr lang="ko-KR" altLang="en-US" sz="1600" spc="-150" dirty="0">
                <a:cs typeface="Calibri" panose="020F0502020204030204" pitchFamily="34" charset="0"/>
              </a:rPr>
              <a:t>조 </a:t>
            </a:r>
            <a:r>
              <a:rPr lang="en-US" altLang="ko-KR" sz="1600" spc="-150" dirty="0" smtClean="0">
                <a:cs typeface="Calibri" panose="020F0502020204030204" pitchFamily="34" charset="0"/>
              </a:rPr>
              <a:t>9</a:t>
            </a:r>
            <a:r>
              <a:rPr lang="ko-KR" altLang="en-US" sz="1600" spc="-150" dirty="0" smtClean="0">
                <a:cs typeface="Calibri" panose="020F0502020204030204" pitchFamily="34" charset="0"/>
              </a:rPr>
              <a:t>호</a:t>
            </a:r>
            <a:r>
              <a:rPr lang="en-US" altLang="ko-KR" sz="1600" spc="-150" dirty="0"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5" name="양쪽 모서리가 둥근 사각형 34"/>
          <p:cNvSpPr/>
          <p:nvPr/>
        </p:nvSpPr>
        <p:spPr>
          <a:xfrm>
            <a:off x="3531417" y="1422401"/>
            <a:ext cx="2912236" cy="463772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ko-KR" altLang="en-US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인력</a:t>
            </a:r>
            <a:r>
              <a:rPr lang="en-US" altLang="ko-KR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ko-KR" altLang="en-US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예산</a:t>
            </a:r>
            <a:r>
              <a:rPr lang="en-US" altLang="ko-KR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</a:p>
        </p:txBody>
      </p:sp>
      <p:sp>
        <p:nvSpPr>
          <p:cNvPr id="36" name="양쪽 모서리가 둥근 사각형 35"/>
          <p:cNvSpPr/>
          <p:nvPr/>
        </p:nvSpPr>
        <p:spPr>
          <a:xfrm>
            <a:off x="6705408" y="1422401"/>
            <a:ext cx="2908492" cy="463772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ko-KR" altLang="en-US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제도</a:t>
            </a:r>
            <a:r>
              <a:rPr lang="en-US" altLang="ko-KR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ko-KR" altLang="en-US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절차</a:t>
            </a:r>
            <a:r>
              <a:rPr lang="en-US" altLang="ko-KR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405101" y="2685183"/>
            <a:ext cx="2776249" cy="229639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8" name="모서리가 둥근 사각형 설명선 37"/>
          <p:cNvSpPr/>
          <p:nvPr/>
        </p:nvSpPr>
        <p:spPr>
          <a:xfrm>
            <a:off x="1762124" y="5267325"/>
            <a:ext cx="1590675" cy="428625"/>
          </a:xfrm>
          <a:prstGeom prst="wedgeRoundRectCallout">
            <a:avLst>
              <a:gd name="adj1" fmla="val -34699"/>
              <a:gd name="adj2" fmla="val -95278"/>
              <a:gd name="adj3" fmla="val 16667"/>
            </a:avLst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ko-KR" altLang="en-US" sz="1600" b="1" kern="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관리상의 조치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221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안전보건관리체계의 </a:t>
            </a:r>
            <a:r>
              <a:rPr dirty="0">
                <a:solidFill>
                  <a:srgbClr val="005C4C"/>
                </a:solidFill>
              </a:rPr>
              <a:t>구축 및 그 이행에 관한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5"/>
            <a:ext cx="9106799" cy="543374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eaLnBrk="1" latinLnBrk="1" hangingPunct="1">
              <a:defRPr/>
            </a:pPr>
            <a:endParaRPr lang="en-US" altLang="ko-KR" b="1" spc="-18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latinLnBrk="1" hangingPunct="1">
              <a:defRPr/>
            </a:pPr>
            <a:r>
              <a:rPr lang="ko-KR" altLang="en-US" b="1" spc="-18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사업 </a:t>
            </a:r>
            <a:r>
              <a:rPr lang="ko-KR" altLang="en-US" b="1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또는 사업장의 </a:t>
            </a:r>
            <a:r>
              <a:rPr lang="ko-KR" altLang="en-US" b="1" spc="-18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안전보건에</a:t>
            </a:r>
            <a:r>
              <a:rPr lang="ko-KR" altLang="en-US" b="1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관한 목표와 경영방침을 설정할 것</a:t>
            </a:r>
            <a:r>
              <a:rPr lang="en-US" altLang="ko-KR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시행령 제</a:t>
            </a:r>
            <a:r>
              <a:rPr lang="en-US" altLang="ko-KR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ko-KR" altLang="en-US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 제</a:t>
            </a:r>
            <a:r>
              <a:rPr lang="en-US" altLang="ko-KR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ko-KR" altLang="en-US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호</a:t>
            </a:r>
            <a:r>
              <a:rPr lang="en-US" altLang="ko-KR" spc="-18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b="1" spc="-13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1864830"/>
            <a:ext cx="9106799" cy="4213242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590330"/>
              </p:ext>
            </p:extLst>
          </p:nvPr>
        </p:nvGraphicFramePr>
        <p:xfrm>
          <a:off x="794524" y="2160011"/>
          <a:ext cx="8241646" cy="3622880"/>
        </p:xfrm>
        <a:graphic>
          <a:graphicData uri="http://schemas.openxmlformats.org/drawingml/2006/table">
            <a:tbl>
              <a:tblPr/>
              <a:tblGrid>
                <a:gridCol w="8241646">
                  <a:extLst>
                    <a:ext uri="{9D8B030D-6E8A-4147-A177-3AD203B41FA5}">
                      <a16:colId xmlns:a16="http://schemas.microsoft.com/office/drawing/2014/main" val="2001479953"/>
                    </a:ext>
                  </a:extLst>
                </a:gridCol>
              </a:tblGrid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경영책임자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</a:t>
                      </a:r>
                      <a:r>
                        <a:rPr lang="en-US" altLang="ko-K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안전보건 </a:t>
                      </a:r>
                      <a:r>
                        <a:rPr lang="ko-KR" altLang="en-US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전담조직의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장이 주관하는 </a:t>
                      </a:r>
                      <a:r>
                        <a:rPr lang="ko-KR" altLang="en-US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안전보건에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관한 정기적인 회의체가 존재하는지 여부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02804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경영책임자가 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경영전략에 안전보건경영을 반영 및 추진하여 </a:t>
                      </a:r>
                      <a:r>
                        <a:rPr lang="ko-KR" altLang="en-US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안전보건이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경영에 핵심요소임을 강조한 바 있는지 여부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745905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안전보건에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대한 가치 표명</a:t>
                      </a:r>
                      <a:r>
                        <a:rPr lang="en-US" altLang="ko-K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추진의지</a:t>
                      </a:r>
                      <a:r>
                        <a:rPr lang="en-US" altLang="ko-K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방향성이 포함된 안전보건방침이 작성되어 있는지 여부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55643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경영책임자가 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주기적으로 개별 현장을 방문하여 안전보건 경영에 관한 의지를 피력하고 있는지 여부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2261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및 경영방침을 온라인과 오프라인 모두 게시하고</a:t>
                      </a:r>
                      <a:r>
                        <a:rPr lang="en-US" altLang="ko-K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현황을 보고 받고 있는지 여부</a:t>
                      </a:r>
                      <a:r>
                        <a:rPr lang="en-US" altLang="ko-K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경영방침을 손쉽게 확인할 수 있도록 조치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725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829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안전보건관리체계의 </a:t>
            </a:r>
            <a:r>
              <a:rPr dirty="0">
                <a:solidFill>
                  <a:srgbClr val="005C4C"/>
                </a:solidFill>
              </a:rPr>
              <a:t>구축 및 그 이행에 관한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4"/>
            <a:ext cx="9106799" cy="807387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endParaRPr lang="en-US" altLang="ko-KR" b="1" spc="-13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ko-KR" altLang="en-US" b="1" spc="-13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상시근로자수가 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 이상인 사업 또는 사업장에 대하여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안전보건에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관한 업무를  전담하는 조직을 둘 것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시행령 제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 제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호</a:t>
            </a:r>
            <a:r>
              <a:rPr lang="en-US" altLang="ko-KR" spc="-13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defRPr/>
            </a:pPr>
            <a:endParaRPr lang="en-US" altLang="ko-KR" spc="-13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2133770"/>
            <a:ext cx="9106799" cy="3944301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429021" y="2133771"/>
            <a:ext cx="4522392" cy="3949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38150" lvl="2" indent="-285750" latinLnBrk="0">
              <a:lnSpc>
                <a:spcPct val="130000"/>
              </a:lnSpc>
              <a:spcAft>
                <a:spcPts val="500"/>
              </a:spcAft>
              <a:buFont typeface="맑은 고딕" panose="020B0503020000020004" pitchFamily="50" charset="-127"/>
              <a:buChar char="–"/>
              <a:defRPr/>
            </a:pPr>
            <a:r>
              <a:rPr lang="ko-KR" altLang="en-US" sz="1700" spc="-150" dirty="0" err="1">
                <a:solidFill>
                  <a:schemeClr val="bg1"/>
                </a:solidFill>
                <a:cs typeface="Calibri" panose="020F0502020204030204" pitchFamily="34" charset="0"/>
              </a:rPr>
              <a:t>전담조직의</a:t>
            </a:r>
            <a:r>
              <a:rPr lang="ko-KR" altLang="en-US" sz="1700" spc="-150" dirty="0">
                <a:solidFill>
                  <a:schemeClr val="bg1"/>
                </a:solidFill>
                <a:cs typeface="Calibri" panose="020F0502020204030204" pitchFamily="34" charset="0"/>
              </a:rPr>
              <a:t> 의미</a:t>
            </a:r>
            <a:r>
              <a:rPr lang="en-US" altLang="ko-KR" sz="1700" spc="-150" dirty="0">
                <a:solidFill>
                  <a:schemeClr val="bg1"/>
                </a:solidFill>
                <a:cs typeface="Calibri" panose="020F0502020204030204" pitchFamily="34" charset="0"/>
              </a:rPr>
              <a:t>, </a:t>
            </a:r>
            <a:r>
              <a:rPr lang="ko-KR" altLang="en-US" sz="1700" spc="-150" dirty="0">
                <a:solidFill>
                  <a:schemeClr val="bg1"/>
                </a:solidFill>
                <a:cs typeface="Calibri" panose="020F0502020204030204" pitchFamily="34" charset="0"/>
              </a:rPr>
              <a:t>규모에 대해서는 규정 없음</a:t>
            </a:r>
          </a:p>
        </p:txBody>
      </p:sp>
      <p:grpSp>
        <p:nvGrpSpPr>
          <p:cNvPr id="12" name="그룹 79"/>
          <p:cNvGrpSpPr>
            <a:grpSpLocks/>
          </p:cNvGrpSpPr>
          <p:nvPr/>
        </p:nvGrpSpPr>
        <p:grpSpPr bwMode="auto">
          <a:xfrm>
            <a:off x="3327400" y="2719086"/>
            <a:ext cx="5172075" cy="3168650"/>
            <a:chOff x="3530185" y="2895031"/>
            <a:chExt cx="5171298" cy="3169336"/>
          </a:xfrm>
        </p:grpSpPr>
        <p:sp>
          <p:nvSpPr>
            <p:cNvPr id="13" name="위쪽 화살표 12"/>
            <p:cNvSpPr/>
            <p:nvPr/>
          </p:nvSpPr>
          <p:spPr>
            <a:xfrm>
              <a:off x="6199959" y="3180843"/>
              <a:ext cx="896803" cy="1497336"/>
            </a:xfrm>
            <a:prstGeom prst="upArrow">
              <a:avLst/>
            </a:prstGeom>
            <a:solidFill>
              <a:srgbClr val="EE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" name="위쪽 화살표 13"/>
            <p:cNvSpPr/>
            <p:nvPr/>
          </p:nvSpPr>
          <p:spPr>
            <a:xfrm>
              <a:off x="4219056" y="3180843"/>
              <a:ext cx="896803" cy="1497336"/>
            </a:xfrm>
            <a:prstGeom prst="upArrow">
              <a:avLst/>
            </a:prstGeom>
            <a:solidFill>
              <a:srgbClr val="F7F4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5" name="Group 4"/>
            <p:cNvGrpSpPr>
              <a:grpSpLocks noChangeAspect="1"/>
            </p:cNvGrpSpPr>
            <p:nvPr/>
          </p:nvGrpSpPr>
          <p:grpSpPr bwMode="auto">
            <a:xfrm>
              <a:off x="3530185" y="2895031"/>
              <a:ext cx="5065553" cy="3169336"/>
              <a:chOff x="588" y="1275"/>
              <a:chExt cx="2829" cy="1770"/>
            </a:xfrm>
          </p:grpSpPr>
          <p:sp>
            <p:nvSpPr>
              <p:cNvPr id="27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823" y="1275"/>
                <a:ext cx="594" cy="1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8" name="Freeform 5"/>
              <p:cNvSpPr>
                <a:spLocks/>
              </p:cNvSpPr>
              <p:nvPr/>
            </p:nvSpPr>
            <p:spPr bwMode="auto">
              <a:xfrm>
                <a:off x="2965" y="1464"/>
                <a:ext cx="310" cy="1474"/>
              </a:xfrm>
              <a:custGeom>
                <a:avLst/>
                <a:gdLst>
                  <a:gd name="T0" fmla="*/ 248 w 310"/>
                  <a:gd name="T1" fmla="*/ 28 h 1474"/>
                  <a:gd name="T2" fmla="*/ 248 w 310"/>
                  <a:gd name="T3" fmla="*/ 28 h 1474"/>
                  <a:gd name="T4" fmla="*/ 224 w 310"/>
                  <a:gd name="T5" fmla="*/ 16 h 1474"/>
                  <a:gd name="T6" fmla="*/ 202 w 310"/>
                  <a:gd name="T7" fmla="*/ 8 h 1474"/>
                  <a:gd name="T8" fmla="*/ 180 w 310"/>
                  <a:gd name="T9" fmla="*/ 2 h 1474"/>
                  <a:gd name="T10" fmla="*/ 156 w 310"/>
                  <a:gd name="T11" fmla="*/ 0 h 1474"/>
                  <a:gd name="T12" fmla="*/ 156 w 310"/>
                  <a:gd name="T13" fmla="*/ 0 h 1474"/>
                  <a:gd name="T14" fmla="*/ 134 w 310"/>
                  <a:gd name="T15" fmla="*/ 2 h 1474"/>
                  <a:gd name="T16" fmla="*/ 110 w 310"/>
                  <a:gd name="T17" fmla="*/ 8 h 1474"/>
                  <a:gd name="T18" fmla="*/ 88 w 310"/>
                  <a:gd name="T19" fmla="*/ 16 h 1474"/>
                  <a:gd name="T20" fmla="*/ 64 w 310"/>
                  <a:gd name="T21" fmla="*/ 28 h 1474"/>
                  <a:gd name="T22" fmla="*/ 64 w 310"/>
                  <a:gd name="T23" fmla="*/ 28 h 1474"/>
                  <a:gd name="T24" fmla="*/ 56 w 310"/>
                  <a:gd name="T25" fmla="*/ 34 h 1474"/>
                  <a:gd name="T26" fmla="*/ 46 w 310"/>
                  <a:gd name="T27" fmla="*/ 42 h 1474"/>
                  <a:gd name="T28" fmla="*/ 46 w 310"/>
                  <a:gd name="T29" fmla="*/ 42 h 1474"/>
                  <a:gd name="T30" fmla="*/ 36 w 310"/>
                  <a:gd name="T31" fmla="*/ 54 h 1474"/>
                  <a:gd name="T32" fmla="*/ 26 w 310"/>
                  <a:gd name="T33" fmla="*/ 66 h 1474"/>
                  <a:gd name="T34" fmla="*/ 18 w 310"/>
                  <a:gd name="T35" fmla="*/ 77 h 1474"/>
                  <a:gd name="T36" fmla="*/ 12 w 310"/>
                  <a:gd name="T37" fmla="*/ 89 h 1474"/>
                  <a:gd name="T38" fmla="*/ 8 w 310"/>
                  <a:gd name="T39" fmla="*/ 103 h 1474"/>
                  <a:gd name="T40" fmla="*/ 4 w 310"/>
                  <a:gd name="T41" fmla="*/ 115 h 1474"/>
                  <a:gd name="T42" fmla="*/ 2 w 310"/>
                  <a:gd name="T43" fmla="*/ 131 h 1474"/>
                  <a:gd name="T44" fmla="*/ 0 w 310"/>
                  <a:gd name="T45" fmla="*/ 145 h 1474"/>
                  <a:gd name="T46" fmla="*/ 0 w 310"/>
                  <a:gd name="T47" fmla="*/ 1450 h 1474"/>
                  <a:gd name="T48" fmla="*/ 0 w 310"/>
                  <a:gd name="T49" fmla="*/ 1450 h 1474"/>
                  <a:gd name="T50" fmla="*/ 2 w 310"/>
                  <a:gd name="T51" fmla="*/ 1458 h 1474"/>
                  <a:gd name="T52" fmla="*/ 6 w 310"/>
                  <a:gd name="T53" fmla="*/ 1466 h 1474"/>
                  <a:gd name="T54" fmla="*/ 6 w 310"/>
                  <a:gd name="T55" fmla="*/ 1466 h 1474"/>
                  <a:gd name="T56" fmla="*/ 12 w 310"/>
                  <a:gd name="T57" fmla="*/ 1472 h 1474"/>
                  <a:gd name="T58" fmla="*/ 18 w 310"/>
                  <a:gd name="T59" fmla="*/ 1474 h 1474"/>
                  <a:gd name="T60" fmla="*/ 292 w 310"/>
                  <a:gd name="T61" fmla="*/ 1474 h 1474"/>
                  <a:gd name="T62" fmla="*/ 292 w 310"/>
                  <a:gd name="T63" fmla="*/ 1474 h 1474"/>
                  <a:gd name="T64" fmla="*/ 300 w 310"/>
                  <a:gd name="T65" fmla="*/ 1472 h 1474"/>
                  <a:gd name="T66" fmla="*/ 306 w 310"/>
                  <a:gd name="T67" fmla="*/ 1466 h 1474"/>
                  <a:gd name="T68" fmla="*/ 306 w 310"/>
                  <a:gd name="T69" fmla="*/ 1466 h 1474"/>
                  <a:gd name="T70" fmla="*/ 310 w 310"/>
                  <a:gd name="T71" fmla="*/ 1458 h 1474"/>
                  <a:gd name="T72" fmla="*/ 310 w 310"/>
                  <a:gd name="T73" fmla="*/ 1450 h 1474"/>
                  <a:gd name="T74" fmla="*/ 310 w 310"/>
                  <a:gd name="T75" fmla="*/ 145 h 1474"/>
                  <a:gd name="T76" fmla="*/ 310 w 310"/>
                  <a:gd name="T77" fmla="*/ 145 h 1474"/>
                  <a:gd name="T78" fmla="*/ 310 w 310"/>
                  <a:gd name="T79" fmla="*/ 131 h 1474"/>
                  <a:gd name="T80" fmla="*/ 308 w 310"/>
                  <a:gd name="T81" fmla="*/ 115 h 1474"/>
                  <a:gd name="T82" fmla="*/ 304 w 310"/>
                  <a:gd name="T83" fmla="*/ 103 h 1474"/>
                  <a:gd name="T84" fmla="*/ 300 w 310"/>
                  <a:gd name="T85" fmla="*/ 89 h 1474"/>
                  <a:gd name="T86" fmla="*/ 292 w 310"/>
                  <a:gd name="T87" fmla="*/ 77 h 1474"/>
                  <a:gd name="T88" fmla="*/ 284 w 310"/>
                  <a:gd name="T89" fmla="*/ 66 h 1474"/>
                  <a:gd name="T90" fmla="*/ 276 w 310"/>
                  <a:gd name="T91" fmla="*/ 54 h 1474"/>
                  <a:gd name="T92" fmla="*/ 266 w 310"/>
                  <a:gd name="T93" fmla="*/ 42 h 1474"/>
                  <a:gd name="T94" fmla="*/ 266 w 310"/>
                  <a:gd name="T95" fmla="*/ 42 h 1474"/>
                  <a:gd name="T96" fmla="*/ 248 w 310"/>
                  <a:gd name="T97" fmla="*/ 28 h 1474"/>
                  <a:gd name="T98" fmla="*/ 248 w 310"/>
                  <a:gd name="T99" fmla="*/ 28 h 1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10" h="1474">
                    <a:moveTo>
                      <a:pt x="248" y="28"/>
                    </a:moveTo>
                    <a:lnTo>
                      <a:pt x="248" y="28"/>
                    </a:lnTo>
                    <a:lnTo>
                      <a:pt x="224" y="16"/>
                    </a:lnTo>
                    <a:lnTo>
                      <a:pt x="202" y="8"/>
                    </a:lnTo>
                    <a:lnTo>
                      <a:pt x="180" y="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34" y="2"/>
                    </a:lnTo>
                    <a:lnTo>
                      <a:pt x="110" y="8"/>
                    </a:lnTo>
                    <a:lnTo>
                      <a:pt x="88" y="16"/>
                    </a:lnTo>
                    <a:lnTo>
                      <a:pt x="64" y="28"/>
                    </a:lnTo>
                    <a:lnTo>
                      <a:pt x="64" y="28"/>
                    </a:lnTo>
                    <a:lnTo>
                      <a:pt x="56" y="34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36" y="54"/>
                    </a:lnTo>
                    <a:lnTo>
                      <a:pt x="26" y="66"/>
                    </a:lnTo>
                    <a:lnTo>
                      <a:pt x="18" y="77"/>
                    </a:lnTo>
                    <a:lnTo>
                      <a:pt x="12" y="89"/>
                    </a:lnTo>
                    <a:lnTo>
                      <a:pt x="8" y="103"/>
                    </a:lnTo>
                    <a:lnTo>
                      <a:pt x="4" y="115"/>
                    </a:lnTo>
                    <a:lnTo>
                      <a:pt x="2" y="131"/>
                    </a:lnTo>
                    <a:lnTo>
                      <a:pt x="0" y="145"/>
                    </a:lnTo>
                    <a:lnTo>
                      <a:pt x="0" y="1450"/>
                    </a:lnTo>
                    <a:lnTo>
                      <a:pt x="0" y="1450"/>
                    </a:lnTo>
                    <a:lnTo>
                      <a:pt x="2" y="1458"/>
                    </a:lnTo>
                    <a:lnTo>
                      <a:pt x="6" y="1466"/>
                    </a:lnTo>
                    <a:lnTo>
                      <a:pt x="6" y="1466"/>
                    </a:lnTo>
                    <a:lnTo>
                      <a:pt x="12" y="1472"/>
                    </a:lnTo>
                    <a:lnTo>
                      <a:pt x="18" y="1474"/>
                    </a:lnTo>
                    <a:lnTo>
                      <a:pt x="292" y="1474"/>
                    </a:lnTo>
                    <a:lnTo>
                      <a:pt x="292" y="1474"/>
                    </a:lnTo>
                    <a:lnTo>
                      <a:pt x="300" y="1472"/>
                    </a:lnTo>
                    <a:lnTo>
                      <a:pt x="306" y="1466"/>
                    </a:lnTo>
                    <a:lnTo>
                      <a:pt x="306" y="1466"/>
                    </a:lnTo>
                    <a:lnTo>
                      <a:pt x="310" y="1458"/>
                    </a:lnTo>
                    <a:lnTo>
                      <a:pt x="310" y="1450"/>
                    </a:lnTo>
                    <a:lnTo>
                      <a:pt x="310" y="145"/>
                    </a:lnTo>
                    <a:lnTo>
                      <a:pt x="310" y="145"/>
                    </a:lnTo>
                    <a:lnTo>
                      <a:pt x="310" y="131"/>
                    </a:lnTo>
                    <a:lnTo>
                      <a:pt x="308" y="115"/>
                    </a:lnTo>
                    <a:lnTo>
                      <a:pt x="304" y="103"/>
                    </a:lnTo>
                    <a:lnTo>
                      <a:pt x="300" y="89"/>
                    </a:lnTo>
                    <a:lnTo>
                      <a:pt x="292" y="77"/>
                    </a:lnTo>
                    <a:lnTo>
                      <a:pt x="284" y="66"/>
                    </a:lnTo>
                    <a:lnTo>
                      <a:pt x="276" y="54"/>
                    </a:lnTo>
                    <a:lnTo>
                      <a:pt x="266" y="42"/>
                    </a:lnTo>
                    <a:lnTo>
                      <a:pt x="266" y="42"/>
                    </a:lnTo>
                    <a:lnTo>
                      <a:pt x="248" y="28"/>
                    </a:lnTo>
                    <a:lnTo>
                      <a:pt x="248" y="2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29" name="Freeform 6"/>
              <p:cNvSpPr>
                <a:spLocks/>
              </p:cNvSpPr>
              <p:nvPr/>
            </p:nvSpPr>
            <p:spPr bwMode="auto">
              <a:xfrm>
                <a:off x="3035" y="1275"/>
                <a:ext cx="168" cy="165"/>
              </a:xfrm>
              <a:custGeom>
                <a:avLst/>
                <a:gdLst>
                  <a:gd name="T0" fmla="*/ 142 w 166"/>
                  <a:gd name="T1" fmla="*/ 24 h 165"/>
                  <a:gd name="T2" fmla="*/ 142 w 166"/>
                  <a:gd name="T3" fmla="*/ 24 h 165"/>
                  <a:gd name="T4" fmla="*/ 130 w 166"/>
                  <a:gd name="T5" fmla="*/ 14 h 165"/>
                  <a:gd name="T6" fmla="*/ 116 w 166"/>
                  <a:gd name="T7" fmla="*/ 6 h 165"/>
                  <a:gd name="T8" fmla="*/ 100 w 166"/>
                  <a:gd name="T9" fmla="*/ 2 h 165"/>
                  <a:gd name="T10" fmla="*/ 84 w 166"/>
                  <a:gd name="T11" fmla="*/ 0 h 165"/>
                  <a:gd name="T12" fmla="*/ 84 w 166"/>
                  <a:gd name="T13" fmla="*/ 0 h 165"/>
                  <a:gd name="T14" fmla="*/ 66 w 166"/>
                  <a:gd name="T15" fmla="*/ 2 h 165"/>
                  <a:gd name="T16" fmla="*/ 52 w 166"/>
                  <a:gd name="T17" fmla="*/ 6 h 165"/>
                  <a:gd name="T18" fmla="*/ 38 w 166"/>
                  <a:gd name="T19" fmla="*/ 14 h 165"/>
                  <a:gd name="T20" fmla="*/ 24 w 166"/>
                  <a:gd name="T21" fmla="*/ 24 h 165"/>
                  <a:gd name="T22" fmla="*/ 24 w 166"/>
                  <a:gd name="T23" fmla="*/ 24 h 165"/>
                  <a:gd name="T24" fmla="*/ 14 w 166"/>
                  <a:gd name="T25" fmla="*/ 36 h 165"/>
                  <a:gd name="T26" fmla="*/ 6 w 166"/>
                  <a:gd name="T27" fmla="*/ 50 h 165"/>
                  <a:gd name="T28" fmla="*/ 2 w 166"/>
                  <a:gd name="T29" fmla="*/ 66 h 165"/>
                  <a:gd name="T30" fmla="*/ 0 w 166"/>
                  <a:gd name="T31" fmla="*/ 82 h 165"/>
                  <a:gd name="T32" fmla="*/ 0 w 166"/>
                  <a:gd name="T33" fmla="*/ 82 h 165"/>
                  <a:gd name="T34" fmla="*/ 2 w 166"/>
                  <a:gd name="T35" fmla="*/ 99 h 165"/>
                  <a:gd name="T36" fmla="*/ 6 w 166"/>
                  <a:gd name="T37" fmla="*/ 113 h 165"/>
                  <a:gd name="T38" fmla="*/ 14 w 166"/>
                  <a:gd name="T39" fmla="*/ 127 h 165"/>
                  <a:gd name="T40" fmla="*/ 24 w 166"/>
                  <a:gd name="T41" fmla="*/ 141 h 165"/>
                  <a:gd name="T42" fmla="*/ 24 w 166"/>
                  <a:gd name="T43" fmla="*/ 141 h 165"/>
                  <a:gd name="T44" fmla="*/ 38 w 166"/>
                  <a:gd name="T45" fmla="*/ 151 h 165"/>
                  <a:gd name="T46" fmla="*/ 52 w 166"/>
                  <a:gd name="T47" fmla="*/ 159 h 165"/>
                  <a:gd name="T48" fmla="*/ 66 w 166"/>
                  <a:gd name="T49" fmla="*/ 163 h 165"/>
                  <a:gd name="T50" fmla="*/ 84 w 166"/>
                  <a:gd name="T51" fmla="*/ 165 h 165"/>
                  <a:gd name="T52" fmla="*/ 84 w 166"/>
                  <a:gd name="T53" fmla="*/ 165 h 165"/>
                  <a:gd name="T54" fmla="*/ 100 w 166"/>
                  <a:gd name="T55" fmla="*/ 163 h 165"/>
                  <a:gd name="T56" fmla="*/ 116 w 166"/>
                  <a:gd name="T57" fmla="*/ 159 h 165"/>
                  <a:gd name="T58" fmla="*/ 130 w 166"/>
                  <a:gd name="T59" fmla="*/ 151 h 165"/>
                  <a:gd name="T60" fmla="*/ 142 w 166"/>
                  <a:gd name="T61" fmla="*/ 141 h 165"/>
                  <a:gd name="T62" fmla="*/ 142 w 166"/>
                  <a:gd name="T63" fmla="*/ 141 h 165"/>
                  <a:gd name="T64" fmla="*/ 152 w 166"/>
                  <a:gd name="T65" fmla="*/ 127 h 165"/>
                  <a:gd name="T66" fmla="*/ 160 w 166"/>
                  <a:gd name="T67" fmla="*/ 113 h 165"/>
                  <a:gd name="T68" fmla="*/ 166 w 166"/>
                  <a:gd name="T69" fmla="*/ 99 h 165"/>
                  <a:gd name="T70" fmla="*/ 166 w 166"/>
                  <a:gd name="T71" fmla="*/ 82 h 165"/>
                  <a:gd name="T72" fmla="*/ 166 w 166"/>
                  <a:gd name="T73" fmla="*/ 82 h 165"/>
                  <a:gd name="T74" fmla="*/ 166 w 166"/>
                  <a:gd name="T75" fmla="*/ 66 h 165"/>
                  <a:gd name="T76" fmla="*/ 160 w 166"/>
                  <a:gd name="T77" fmla="*/ 50 h 165"/>
                  <a:gd name="T78" fmla="*/ 152 w 166"/>
                  <a:gd name="T79" fmla="*/ 36 h 165"/>
                  <a:gd name="T80" fmla="*/ 142 w 166"/>
                  <a:gd name="T81" fmla="*/ 24 h 165"/>
                  <a:gd name="T82" fmla="*/ 142 w 166"/>
                  <a:gd name="T83" fmla="*/ 24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66" h="165">
                    <a:moveTo>
                      <a:pt x="142" y="24"/>
                    </a:moveTo>
                    <a:lnTo>
                      <a:pt x="142" y="24"/>
                    </a:lnTo>
                    <a:lnTo>
                      <a:pt x="130" y="14"/>
                    </a:lnTo>
                    <a:lnTo>
                      <a:pt x="116" y="6"/>
                    </a:lnTo>
                    <a:lnTo>
                      <a:pt x="100" y="2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66" y="2"/>
                    </a:lnTo>
                    <a:lnTo>
                      <a:pt x="52" y="6"/>
                    </a:lnTo>
                    <a:lnTo>
                      <a:pt x="38" y="1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14" y="36"/>
                    </a:lnTo>
                    <a:lnTo>
                      <a:pt x="6" y="50"/>
                    </a:lnTo>
                    <a:lnTo>
                      <a:pt x="2" y="66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2" y="99"/>
                    </a:lnTo>
                    <a:lnTo>
                      <a:pt x="6" y="113"/>
                    </a:lnTo>
                    <a:lnTo>
                      <a:pt x="14" y="127"/>
                    </a:lnTo>
                    <a:lnTo>
                      <a:pt x="24" y="141"/>
                    </a:lnTo>
                    <a:lnTo>
                      <a:pt x="24" y="141"/>
                    </a:lnTo>
                    <a:lnTo>
                      <a:pt x="38" y="151"/>
                    </a:lnTo>
                    <a:lnTo>
                      <a:pt x="52" y="159"/>
                    </a:lnTo>
                    <a:lnTo>
                      <a:pt x="66" y="163"/>
                    </a:lnTo>
                    <a:lnTo>
                      <a:pt x="84" y="165"/>
                    </a:lnTo>
                    <a:lnTo>
                      <a:pt x="84" y="165"/>
                    </a:lnTo>
                    <a:lnTo>
                      <a:pt x="100" y="163"/>
                    </a:lnTo>
                    <a:lnTo>
                      <a:pt x="116" y="159"/>
                    </a:lnTo>
                    <a:lnTo>
                      <a:pt x="130" y="151"/>
                    </a:lnTo>
                    <a:lnTo>
                      <a:pt x="142" y="141"/>
                    </a:lnTo>
                    <a:lnTo>
                      <a:pt x="142" y="141"/>
                    </a:lnTo>
                    <a:lnTo>
                      <a:pt x="152" y="127"/>
                    </a:lnTo>
                    <a:lnTo>
                      <a:pt x="160" y="113"/>
                    </a:lnTo>
                    <a:lnTo>
                      <a:pt x="166" y="99"/>
                    </a:lnTo>
                    <a:lnTo>
                      <a:pt x="166" y="82"/>
                    </a:lnTo>
                    <a:lnTo>
                      <a:pt x="166" y="82"/>
                    </a:lnTo>
                    <a:lnTo>
                      <a:pt x="166" y="66"/>
                    </a:lnTo>
                    <a:lnTo>
                      <a:pt x="160" y="50"/>
                    </a:lnTo>
                    <a:lnTo>
                      <a:pt x="152" y="36"/>
                    </a:lnTo>
                    <a:lnTo>
                      <a:pt x="142" y="24"/>
                    </a:lnTo>
                    <a:lnTo>
                      <a:pt x="142" y="24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0" name="Rectangle 7"/>
              <p:cNvSpPr>
                <a:spLocks noChangeArrowheads="1"/>
              </p:cNvSpPr>
              <p:nvPr/>
            </p:nvSpPr>
            <p:spPr bwMode="auto">
              <a:xfrm>
                <a:off x="588" y="3002"/>
                <a:ext cx="2829" cy="43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1" name="Freeform 8"/>
              <p:cNvSpPr>
                <a:spLocks noEditPoints="1"/>
              </p:cNvSpPr>
              <p:nvPr/>
            </p:nvSpPr>
            <p:spPr bwMode="auto">
              <a:xfrm>
                <a:off x="2995" y="1639"/>
                <a:ext cx="250" cy="1092"/>
              </a:xfrm>
              <a:custGeom>
                <a:avLst/>
                <a:gdLst>
                  <a:gd name="T0" fmla="*/ 208 w 250"/>
                  <a:gd name="T1" fmla="*/ 1092 h 1092"/>
                  <a:gd name="T2" fmla="*/ 140 w 250"/>
                  <a:gd name="T3" fmla="*/ 1050 h 1092"/>
                  <a:gd name="T4" fmla="*/ 180 w 250"/>
                  <a:gd name="T5" fmla="*/ 955 h 1092"/>
                  <a:gd name="T6" fmla="*/ 250 w 250"/>
                  <a:gd name="T7" fmla="*/ 996 h 1092"/>
                  <a:gd name="T8" fmla="*/ 250 w 250"/>
                  <a:gd name="T9" fmla="*/ 996 h 1092"/>
                  <a:gd name="T10" fmla="*/ 208 w 250"/>
                  <a:gd name="T11" fmla="*/ 901 h 1092"/>
                  <a:gd name="T12" fmla="*/ 140 w 250"/>
                  <a:gd name="T13" fmla="*/ 859 h 1092"/>
                  <a:gd name="T14" fmla="*/ 140 w 250"/>
                  <a:gd name="T15" fmla="*/ 764 h 1092"/>
                  <a:gd name="T16" fmla="*/ 250 w 250"/>
                  <a:gd name="T17" fmla="*/ 764 h 1092"/>
                  <a:gd name="T18" fmla="*/ 250 w 250"/>
                  <a:gd name="T19" fmla="*/ 764 h 1092"/>
                  <a:gd name="T20" fmla="*/ 70 w 250"/>
                  <a:gd name="T21" fmla="*/ 1092 h 1092"/>
                  <a:gd name="T22" fmla="*/ 0 w 250"/>
                  <a:gd name="T23" fmla="*/ 1050 h 1092"/>
                  <a:gd name="T24" fmla="*/ 42 w 250"/>
                  <a:gd name="T25" fmla="*/ 955 h 1092"/>
                  <a:gd name="T26" fmla="*/ 112 w 250"/>
                  <a:gd name="T27" fmla="*/ 996 h 1092"/>
                  <a:gd name="T28" fmla="*/ 112 w 250"/>
                  <a:gd name="T29" fmla="*/ 996 h 1092"/>
                  <a:gd name="T30" fmla="*/ 70 w 250"/>
                  <a:gd name="T31" fmla="*/ 901 h 1092"/>
                  <a:gd name="T32" fmla="*/ 0 w 250"/>
                  <a:gd name="T33" fmla="*/ 859 h 1092"/>
                  <a:gd name="T34" fmla="*/ 0 w 250"/>
                  <a:gd name="T35" fmla="*/ 764 h 1092"/>
                  <a:gd name="T36" fmla="*/ 112 w 250"/>
                  <a:gd name="T37" fmla="*/ 764 h 1092"/>
                  <a:gd name="T38" fmla="*/ 112 w 250"/>
                  <a:gd name="T39" fmla="*/ 764 h 1092"/>
                  <a:gd name="T40" fmla="*/ 208 w 250"/>
                  <a:gd name="T41" fmla="*/ 710 h 1092"/>
                  <a:gd name="T42" fmla="*/ 140 w 250"/>
                  <a:gd name="T43" fmla="*/ 668 h 1092"/>
                  <a:gd name="T44" fmla="*/ 180 w 250"/>
                  <a:gd name="T45" fmla="*/ 573 h 1092"/>
                  <a:gd name="T46" fmla="*/ 250 w 250"/>
                  <a:gd name="T47" fmla="*/ 614 h 1092"/>
                  <a:gd name="T48" fmla="*/ 250 w 250"/>
                  <a:gd name="T49" fmla="*/ 614 h 1092"/>
                  <a:gd name="T50" fmla="*/ 70 w 250"/>
                  <a:gd name="T51" fmla="*/ 710 h 1092"/>
                  <a:gd name="T52" fmla="*/ 0 w 250"/>
                  <a:gd name="T53" fmla="*/ 668 h 1092"/>
                  <a:gd name="T54" fmla="*/ 42 w 250"/>
                  <a:gd name="T55" fmla="*/ 573 h 1092"/>
                  <a:gd name="T56" fmla="*/ 112 w 250"/>
                  <a:gd name="T57" fmla="*/ 614 h 1092"/>
                  <a:gd name="T58" fmla="*/ 112 w 250"/>
                  <a:gd name="T59" fmla="*/ 614 h 1092"/>
                  <a:gd name="T60" fmla="*/ 70 w 250"/>
                  <a:gd name="T61" fmla="*/ 477 h 1092"/>
                  <a:gd name="T62" fmla="*/ 0 w 250"/>
                  <a:gd name="T63" fmla="*/ 519 h 1092"/>
                  <a:gd name="T64" fmla="*/ 0 w 250"/>
                  <a:gd name="T65" fmla="*/ 382 h 1092"/>
                  <a:gd name="T66" fmla="*/ 112 w 250"/>
                  <a:gd name="T67" fmla="*/ 382 h 1092"/>
                  <a:gd name="T68" fmla="*/ 112 w 250"/>
                  <a:gd name="T69" fmla="*/ 382 h 1092"/>
                  <a:gd name="T70" fmla="*/ 208 w 250"/>
                  <a:gd name="T71" fmla="*/ 477 h 1092"/>
                  <a:gd name="T72" fmla="*/ 140 w 250"/>
                  <a:gd name="T73" fmla="*/ 519 h 1092"/>
                  <a:gd name="T74" fmla="*/ 140 w 250"/>
                  <a:gd name="T75" fmla="*/ 382 h 1092"/>
                  <a:gd name="T76" fmla="*/ 250 w 250"/>
                  <a:gd name="T77" fmla="*/ 382 h 1092"/>
                  <a:gd name="T78" fmla="*/ 250 w 250"/>
                  <a:gd name="T79" fmla="*/ 382 h 1092"/>
                  <a:gd name="T80" fmla="*/ 112 w 250"/>
                  <a:gd name="T81" fmla="*/ 328 h 1092"/>
                  <a:gd name="T82" fmla="*/ 0 w 250"/>
                  <a:gd name="T83" fmla="*/ 328 h 1092"/>
                  <a:gd name="T84" fmla="*/ 0 w 250"/>
                  <a:gd name="T85" fmla="*/ 191 h 1092"/>
                  <a:gd name="T86" fmla="*/ 112 w 250"/>
                  <a:gd name="T87" fmla="*/ 191 h 1092"/>
                  <a:gd name="T88" fmla="*/ 112 w 250"/>
                  <a:gd name="T89" fmla="*/ 191 h 1092"/>
                  <a:gd name="T90" fmla="*/ 250 w 250"/>
                  <a:gd name="T91" fmla="*/ 328 h 1092"/>
                  <a:gd name="T92" fmla="*/ 140 w 250"/>
                  <a:gd name="T93" fmla="*/ 328 h 1092"/>
                  <a:gd name="T94" fmla="*/ 140 w 250"/>
                  <a:gd name="T95" fmla="*/ 191 h 1092"/>
                  <a:gd name="T96" fmla="*/ 250 w 250"/>
                  <a:gd name="T97" fmla="*/ 191 h 1092"/>
                  <a:gd name="T98" fmla="*/ 250 w 250"/>
                  <a:gd name="T99" fmla="*/ 191 h 1092"/>
                  <a:gd name="T100" fmla="*/ 112 w 250"/>
                  <a:gd name="T101" fmla="*/ 137 h 1092"/>
                  <a:gd name="T102" fmla="*/ 0 w 250"/>
                  <a:gd name="T103" fmla="*/ 137 h 1092"/>
                  <a:gd name="T104" fmla="*/ 208 w 250"/>
                  <a:gd name="T105" fmla="*/ 95 h 1092"/>
                  <a:gd name="T106" fmla="*/ 180 w 250"/>
                  <a:gd name="T107" fmla="*/ 95 h 1092"/>
                  <a:gd name="T108" fmla="*/ 180 w 250"/>
                  <a:gd name="T109" fmla="*/ 95 h 1092"/>
                  <a:gd name="T110" fmla="*/ 250 w 250"/>
                  <a:gd name="T111" fmla="*/ 42 h 1092"/>
                  <a:gd name="T112" fmla="*/ 140 w 250"/>
                  <a:gd name="T113" fmla="*/ 42 h 1092"/>
                  <a:gd name="T114" fmla="*/ 70 w 250"/>
                  <a:gd name="T115" fmla="*/ 0 h 1092"/>
                  <a:gd name="T116" fmla="*/ 42 w 250"/>
                  <a:gd name="T117" fmla="*/ 0 h 1092"/>
                  <a:gd name="T118" fmla="*/ 42 w 250"/>
                  <a:gd name="T119" fmla="*/ 0 h 109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250" h="1092">
                    <a:moveTo>
                      <a:pt x="250" y="1092"/>
                    </a:moveTo>
                    <a:lnTo>
                      <a:pt x="250" y="1050"/>
                    </a:lnTo>
                    <a:lnTo>
                      <a:pt x="208" y="1050"/>
                    </a:lnTo>
                    <a:lnTo>
                      <a:pt x="208" y="1092"/>
                    </a:lnTo>
                    <a:lnTo>
                      <a:pt x="250" y="1092"/>
                    </a:lnTo>
                    <a:close/>
                    <a:moveTo>
                      <a:pt x="180" y="1092"/>
                    </a:moveTo>
                    <a:lnTo>
                      <a:pt x="180" y="1050"/>
                    </a:lnTo>
                    <a:lnTo>
                      <a:pt x="140" y="1050"/>
                    </a:lnTo>
                    <a:lnTo>
                      <a:pt x="140" y="1092"/>
                    </a:lnTo>
                    <a:lnTo>
                      <a:pt x="180" y="1092"/>
                    </a:lnTo>
                    <a:close/>
                    <a:moveTo>
                      <a:pt x="180" y="996"/>
                    </a:moveTo>
                    <a:lnTo>
                      <a:pt x="180" y="955"/>
                    </a:lnTo>
                    <a:lnTo>
                      <a:pt x="140" y="955"/>
                    </a:lnTo>
                    <a:lnTo>
                      <a:pt x="140" y="996"/>
                    </a:lnTo>
                    <a:lnTo>
                      <a:pt x="180" y="996"/>
                    </a:lnTo>
                    <a:close/>
                    <a:moveTo>
                      <a:pt x="250" y="996"/>
                    </a:moveTo>
                    <a:lnTo>
                      <a:pt x="250" y="955"/>
                    </a:lnTo>
                    <a:lnTo>
                      <a:pt x="208" y="955"/>
                    </a:lnTo>
                    <a:lnTo>
                      <a:pt x="208" y="996"/>
                    </a:lnTo>
                    <a:lnTo>
                      <a:pt x="250" y="996"/>
                    </a:lnTo>
                    <a:close/>
                    <a:moveTo>
                      <a:pt x="250" y="901"/>
                    </a:moveTo>
                    <a:lnTo>
                      <a:pt x="250" y="859"/>
                    </a:lnTo>
                    <a:lnTo>
                      <a:pt x="208" y="859"/>
                    </a:lnTo>
                    <a:lnTo>
                      <a:pt x="208" y="901"/>
                    </a:lnTo>
                    <a:lnTo>
                      <a:pt x="250" y="901"/>
                    </a:lnTo>
                    <a:close/>
                    <a:moveTo>
                      <a:pt x="180" y="901"/>
                    </a:moveTo>
                    <a:lnTo>
                      <a:pt x="180" y="859"/>
                    </a:lnTo>
                    <a:lnTo>
                      <a:pt x="140" y="859"/>
                    </a:lnTo>
                    <a:lnTo>
                      <a:pt x="140" y="901"/>
                    </a:lnTo>
                    <a:lnTo>
                      <a:pt x="180" y="901"/>
                    </a:lnTo>
                    <a:close/>
                    <a:moveTo>
                      <a:pt x="180" y="764"/>
                    </a:moveTo>
                    <a:lnTo>
                      <a:pt x="140" y="764"/>
                    </a:lnTo>
                    <a:lnTo>
                      <a:pt x="140" y="805"/>
                    </a:lnTo>
                    <a:lnTo>
                      <a:pt x="180" y="805"/>
                    </a:lnTo>
                    <a:lnTo>
                      <a:pt x="180" y="764"/>
                    </a:lnTo>
                    <a:close/>
                    <a:moveTo>
                      <a:pt x="250" y="764"/>
                    </a:moveTo>
                    <a:lnTo>
                      <a:pt x="208" y="764"/>
                    </a:lnTo>
                    <a:lnTo>
                      <a:pt x="208" y="805"/>
                    </a:lnTo>
                    <a:lnTo>
                      <a:pt x="250" y="805"/>
                    </a:lnTo>
                    <a:lnTo>
                      <a:pt x="250" y="764"/>
                    </a:lnTo>
                    <a:close/>
                    <a:moveTo>
                      <a:pt x="112" y="1092"/>
                    </a:moveTo>
                    <a:lnTo>
                      <a:pt x="112" y="1050"/>
                    </a:lnTo>
                    <a:lnTo>
                      <a:pt x="70" y="1050"/>
                    </a:lnTo>
                    <a:lnTo>
                      <a:pt x="70" y="1092"/>
                    </a:lnTo>
                    <a:lnTo>
                      <a:pt x="112" y="1092"/>
                    </a:lnTo>
                    <a:close/>
                    <a:moveTo>
                      <a:pt x="42" y="1092"/>
                    </a:moveTo>
                    <a:lnTo>
                      <a:pt x="42" y="1050"/>
                    </a:lnTo>
                    <a:lnTo>
                      <a:pt x="0" y="1050"/>
                    </a:lnTo>
                    <a:lnTo>
                      <a:pt x="0" y="1092"/>
                    </a:lnTo>
                    <a:lnTo>
                      <a:pt x="42" y="1092"/>
                    </a:lnTo>
                    <a:close/>
                    <a:moveTo>
                      <a:pt x="42" y="996"/>
                    </a:moveTo>
                    <a:lnTo>
                      <a:pt x="42" y="955"/>
                    </a:lnTo>
                    <a:lnTo>
                      <a:pt x="0" y="955"/>
                    </a:lnTo>
                    <a:lnTo>
                      <a:pt x="0" y="996"/>
                    </a:lnTo>
                    <a:lnTo>
                      <a:pt x="42" y="996"/>
                    </a:lnTo>
                    <a:close/>
                    <a:moveTo>
                      <a:pt x="112" y="996"/>
                    </a:moveTo>
                    <a:lnTo>
                      <a:pt x="112" y="955"/>
                    </a:lnTo>
                    <a:lnTo>
                      <a:pt x="70" y="955"/>
                    </a:lnTo>
                    <a:lnTo>
                      <a:pt x="70" y="996"/>
                    </a:lnTo>
                    <a:lnTo>
                      <a:pt x="112" y="996"/>
                    </a:lnTo>
                    <a:close/>
                    <a:moveTo>
                      <a:pt x="112" y="901"/>
                    </a:moveTo>
                    <a:lnTo>
                      <a:pt x="112" y="859"/>
                    </a:lnTo>
                    <a:lnTo>
                      <a:pt x="70" y="859"/>
                    </a:lnTo>
                    <a:lnTo>
                      <a:pt x="70" y="901"/>
                    </a:lnTo>
                    <a:lnTo>
                      <a:pt x="112" y="901"/>
                    </a:lnTo>
                    <a:close/>
                    <a:moveTo>
                      <a:pt x="42" y="901"/>
                    </a:moveTo>
                    <a:lnTo>
                      <a:pt x="42" y="859"/>
                    </a:lnTo>
                    <a:lnTo>
                      <a:pt x="0" y="859"/>
                    </a:lnTo>
                    <a:lnTo>
                      <a:pt x="0" y="901"/>
                    </a:lnTo>
                    <a:lnTo>
                      <a:pt x="42" y="901"/>
                    </a:lnTo>
                    <a:close/>
                    <a:moveTo>
                      <a:pt x="42" y="764"/>
                    </a:moveTo>
                    <a:lnTo>
                      <a:pt x="0" y="764"/>
                    </a:lnTo>
                    <a:lnTo>
                      <a:pt x="0" y="805"/>
                    </a:lnTo>
                    <a:lnTo>
                      <a:pt x="42" y="805"/>
                    </a:lnTo>
                    <a:lnTo>
                      <a:pt x="42" y="764"/>
                    </a:lnTo>
                    <a:close/>
                    <a:moveTo>
                      <a:pt x="112" y="764"/>
                    </a:moveTo>
                    <a:lnTo>
                      <a:pt x="70" y="764"/>
                    </a:lnTo>
                    <a:lnTo>
                      <a:pt x="70" y="805"/>
                    </a:lnTo>
                    <a:lnTo>
                      <a:pt x="112" y="805"/>
                    </a:lnTo>
                    <a:lnTo>
                      <a:pt x="112" y="764"/>
                    </a:lnTo>
                    <a:close/>
                    <a:moveTo>
                      <a:pt x="250" y="710"/>
                    </a:moveTo>
                    <a:lnTo>
                      <a:pt x="250" y="668"/>
                    </a:lnTo>
                    <a:lnTo>
                      <a:pt x="208" y="668"/>
                    </a:lnTo>
                    <a:lnTo>
                      <a:pt x="208" y="710"/>
                    </a:lnTo>
                    <a:lnTo>
                      <a:pt x="250" y="710"/>
                    </a:lnTo>
                    <a:close/>
                    <a:moveTo>
                      <a:pt x="180" y="710"/>
                    </a:moveTo>
                    <a:lnTo>
                      <a:pt x="180" y="668"/>
                    </a:lnTo>
                    <a:lnTo>
                      <a:pt x="140" y="668"/>
                    </a:lnTo>
                    <a:lnTo>
                      <a:pt x="140" y="710"/>
                    </a:lnTo>
                    <a:lnTo>
                      <a:pt x="180" y="710"/>
                    </a:lnTo>
                    <a:close/>
                    <a:moveTo>
                      <a:pt x="180" y="614"/>
                    </a:moveTo>
                    <a:lnTo>
                      <a:pt x="180" y="573"/>
                    </a:lnTo>
                    <a:lnTo>
                      <a:pt x="140" y="573"/>
                    </a:lnTo>
                    <a:lnTo>
                      <a:pt x="140" y="614"/>
                    </a:lnTo>
                    <a:lnTo>
                      <a:pt x="180" y="614"/>
                    </a:lnTo>
                    <a:close/>
                    <a:moveTo>
                      <a:pt x="250" y="614"/>
                    </a:moveTo>
                    <a:lnTo>
                      <a:pt x="250" y="573"/>
                    </a:lnTo>
                    <a:lnTo>
                      <a:pt x="208" y="573"/>
                    </a:lnTo>
                    <a:lnTo>
                      <a:pt x="208" y="614"/>
                    </a:lnTo>
                    <a:lnTo>
                      <a:pt x="250" y="614"/>
                    </a:lnTo>
                    <a:close/>
                    <a:moveTo>
                      <a:pt x="112" y="710"/>
                    </a:moveTo>
                    <a:lnTo>
                      <a:pt x="112" y="668"/>
                    </a:lnTo>
                    <a:lnTo>
                      <a:pt x="70" y="668"/>
                    </a:lnTo>
                    <a:lnTo>
                      <a:pt x="70" y="710"/>
                    </a:lnTo>
                    <a:lnTo>
                      <a:pt x="112" y="710"/>
                    </a:lnTo>
                    <a:close/>
                    <a:moveTo>
                      <a:pt x="42" y="710"/>
                    </a:moveTo>
                    <a:lnTo>
                      <a:pt x="42" y="668"/>
                    </a:lnTo>
                    <a:lnTo>
                      <a:pt x="0" y="668"/>
                    </a:lnTo>
                    <a:lnTo>
                      <a:pt x="0" y="710"/>
                    </a:lnTo>
                    <a:lnTo>
                      <a:pt x="42" y="710"/>
                    </a:lnTo>
                    <a:close/>
                    <a:moveTo>
                      <a:pt x="42" y="614"/>
                    </a:moveTo>
                    <a:lnTo>
                      <a:pt x="42" y="573"/>
                    </a:lnTo>
                    <a:lnTo>
                      <a:pt x="0" y="573"/>
                    </a:lnTo>
                    <a:lnTo>
                      <a:pt x="0" y="614"/>
                    </a:lnTo>
                    <a:lnTo>
                      <a:pt x="42" y="614"/>
                    </a:lnTo>
                    <a:close/>
                    <a:moveTo>
                      <a:pt x="112" y="614"/>
                    </a:moveTo>
                    <a:lnTo>
                      <a:pt x="112" y="573"/>
                    </a:lnTo>
                    <a:lnTo>
                      <a:pt x="70" y="573"/>
                    </a:lnTo>
                    <a:lnTo>
                      <a:pt x="70" y="614"/>
                    </a:lnTo>
                    <a:lnTo>
                      <a:pt x="112" y="614"/>
                    </a:lnTo>
                    <a:close/>
                    <a:moveTo>
                      <a:pt x="70" y="519"/>
                    </a:moveTo>
                    <a:lnTo>
                      <a:pt x="112" y="519"/>
                    </a:lnTo>
                    <a:lnTo>
                      <a:pt x="112" y="477"/>
                    </a:lnTo>
                    <a:lnTo>
                      <a:pt x="70" y="477"/>
                    </a:lnTo>
                    <a:lnTo>
                      <a:pt x="70" y="519"/>
                    </a:lnTo>
                    <a:close/>
                    <a:moveTo>
                      <a:pt x="42" y="477"/>
                    </a:moveTo>
                    <a:lnTo>
                      <a:pt x="0" y="477"/>
                    </a:lnTo>
                    <a:lnTo>
                      <a:pt x="0" y="519"/>
                    </a:lnTo>
                    <a:lnTo>
                      <a:pt x="42" y="519"/>
                    </a:lnTo>
                    <a:lnTo>
                      <a:pt x="42" y="477"/>
                    </a:lnTo>
                    <a:close/>
                    <a:moveTo>
                      <a:pt x="42" y="382"/>
                    </a:moveTo>
                    <a:lnTo>
                      <a:pt x="0" y="382"/>
                    </a:lnTo>
                    <a:lnTo>
                      <a:pt x="0" y="424"/>
                    </a:lnTo>
                    <a:lnTo>
                      <a:pt x="42" y="424"/>
                    </a:lnTo>
                    <a:lnTo>
                      <a:pt x="42" y="382"/>
                    </a:lnTo>
                    <a:close/>
                    <a:moveTo>
                      <a:pt x="112" y="382"/>
                    </a:moveTo>
                    <a:lnTo>
                      <a:pt x="70" y="382"/>
                    </a:lnTo>
                    <a:lnTo>
                      <a:pt x="70" y="424"/>
                    </a:lnTo>
                    <a:lnTo>
                      <a:pt x="112" y="424"/>
                    </a:lnTo>
                    <a:lnTo>
                      <a:pt x="112" y="382"/>
                    </a:lnTo>
                    <a:close/>
                    <a:moveTo>
                      <a:pt x="208" y="519"/>
                    </a:moveTo>
                    <a:lnTo>
                      <a:pt x="250" y="519"/>
                    </a:lnTo>
                    <a:lnTo>
                      <a:pt x="250" y="477"/>
                    </a:lnTo>
                    <a:lnTo>
                      <a:pt x="208" y="477"/>
                    </a:lnTo>
                    <a:lnTo>
                      <a:pt x="208" y="519"/>
                    </a:lnTo>
                    <a:close/>
                    <a:moveTo>
                      <a:pt x="180" y="477"/>
                    </a:moveTo>
                    <a:lnTo>
                      <a:pt x="140" y="477"/>
                    </a:lnTo>
                    <a:lnTo>
                      <a:pt x="140" y="519"/>
                    </a:lnTo>
                    <a:lnTo>
                      <a:pt x="180" y="519"/>
                    </a:lnTo>
                    <a:lnTo>
                      <a:pt x="180" y="477"/>
                    </a:lnTo>
                    <a:close/>
                    <a:moveTo>
                      <a:pt x="180" y="382"/>
                    </a:moveTo>
                    <a:lnTo>
                      <a:pt x="140" y="382"/>
                    </a:lnTo>
                    <a:lnTo>
                      <a:pt x="140" y="424"/>
                    </a:lnTo>
                    <a:lnTo>
                      <a:pt x="180" y="424"/>
                    </a:lnTo>
                    <a:lnTo>
                      <a:pt x="180" y="382"/>
                    </a:lnTo>
                    <a:close/>
                    <a:moveTo>
                      <a:pt x="250" y="382"/>
                    </a:moveTo>
                    <a:lnTo>
                      <a:pt x="208" y="382"/>
                    </a:lnTo>
                    <a:lnTo>
                      <a:pt x="208" y="424"/>
                    </a:lnTo>
                    <a:lnTo>
                      <a:pt x="250" y="424"/>
                    </a:lnTo>
                    <a:lnTo>
                      <a:pt x="250" y="382"/>
                    </a:lnTo>
                    <a:close/>
                    <a:moveTo>
                      <a:pt x="112" y="286"/>
                    </a:moveTo>
                    <a:lnTo>
                      <a:pt x="70" y="286"/>
                    </a:lnTo>
                    <a:lnTo>
                      <a:pt x="70" y="328"/>
                    </a:lnTo>
                    <a:lnTo>
                      <a:pt x="112" y="328"/>
                    </a:lnTo>
                    <a:lnTo>
                      <a:pt x="112" y="286"/>
                    </a:lnTo>
                    <a:close/>
                    <a:moveTo>
                      <a:pt x="42" y="286"/>
                    </a:moveTo>
                    <a:lnTo>
                      <a:pt x="0" y="286"/>
                    </a:lnTo>
                    <a:lnTo>
                      <a:pt x="0" y="328"/>
                    </a:lnTo>
                    <a:lnTo>
                      <a:pt x="42" y="328"/>
                    </a:lnTo>
                    <a:lnTo>
                      <a:pt x="42" y="286"/>
                    </a:lnTo>
                    <a:close/>
                    <a:moveTo>
                      <a:pt x="42" y="191"/>
                    </a:moveTo>
                    <a:lnTo>
                      <a:pt x="0" y="191"/>
                    </a:lnTo>
                    <a:lnTo>
                      <a:pt x="0" y="233"/>
                    </a:lnTo>
                    <a:lnTo>
                      <a:pt x="42" y="233"/>
                    </a:lnTo>
                    <a:lnTo>
                      <a:pt x="42" y="191"/>
                    </a:lnTo>
                    <a:close/>
                    <a:moveTo>
                      <a:pt x="112" y="191"/>
                    </a:moveTo>
                    <a:lnTo>
                      <a:pt x="70" y="191"/>
                    </a:lnTo>
                    <a:lnTo>
                      <a:pt x="70" y="233"/>
                    </a:lnTo>
                    <a:lnTo>
                      <a:pt x="112" y="233"/>
                    </a:lnTo>
                    <a:lnTo>
                      <a:pt x="112" y="191"/>
                    </a:lnTo>
                    <a:close/>
                    <a:moveTo>
                      <a:pt x="250" y="286"/>
                    </a:moveTo>
                    <a:lnTo>
                      <a:pt x="208" y="286"/>
                    </a:lnTo>
                    <a:lnTo>
                      <a:pt x="208" y="328"/>
                    </a:lnTo>
                    <a:lnTo>
                      <a:pt x="250" y="328"/>
                    </a:lnTo>
                    <a:lnTo>
                      <a:pt x="250" y="286"/>
                    </a:lnTo>
                    <a:close/>
                    <a:moveTo>
                      <a:pt x="180" y="286"/>
                    </a:moveTo>
                    <a:lnTo>
                      <a:pt x="140" y="286"/>
                    </a:lnTo>
                    <a:lnTo>
                      <a:pt x="140" y="328"/>
                    </a:lnTo>
                    <a:lnTo>
                      <a:pt x="180" y="328"/>
                    </a:lnTo>
                    <a:lnTo>
                      <a:pt x="180" y="286"/>
                    </a:lnTo>
                    <a:close/>
                    <a:moveTo>
                      <a:pt x="180" y="191"/>
                    </a:moveTo>
                    <a:lnTo>
                      <a:pt x="140" y="191"/>
                    </a:lnTo>
                    <a:lnTo>
                      <a:pt x="140" y="233"/>
                    </a:lnTo>
                    <a:lnTo>
                      <a:pt x="180" y="233"/>
                    </a:lnTo>
                    <a:lnTo>
                      <a:pt x="180" y="191"/>
                    </a:lnTo>
                    <a:close/>
                    <a:moveTo>
                      <a:pt x="250" y="191"/>
                    </a:moveTo>
                    <a:lnTo>
                      <a:pt x="208" y="191"/>
                    </a:lnTo>
                    <a:lnTo>
                      <a:pt x="208" y="233"/>
                    </a:lnTo>
                    <a:lnTo>
                      <a:pt x="250" y="233"/>
                    </a:lnTo>
                    <a:lnTo>
                      <a:pt x="250" y="191"/>
                    </a:lnTo>
                    <a:close/>
                    <a:moveTo>
                      <a:pt x="112" y="95"/>
                    </a:moveTo>
                    <a:lnTo>
                      <a:pt x="70" y="95"/>
                    </a:lnTo>
                    <a:lnTo>
                      <a:pt x="70" y="137"/>
                    </a:lnTo>
                    <a:lnTo>
                      <a:pt x="112" y="137"/>
                    </a:lnTo>
                    <a:lnTo>
                      <a:pt x="112" y="95"/>
                    </a:lnTo>
                    <a:close/>
                    <a:moveTo>
                      <a:pt x="42" y="95"/>
                    </a:moveTo>
                    <a:lnTo>
                      <a:pt x="0" y="95"/>
                    </a:lnTo>
                    <a:lnTo>
                      <a:pt x="0" y="137"/>
                    </a:lnTo>
                    <a:lnTo>
                      <a:pt x="42" y="137"/>
                    </a:lnTo>
                    <a:lnTo>
                      <a:pt x="42" y="95"/>
                    </a:lnTo>
                    <a:close/>
                    <a:moveTo>
                      <a:pt x="250" y="95"/>
                    </a:moveTo>
                    <a:lnTo>
                      <a:pt x="208" y="95"/>
                    </a:lnTo>
                    <a:lnTo>
                      <a:pt x="208" y="137"/>
                    </a:lnTo>
                    <a:lnTo>
                      <a:pt x="250" y="137"/>
                    </a:lnTo>
                    <a:lnTo>
                      <a:pt x="250" y="95"/>
                    </a:lnTo>
                    <a:close/>
                    <a:moveTo>
                      <a:pt x="180" y="95"/>
                    </a:moveTo>
                    <a:lnTo>
                      <a:pt x="140" y="95"/>
                    </a:lnTo>
                    <a:lnTo>
                      <a:pt x="140" y="137"/>
                    </a:lnTo>
                    <a:lnTo>
                      <a:pt x="180" y="137"/>
                    </a:lnTo>
                    <a:lnTo>
                      <a:pt x="180" y="95"/>
                    </a:lnTo>
                    <a:close/>
                    <a:moveTo>
                      <a:pt x="250" y="0"/>
                    </a:moveTo>
                    <a:lnTo>
                      <a:pt x="208" y="0"/>
                    </a:lnTo>
                    <a:lnTo>
                      <a:pt x="208" y="42"/>
                    </a:lnTo>
                    <a:lnTo>
                      <a:pt x="250" y="42"/>
                    </a:lnTo>
                    <a:lnTo>
                      <a:pt x="250" y="0"/>
                    </a:lnTo>
                    <a:close/>
                    <a:moveTo>
                      <a:pt x="180" y="0"/>
                    </a:moveTo>
                    <a:lnTo>
                      <a:pt x="140" y="0"/>
                    </a:lnTo>
                    <a:lnTo>
                      <a:pt x="140" y="42"/>
                    </a:lnTo>
                    <a:lnTo>
                      <a:pt x="180" y="42"/>
                    </a:lnTo>
                    <a:lnTo>
                      <a:pt x="180" y="0"/>
                    </a:lnTo>
                    <a:close/>
                    <a:moveTo>
                      <a:pt x="112" y="0"/>
                    </a:moveTo>
                    <a:lnTo>
                      <a:pt x="70" y="0"/>
                    </a:lnTo>
                    <a:lnTo>
                      <a:pt x="70" y="42"/>
                    </a:lnTo>
                    <a:lnTo>
                      <a:pt x="112" y="42"/>
                    </a:lnTo>
                    <a:lnTo>
                      <a:pt x="112" y="0"/>
                    </a:lnTo>
                    <a:close/>
                    <a:moveTo>
                      <a:pt x="42" y="0"/>
                    </a:moveTo>
                    <a:lnTo>
                      <a:pt x="0" y="0"/>
                    </a:lnTo>
                    <a:lnTo>
                      <a:pt x="0" y="42"/>
                    </a:lnTo>
                    <a:lnTo>
                      <a:pt x="42" y="42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B9B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2" name="Rectangle 9"/>
              <p:cNvSpPr>
                <a:spLocks noChangeArrowheads="1"/>
              </p:cNvSpPr>
              <p:nvPr/>
            </p:nvSpPr>
            <p:spPr bwMode="auto">
              <a:xfrm>
                <a:off x="3203" y="2689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33" name="Rectangle 10"/>
              <p:cNvSpPr>
                <a:spLocks noChangeArrowheads="1"/>
              </p:cNvSpPr>
              <p:nvPr/>
            </p:nvSpPr>
            <p:spPr bwMode="auto">
              <a:xfrm>
                <a:off x="3135" y="2689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34" name="Rectangle 11"/>
              <p:cNvSpPr>
                <a:spLocks noChangeArrowheads="1"/>
              </p:cNvSpPr>
              <p:nvPr/>
            </p:nvSpPr>
            <p:spPr bwMode="auto">
              <a:xfrm>
                <a:off x="3135" y="2594"/>
                <a:ext cx="40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35" name="Rectangle 12"/>
              <p:cNvSpPr>
                <a:spLocks noChangeArrowheads="1"/>
              </p:cNvSpPr>
              <p:nvPr/>
            </p:nvSpPr>
            <p:spPr bwMode="auto">
              <a:xfrm>
                <a:off x="3203" y="2594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36" name="Rectangle 13"/>
              <p:cNvSpPr>
                <a:spLocks noChangeArrowheads="1"/>
              </p:cNvSpPr>
              <p:nvPr/>
            </p:nvSpPr>
            <p:spPr bwMode="auto">
              <a:xfrm>
                <a:off x="3203" y="2498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37" name="Rectangle 14"/>
              <p:cNvSpPr>
                <a:spLocks noChangeArrowheads="1"/>
              </p:cNvSpPr>
              <p:nvPr/>
            </p:nvSpPr>
            <p:spPr bwMode="auto">
              <a:xfrm>
                <a:off x="3135" y="2498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38" name="Rectangle 15"/>
              <p:cNvSpPr>
                <a:spLocks noChangeArrowheads="1"/>
              </p:cNvSpPr>
              <p:nvPr/>
            </p:nvSpPr>
            <p:spPr bwMode="auto">
              <a:xfrm>
                <a:off x="3135" y="2403"/>
                <a:ext cx="40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39" name="Rectangle 16"/>
              <p:cNvSpPr>
                <a:spLocks noChangeArrowheads="1"/>
              </p:cNvSpPr>
              <p:nvPr/>
            </p:nvSpPr>
            <p:spPr bwMode="auto">
              <a:xfrm>
                <a:off x="3203" y="2403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0" name="Rectangle 17"/>
              <p:cNvSpPr>
                <a:spLocks noChangeArrowheads="1"/>
              </p:cNvSpPr>
              <p:nvPr/>
            </p:nvSpPr>
            <p:spPr bwMode="auto">
              <a:xfrm>
                <a:off x="3065" y="2689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1" name="Rectangle 18"/>
              <p:cNvSpPr>
                <a:spLocks noChangeArrowheads="1"/>
              </p:cNvSpPr>
              <p:nvPr/>
            </p:nvSpPr>
            <p:spPr bwMode="auto">
              <a:xfrm>
                <a:off x="2995" y="2689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2" name="Rectangle 19"/>
              <p:cNvSpPr>
                <a:spLocks noChangeArrowheads="1"/>
              </p:cNvSpPr>
              <p:nvPr/>
            </p:nvSpPr>
            <p:spPr bwMode="auto">
              <a:xfrm>
                <a:off x="2995" y="2594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3" name="Rectangle 20"/>
              <p:cNvSpPr>
                <a:spLocks noChangeArrowheads="1"/>
              </p:cNvSpPr>
              <p:nvPr/>
            </p:nvSpPr>
            <p:spPr bwMode="auto">
              <a:xfrm>
                <a:off x="3065" y="2594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4" name="Rectangle 21"/>
              <p:cNvSpPr>
                <a:spLocks noChangeArrowheads="1"/>
              </p:cNvSpPr>
              <p:nvPr/>
            </p:nvSpPr>
            <p:spPr bwMode="auto">
              <a:xfrm>
                <a:off x="3065" y="2498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5" name="Rectangle 22"/>
              <p:cNvSpPr>
                <a:spLocks noChangeArrowheads="1"/>
              </p:cNvSpPr>
              <p:nvPr/>
            </p:nvSpPr>
            <p:spPr bwMode="auto">
              <a:xfrm>
                <a:off x="2995" y="2498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6" name="Rectangle 23"/>
              <p:cNvSpPr>
                <a:spLocks noChangeArrowheads="1"/>
              </p:cNvSpPr>
              <p:nvPr/>
            </p:nvSpPr>
            <p:spPr bwMode="auto">
              <a:xfrm>
                <a:off x="2995" y="2403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7" name="Rectangle 24"/>
              <p:cNvSpPr>
                <a:spLocks noChangeArrowheads="1"/>
              </p:cNvSpPr>
              <p:nvPr/>
            </p:nvSpPr>
            <p:spPr bwMode="auto">
              <a:xfrm>
                <a:off x="3065" y="2403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8" name="Rectangle 25"/>
              <p:cNvSpPr>
                <a:spLocks noChangeArrowheads="1"/>
              </p:cNvSpPr>
              <p:nvPr/>
            </p:nvSpPr>
            <p:spPr bwMode="auto">
              <a:xfrm>
                <a:off x="3203" y="2307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49" name="Rectangle 26"/>
              <p:cNvSpPr>
                <a:spLocks noChangeArrowheads="1"/>
              </p:cNvSpPr>
              <p:nvPr/>
            </p:nvSpPr>
            <p:spPr bwMode="auto">
              <a:xfrm>
                <a:off x="3135" y="2307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0" name="Rectangle 27"/>
              <p:cNvSpPr>
                <a:spLocks noChangeArrowheads="1"/>
              </p:cNvSpPr>
              <p:nvPr/>
            </p:nvSpPr>
            <p:spPr bwMode="auto">
              <a:xfrm>
                <a:off x="3135" y="2212"/>
                <a:ext cx="40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1" name="Rectangle 28"/>
              <p:cNvSpPr>
                <a:spLocks noChangeArrowheads="1"/>
              </p:cNvSpPr>
              <p:nvPr/>
            </p:nvSpPr>
            <p:spPr bwMode="auto">
              <a:xfrm>
                <a:off x="3203" y="2212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2" name="Rectangle 29"/>
              <p:cNvSpPr>
                <a:spLocks noChangeArrowheads="1"/>
              </p:cNvSpPr>
              <p:nvPr/>
            </p:nvSpPr>
            <p:spPr bwMode="auto">
              <a:xfrm>
                <a:off x="3065" y="2307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3" name="Rectangle 30"/>
              <p:cNvSpPr>
                <a:spLocks noChangeArrowheads="1"/>
              </p:cNvSpPr>
              <p:nvPr/>
            </p:nvSpPr>
            <p:spPr bwMode="auto">
              <a:xfrm>
                <a:off x="2995" y="2307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4" name="Rectangle 31"/>
              <p:cNvSpPr>
                <a:spLocks noChangeArrowheads="1"/>
              </p:cNvSpPr>
              <p:nvPr/>
            </p:nvSpPr>
            <p:spPr bwMode="auto">
              <a:xfrm>
                <a:off x="2995" y="2212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5" name="Rectangle 32"/>
              <p:cNvSpPr>
                <a:spLocks noChangeArrowheads="1"/>
              </p:cNvSpPr>
              <p:nvPr/>
            </p:nvSpPr>
            <p:spPr bwMode="auto">
              <a:xfrm>
                <a:off x="3065" y="2212"/>
                <a:ext cx="42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6" name="Rectangle 33"/>
              <p:cNvSpPr>
                <a:spLocks noChangeArrowheads="1"/>
              </p:cNvSpPr>
              <p:nvPr/>
            </p:nvSpPr>
            <p:spPr bwMode="auto">
              <a:xfrm>
                <a:off x="3065" y="2116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7" name="Rectangle 34"/>
              <p:cNvSpPr>
                <a:spLocks noChangeArrowheads="1"/>
              </p:cNvSpPr>
              <p:nvPr/>
            </p:nvSpPr>
            <p:spPr bwMode="auto">
              <a:xfrm>
                <a:off x="2995" y="2116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8" name="Rectangle 35"/>
              <p:cNvSpPr>
                <a:spLocks noChangeArrowheads="1"/>
              </p:cNvSpPr>
              <p:nvPr/>
            </p:nvSpPr>
            <p:spPr bwMode="auto">
              <a:xfrm>
                <a:off x="2995" y="2021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59" name="Rectangle 36"/>
              <p:cNvSpPr>
                <a:spLocks noChangeArrowheads="1"/>
              </p:cNvSpPr>
              <p:nvPr/>
            </p:nvSpPr>
            <p:spPr bwMode="auto">
              <a:xfrm>
                <a:off x="3065" y="2021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0" name="Rectangle 37"/>
              <p:cNvSpPr>
                <a:spLocks noChangeArrowheads="1"/>
              </p:cNvSpPr>
              <p:nvPr/>
            </p:nvSpPr>
            <p:spPr bwMode="auto">
              <a:xfrm>
                <a:off x="3203" y="2116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1" name="Rectangle 38"/>
              <p:cNvSpPr>
                <a:spLocks noChangeArrowheads="1"/>
              </p:cNvSpPr>
              <p:nvPr/>
            </p:nvSpPr>
            <p:spPr bwMode="auto">
              <a:xfrm>
                <a:off x="3135" y="2116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2" name="Rectangle 39"/>
              <p:cNvSpPr>
                <a:spLocks noChangeArrowheads="1"/>
              </p:cNvSpPr>
              <p:nvPr/>
            </p:nvSpPr>
            <p:spPr bwMode="auto">
              <a:xfrm>
                <a:off x="3135" y="2021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3" name="Rectangle 40"/>
              <p:cNvSpPr>
                <a:spLocks noChangeArrowheads="1"/>
              </p:cNvSpPr>
              <p:nvPr/>
            </p:nvSpPr>
            <p:spPr bwMode="auto">
              <a:xfrm>
                <a:off x="3203" y="2021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4" name="Rectangle 41"/>
              <p:cNvSpPr>
                <a:spLocks noChangeArrowheads="1"/>
              </p:cNvSpPr>
              <p:nvPr/>
            </p:nvSpPr>
            <p:spPr bwMode="auto">
              <a:xfrm>
                <a:off x="3065" y="1925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5" name="Rectangle 42"/>
              <p:cNvSpPr>
                <a:spLocks noChangeArrowheads="1"/>
              </p:cNvSpPr>
              <p:nvPr/>
            </p:nvSpPr>
            <p:spPr bwMode="auto">
              <a:xfrm>
                <a:off x="2995" y="1925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6" name="Rectangle 43"/>
              <p:cNvSpPr>
                <a:spLocks noChangeArrowheads="1"/>
              </p:cNvSpPr>
              <p:nvPr/>
            </p:nvSpPr>
            <p:spPr bwMode="auto">
              <a:xfrm>
                <a:off x="2995" y="1830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7" name="Rectangle 44"/>
              <p:cNvSpPr>
                <a:spLocks noChangeArrowheads="1"/>
              </p:cNvSpPr>
              <p:nvPr/>
            </p:nvSpPr>
            <p:spPr bwMode="auto">
              <a:xfrm>
                <a:off x="3065" y="1830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8" name="Rectangle 45"/>
              <p:cNvSpPr>
                <a:spLocks noChangeArrowheads="1"/>
              </p:cNvSpPr>
              <p:nvPr/>
            </p:nvSpPr>
            <p:spPr bwMode="auto">
              <a:xfrm>
                <a:off x="3203" y="1925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9" name="Rectangle 46"/>
              <p:cNvSpPr>
                <a:spLocks noChangeArrowheads="1"/>
              </p:cNvSpPr>
              <p:nvPr/>
            </p:nvSpPr>
            <p:spPr bwMode="auto">
              <a:xfrm>
                <a:off x="3135" y="1925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0" name="Rectangle 47"/>
              <p:cNvSpPr>
                <a:spLocks noChangeArrowheads="1"/>
              </p:cNvSpPr>
              <p:nvPr/>
            </p:nvSpPr>
            <p:spPr bwMode="auto">
              <a:xfrm>
                <a:off x="3135" y="1830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1" name="Rectangle 48"/>
              <p:cNvSpPr>
                <a:spLocks noChangeArrowheads="1"/>
              </p:cNvSpPr>
              <p:nvPr/>
            </p:nvSpPr>
            <p:spPr bwMode="auto">
              <a:xfrm>
                <a:off x="3203" y="1830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2" name="Rectangle 49"/>
              <p:cNvSpPr>
                <a:spLocks noChangeArrowheads="1"/>
              </p:cNvSpPr>
              <p:nvPr/>
            </p:nvSpPr>
            <p:spPr bwMode="auto">
              <a:xfrm>
                <a:off x="3065" y="1734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3" name="Rectangle 50"/>
              <p:cNvSpPr>
                <a:spLocks noChangeArrowheads="1"/>
              </p:cNvSpPr>
              <p:nvPr/>
            </p:nvSpPr>
            <p:spPr bwMode="auto">
              <a:xfrm>
                <a:off x="2995" y="1734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4" name="Rectangle 51"/>
              <p:cNvSpPr>
                <a:spLocks noChangeArrowheads="1"/>
              </p:cNvSpPr>
              <p:nvPr/>
            </p:nvSpPr>
            <p:spPr bwMode="auto">
              <a:xfrm>
                <a:off x="3203" y="1734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5" name="Rectangle 52"/>
              <p:cNvSpPr>
                <a:spLocks noChangeArrowheads="1"/>
              </p:cNvSpPr>
              <p:nvPr/>
            </p:nvSpPr>
            <p:spPr bwMode="auto">
              <a:xfrm>
                <a:off x="3135" y="1734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6" name="Rectangle 53"/>
              <p:cNvSpPr>
                <a:spLocks noChangeArrowheads="1"/>
              </p:cNvSpPr>
              <p:nvPr/>
            </p:nvSpPr>
            <p:spPr bwMode="auto">
              <a:xfrm>
                <a:off x="3203" y="1639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7" name="Rectangle 54"/>
              <p:cNvSpPr>
                <a:spLocks noChangeArrowheads="1"/>
              </p:cNvSpPr>
              <p:nvPr/>
            </p:nvSpPr>
            <p:spPr bwMode="auto">
              <a:xfrm>
                <a:off x="3135" y="1639"/>
                <a:ext cx="40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8" name="Rectangle 55"/>
              <p:cNvSpPr>
                <a:spLocks noChangeArrowheads="1"/>
              </p:cNvSpPr>
              <p:nvPr/>
            </p:nvSpPr>
            <p:spPr bwMode="auto">
              <a:xfrm>
                <a:off x="3065" y="1639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9" name="Rectangle 56"/>
              <p:cNvSpPr>
                <a:spLocks noChangeArrowheads="1"/>
              </p:cNvSpPr>
              <p:nvPr/>
            </p:nvSpPr>
            <p:spPr bwMode="auto">
              <a:xfrm>
                <a:off x="2995" y="1639"/>
                <a:ext cx="42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endParaRPr lang="ko-KR" altLang="en-US"/>
              </a:p>
            </p:txBody>
          </p:sp>
        </p:grpSp>
        <p:cxnSp>
          <p:nvCxnSpPr>
            <p:cNvPr id="16" name="직선 연결선 15"/>
            <p:cNvCxnSpPr/>
            <p:nvPr/>
          </p:nvCxnSpPr>
          <p:spPr>
            <a:xfrm>
              <a:off x="3838114" y="3844562"/>
              <a:ext cx="4863369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그룹 76"/>
            <p:cNvGrpSpPr>
              <a:grpSpLocks/>
            </p:cNvGrpSpPr>
            <p:nvPr/>
          </p:nvGrpSpPr>
          <p:grpSpPr bwMode="auto">
            <a:xfrm>
              <a:off x="3838676" y="3932950"/>
              <a:ext cx="1643063" cy="1420813"/>
              <a:chOff x="3838676" y="2967102"/>
              <a:chExt cx="1643063" cy="1420813"/>
            </a:xfrm>
          </p:grpSpPr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F6354DC8-EA54-42B1-BD4E-E3F053587325}"/>
                  </a:ext>
                </a:extLst>
              </p:cNvPr>
              <p:cNvSpPr/>
              <p:nvPr/>
            </p:nvSpPr>
            <p:spPr>
              <a:xfrm>
                <a:off x="3946048" y="2967633"/>
                <a:ext cx="1428535" cy="1419533"/>
              </a:xfrm>
              <a:prstGeom prst="ellipse">
                <a:avLst/>
              </a:prstGeom>
              <a:solidFill>
                <a:srgbClr val="DFD2C3">
                  <a:alpha val="25000"/>
                </a:srgbClr>
              </a:solidFill>
              <a:ln w="0" cap="flat" cmpd="sng" algn="ctr">
                <a:noFill/>
                <a:prstDash val="solid"/>
              </a:ln>
              <a:effectLst/>
            </p:spPr>
            <p:txBody>
              <a:bodyPr lIns="91424" tIns="45712" rIns="91424" bIns="45712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F9421B06-85BC-4D09-B39A-CFEB1BAC1B20}"/>
                  </a:ext>
                </a:extLst>
              </p:cNvPr>
              <p:cNvSpPr/>
              <p:nvPr/>
            </p:nvSpPr>
            <p:spPr>
              <a:xfrm>
                <a:off x="4069854" y="3091485"/>
                <a:ext cx="1180922" cy="1171829"/>
              </a:xfrm>
              <a:prstGeom prst="ellipse">
                <a:avLst/>
              </a:prstGeom>
              <a:solidFill>
                <a:srgbClr val="DFD2C3"/>
              </a:solidFill>
              <a:ln w="0" cap="flat" cmpd="sng" algn="ctr">
                <a:noFill/>
                <a:prstDash val="solid"/>
              </a:ln>
              <a:effectLst/>
            </p:spPr>
            <p:txBody>
              <a:bodyPr lIns="91424" tIns="45712" rIns="91424" bIns="45712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모서리가 둥근 직사각형 24">
                <a:extLst>
                  <a:ext uri="{FF2B5EF4-FFF2-40B4-BE49-F238E27FC236}">
                    <a16:creationId xmlns:a16="http://schemas.microsoft.com/office/drawing/2014/main" id="{1310A30A-27A7-48A4-AF09-4A130142A8F4}"/>
                  </a:ext>
                </a:extLst>
              </p:cNvPr>
              <p:cNvSpPr/>
              <p:nvPr/>
            </p:nvSpPr>
            <p:spPr>
              <a:xfrm>
                <a:off x="3838114" y="3255032"/>
                <a:ext cx="1644403" cy="844733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8B6E4A"/>
                </a:solidFill>
                <a:prstDash val="solid"/>
              </a:ln>
              <a:effectLst>
                <a:outerShdw blurRad="25400" dist="254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900" kern="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Text Box 38">
                <a:extLst>
                  <a:ext uri="{FF2B5EF4-FFF2-40B4-BE49-F238E27FC236}">
                    <a16:creationId xmlns:a16="http://schemas.microsoft.com/office/drawing/2014/main" id="{86D6D2FC-1844-496E-8F1C-54DC42B32B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01948" y="3334537"/>
                <a:ext cx="1316066" cy="7448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glow" dir="t"/>
                </a:scene3d>
                <a:sp3d contourW="2540">
                  <a:contourClr>
                    <a:schemeClr val="bg1"/>
                  </a:contourClr>
                </a:sp3d>
              </a:bodyPr>
              <a:lstStyle/>
              <a:p>
                <a:pPr algn="ctr" defTabSz="979315" eaLnBrk="1" fontAlgn="auto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600" b="1" spc="-100" dirty="0" err="1">
                    <a:solidFill>
                      <a:srgbClr val="654F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상시근로자</a:t>
                </a:r>
                <a:r>
                  <a:rPr lang="en-US" altLang="ko-KR" sz="1600" b="1" spc="-100" dirty="0">
                    <a:solidFill>
                      <a:srgbClr val="654F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ko-KR" sz="1600" b="1" spc="-100" dirty="0">
                    <a:solidFill>
                      <a:srgbClr val="654F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ko-KR" altLang="en-US" sz="2800" b="1" spc="-100" dirty="0">
                    <a:solidFill>
                      <a:srgbClr val="654F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ko-KR" sz="2800" b="1" spc="-100" dirty="0">
                    <a:solidFill>
                      <a:srgbClr val="654F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500</a:t>
                </a:r>
                <a:r>
                  <a:rPr lang="ko-KR" altLang="en-US" sz="1600" b="1" spc="-100" dirty="0">
                    <a:solidFill>
                      <a:srgbClr val="654F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명 이상 </a:t>
                </a:r>
                <a:endParaRPr lang="en-US" altLang="ko-KR" sz="1600" b="1" spc="-100" dirty="0">
                  <a:solidFill>
                    <a:srgbClr val="654F3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그룹 72"/>
            <p:cNvGrpSpPr>
              <a:grpSpLocks/>
            </p:cNvGrpSpPr>
            <p:nvPr/>
          </p:nvGrpSpPr>
          <p:grpSpPr bwMode="auto">
            <a:xfrm>
              <a:off x="5832340" y="3932950"/>
              <a:ext cx="1643062" cy="1420813"/>
              <a:chOff x="6834289" y="2967102"/>
              <a:chExt cx="1643062" cy="1420813"/>
            </a:xfrm>
          </p:grpSpPr>
          <p:sp>
            <p:nvSpPr>
              <p:cNvPr id="19" name="타원 18">
                <a:extLst>
                  <a:ext uri="{FF2B5EF4-FFF2-40B4-BE49-F238E27FC236}">
                    <a16:creationId xmlns:a16="http://schemas.microsoft.com/office/drawing/2014/main" id="{50D73DDA-C950-442C-AE3F-9A968C105AED}"/>
                  </a:ext>
                </a:extLst>
              </p:cNvPr>
              <p:cNvSpPr/>
              <p:nvPr/>
            </p:nvSpPr>
            <p:spPr>
              <a:xfrm>
                <a:off x="6940010" y="2967633"/>
                <a:ext cx="1430122" cy="1419533"/>
              </a:xfrm>
              <a:prstGeom prst="ellipse">
                <a:avLst/>
              </a:prstGeom>
              <a:solidFill>
                <a:srgbClr val="2AC1BC">
                  <a:alpha val="8000"/>
                </a:srgbClr>
              </a:solidFill>
              <a:ln w="0" cap="flat" cmpd="sng" algn="ctr">
                <a:noFill/>
                <a:prstDash val="solid"/>
              </a:ln>
              <a:effectLst/>
            </p:spPr>
            <p:txBody>
              <a:bodyPr lIns="91424" tIns="45712" rIns="91424" bIns="45712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B5D5C31C-B4DA-4965-9DA4-B9B501669C17}"/>
                  </a:ext>
                </a:extLst>
              </p:cNvPr>
              <p:cNvSpPr/>
              <p:nvPr/>
            </p:nvSpPr>
            <p:spPr>
              <a:xfrm>
                <a:off x="7065403" y="3091485"/>
                <a:ext cx="1179336" cy="1171829"/>
              </a:xfrm>
              <a:prstGeom prst="ellipse">
                <a:avLst/>
              </a:prstGeom>
              <a:solidFill>
                <a:srgbClr val="CADFEE"/>
              </a:solidFill>
              <a:ln w="0" cap="flat" cmpd="sng" algn="ctr">
                <a:noFill/>
                <a:prstDash val="solid"/>
              </a:ln>
              <a:effectLst/>
            </p:spPr>
            <p:txBody>
              <a:bodyPr lIns="91424" tIns="45712" rIns="91424" bIns="45712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모서리가 둥근 직사각형 20">
                <a:extLst>
                  <a:ext uri="{FF2B5EF4-FFF2-40B4-BE49-F238E27FC236}">
                    <a16:creationId xmlns:a16="http://schemas.microsoft.com/office/drawing/2014/main" id="{7559FE5E-FED8-4555-A0B8-57AAEF78C734}"/>
                  </a:ext>
                </a:extLst>
              </p:cNvPr>
              <p:cNvSpPr/>
              <p:nvPr/>
            </p:nvSpPr>
            <p:spPr>
              <a:xfrm>
                <a:off x="6833663" y="3255032"/>
                <a:ext cx="1644403" cy="844733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013668"/>
                </a:solidFill>
                <a:prstDash val="solid"/>
              </a:ln>
              <a:effectLst>
                <a:outerShdw blurRad="25400" dist="254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900" kern="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 Box 38">
                <a:extLst>
                  <a:ext uri="{FF2B5EF4-FFF2-40B4-BE49-F238E27FC236}">
                    <a16:creationId xmlns:a16="http://schemas.microsoft.com/office/drawing/2014/main" id="{A287908B-A8EE-4D33-9FB4-EAB5E5EF3E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30195" y="3334536"/>
                <a:ext cx="1250342" cy="7448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glow" dir="t"/>
                </a:scene3d>
                <a:sp3d contourW="2540">
                  <a:contourClr>
                    <a:schemeClr val="bg1"/>
                  </a:contourClr>
                </a:sp3d>
              </a:bodyPr>
              <a:lstStyle/>
              <a:p>
                <a:pPr algn="ctr" defTabSz="979315" eaLnBrk="1" fontAlgn="auto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600" b="1" spc="-100" dirty="0">
                    <a:solidFill>
                      <a:srgbClr val="01366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시공능력 상위</a:t>
                </a:r>
                <a:r>
                  <a:rPr lang="ko-KR" altLang="en-US" b="1" spc="-100" dirty="0">
                    <a:solidFill>
                      <a:srgbClr val="01366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ko-KR" b="1" spc="-100" dirty="0">
                    <a:solidFill>
                      <a:srgbClr val="01366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ko-KR" b="1" spc="-100" dirty="0">
                    <a:solidFill>
                      <a:srgbClr val="01366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ko-KR" sz="2600" b="1" spc="-100" dirty="0">
                    <a:solidFill>
                      <a:srgbClr val="01366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r>
                  <a:rPr lang="ko-KR" altLang="en-US" b="1" spc="-100" dirty="0">
                    <a:solidFill>
                      <a:srgbClr val="01366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위</a:t>
                </a:r>
                <a:endParaRPr lang="en-US" altLang="ko-KR" sz="1400" spc="-100" dirty="0">
                  <a:solidFill>
                    <a:srgbClr val="01366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85126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54000" y="4533900"/>
            <a:ext cx="9032875" cy="736600"/>
          </a:xfrm>
        </p:spPr>
        <p:txBody>
          <a:bodyPr rtlCol="0"/>
          <a:lstStyle/>
          <a:p>
            <a:pPr>
              <a:defRPr/>
            </a:pPr>
            <a:r>
              <a:rPr lang="en-US" altLang="ko-KR" sz="3200" dirty="0" smtClean="0"/>
              <a:t>1. </a:t>
            </a:r>
            <a:r>
              <a:rPr sz="3200" dirty="0" smtClean="0"/>
              <a:t>중대재해처벌법 </a:t>
            </a:r>
            <a:r>
              <a:rPr lang="ko-KR" altLang="en-US" sz="3200" dirty="0" smtClean="0"/>
              <a:t>제정 배경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2721084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안전보건관리체계의 </a:t>
            </a:r>
            <a:r>
              <a:rPr dirty="0">
                <a:solidFill>
                  <a:srgbClr val="005C4C"/>
                </a:solidFill>
              </a:rPr>
              <a:t>구축 및 그 이행에 관한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4"/>
            <a:ext cx="9106799" cy="812315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just">
              <a:defRPr/>
            </a:pP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사업 또는 사업장의 특성에 따른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유해〮위험요인을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확인〮개선하는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업무절차를  마련하고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해당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업무절차에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따라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확인〮개선이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이루어지는지를 반기 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회 이상 점검한 후  필요한 조치를 할 것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시행령 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 제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호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2133770"/>
            <a:ext cx="9106799" cy="3944301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920759"/>
              </p:ext>
            </p:extLst>
          </p:nvPr>
        </p:nvGraphicFramePr>
        <p:xfrm>
          <a:off x="794524" y="2294480"/>
          <a:ext cx="8241646" cy="3622880"/>
        </p:xfrm>
        <a:graphic>
          <a:graphicData uri="http://schemas.openxmlformats.org/drawingml/2006/table">
            <a:tbl>
              <a:tblPr/>
              <a:tblGrid>
                <a:gridCol w="8241646">
                  <a:extLst>
                    <a:ext uri="{9D8B030D-6E8A-4147-A177-3AD203B41FA5}">
                      <a16:colId xmlns:a16="http://schemas.microsoft.com/office/drawing/2014/main" val="2001479953"/>
                    </a:ext>
                  </a:extLst>
                </a:gridCol>
              </a:tblGrid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위험성평가와 관련하여 관계 법률에서 정하고 있는 위험성평가에 관한 절차를 준수하고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02804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산업안전보건법 제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36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조 및 사업장 위험성 평가에 관한 지침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관련 업무처리절차 및 반기 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 이상의 이행상황 </a:t>
                      </a:r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점검절차가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마련되어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745905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 평가 과정에서 근로자의 의견을 충분하게 반영하고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55643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현장에서 위험성 평가 활동에 활용에 용이한 위험성 평가기준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방법 등 지침을 제정하고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이를 주기적으로 검토하고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2261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아차사고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발생시 특별점검 실시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특별점검 결과에 대한 분석 및 개선 사항 수립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아차사고에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대한 분석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개선 여부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사항에 대한 기록 관리 및 보고하고 있는지 여부 등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725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73940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안전보건관리체계의 </a:t>
            </a:r>
            <a:r>
              <a:rPr dirty="0">
                <a:solidFill>
                  <a:srgbClr val="005C4C"/>
                </a:solidFill>
              </a:rPr>
              <a:t>구축 및 그 이행에 관한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4"/>
            <a:ext cx="9106799" cy="812315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재해예방을 위해 필요한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안전보건에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관한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인력〮시설〮장비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구비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유해〮위험요인의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개선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고용노동부 고시 사항을 이행하는데 필요한 예산을 편성하고 그 편성된 용도에 맞게 집행하도록 할 것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시행령 제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조 제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호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lang="en-US" altLang="ko-KR" spc="-13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2133770"/>
            <a:ext cx="9106799" cy="3944301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819179"/>
              </p:ext>
            </p:extLst>
          </p:nvPr>
        </p:nvGraphicFramePr>
        <p:xfrm>
          <a:off x="794524" y="2350744"/>
          <a:ext cx="8241646" cy="3622880"/>
        </p:xfrm>
        <a:graphic>
          <a:graphicData uri="http://schemas.openxmlformats.org/drawingml/2006/table">
            <a:tbl>
              <a:tblPr/>
              <a:tblGrid>
                <a:gridCol w="8241646">
                  <a:extLst>
                    <a:ext uri="{9D8B030D-6E8A-4147-A177-3AD203B41FA5}">
                      <a16:colId xmlns:a16="http://schemas.microsoft.com/office/drawing/2014/main" val="2001479953"/>
                    </a:ext>
                  </a:extLst>
                </a:gridCol>
              </a:tblGrid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필요 예산을 판단하기 위한 별도의 절차를 수립하고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02804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예산을 편성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집행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관리하는 체계 마련 여부 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: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 예산에 대한 별도 관리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감사 체계 마련되어 있는지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745905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예산을 편성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집행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관리하는 체계 마련 여부 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: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 예산에 대한 별도 관리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감사 체계 마련되어 있는지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55643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개별 현장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사업장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별 안전보건관리비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또는 유사 명목의 비용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 안전보건 활동에만 사용되고 있는지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2261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개별 현장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사업장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별 안전보건관리비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또는 유사 명목의 비용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가 부족하지 않은지 등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725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0323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안전보건관리체계의 </a:t>
            </a:r>
            <a:r>
              <a:rPr dirty="0">
                <a:solidFill>
                  <a:srgbClr val="005C4C"/>
                </a:solidFill>
              </a:rPr>
              <a:t>구축 및 그 이행에 관한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4"/>
            <a:ext cx="9106799" cy="2156852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「산업안전보건법」 제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조부터 제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조까지 및 제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조에 따라 정해진 수 이상의 안전관리자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보건관리자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안전보건관리담당자 및 산업보건의를 배치하고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배치해야 할 인력이 다른 업무를 겸직하는 경우에는 고용노동부장관이 정하여 고시하는 기준에 따라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안전ㆍ보건에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관한 업무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수행시간을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보장할 것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(</a:t>
            </a:r>
            <a:r>
              <a:rPr lang="ko-KR" altLang="en-US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시행령 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제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4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조 제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6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호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)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 </a:t>
            </a:r>
          </a:p>
          <a:p>
            <a:pPr>
              <a:defRPr/>
            </a:pP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사업 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또는 사업장의 </a:t>
            </a:r>
            <a:r>
              <a:rPr lang="ko-KR" altLang="en-US" b="1" spc="-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안전・보건에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 관한 사항에 대해 종사자의 의견을 듣는 절차를 마련  하고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, 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그 절차에 따라 의견을 들어 재해 예방에 필요하다고 인정하는 경우에는 그에 대한 개선방안을  마련하여 이행하는지를 반기 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1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회 이상 점검한 후 필요한 조치를 할 것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(</a:t>
            </a:r>
            <a:r>
              <a:rPr lang="ko-KR" altLang="en-US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시행령 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제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4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조   제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7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호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)</a:t>
            </a:r>
            <a:endParaRPr lang="en-US" altLang="ko-KR" b="1" spc="-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cs typeface="맑은 고딕" panose="020B060402020202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3478306"/>
            <a:ext cx="9106799" cy="2599765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268152"/>
              </p:ext>
            </p:extLst>
          </p:nvPr>
        </p:nvGraphicFramePr>
        <p:xfrm>
          <a:off x="794524" y="3937497"/>
          <a:ext cx="8241646" cy="1697661"/>
        </p:xfrm>
        <a:graphic>
          <a:graphicData uri="http://schemas.openxmlformats.org/drawingml/2006/table">
            <a:tbl>
              <a:tblPr/>
              <a:tblGrid>
                <a:gridCol w="8241646">
                  <a:extLst>
                    <a:ext uri="{9D8B030D-6E8A-4147-A177-3AD203B41FA5}">
                      <a16:colId xmlns:a16="http://schemas.microsoft.com/office/drawing/2014/main" val="2001479953"/>
                    </a:ext>
                  </a:extLst>
                </a:gridCol>
              </a:tblGrid>
              <a:tr h="56588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산업안전보건법에 따른 전문인력을 적법하게 지정하였는지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2261"/>
                  </a:ext>
                </a:extLst>
              </a:tr>
              <a:tr h="56588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안전보건관리책임자등에게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안전보건관리체계 구축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이행 조치에 필요한 권한과 예산을 부여하였는지 여부 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725971"/>
                  </a:ext>
                </a:extLst>
              </a:tr>
              <a:tr h="56588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반기 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 이상 </a:t>
                      </a:r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안전보건관리책임자등의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업무수행을 평가 및 관리하고 있는지 여부 등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021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6445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안전보건관리체계의 </a:t>
            </a:r>
            <a:r>
              <a:rPr dirty="0">
                <a:solidFill>
                  <a:srgbClr val="005C4C"/>
                </a:solidFill>
              </a:rPr>
              <a:t>구축 및 그 이행에 관한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4"/>
            <a:ext cx="9106799" cy="964546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just">
              <a:defRPr/>
            </a:pP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사업 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또는 사업장의 </a:t>
            </a:r>
            <a:r>
              <a:rPr lang="ko-KR" altLang="en-US" b="1" spc="-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안전・보건에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 관한 사항에 대해 종사자의 의견을 듣는 절차를 마련  하고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, 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그 절차에 따라 의견을 들어 재해 예방에 필요하다고 인정하는 경우에는 그에 대한 개선방안을  마련하여 이행하는지를 반기 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1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회 이상 점검한 후 필요한 조치를 할 것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(</a:t>
            </a:r>
            <a:r>
              <a:rPr lang="ko-KR" altLang="en-US" spc="-18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시행령 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제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4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조   제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7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호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2286000"/>
            <a:ext cx="9106799" cy="3792071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810239"/>
              </p:ext>
            </p:extLst>
          </p:nvPr>
        </p:nvGraphicFramePr>
        <p:xfrm>
          <a:off x="794524" y="2677044"/>
          <a:ext cx="8241646" cy="2857752"/>
        </p:xfrm>
        <a:graphic>
          <a:graphicData uri="http://schemas.openxmlformats.org/drawingml/2006/table">
            <a:tbl>
              <a:tblPr/>
              <a:tblGrid>
                <a:gridCol w="8241646">
                  <a:extLst>
                    <a:ext uri="{9D8B030D-6E8A-4147-A177-3AD203B41FA5}">
                      <a16:colId xmlns:a16="http://schemas.microsoft.com/office/drawing/2014/main" val="2001479953"/>
                    </a:ext>
                  </a:extLst>
                </a:gridCol>
              </a:tblGrid>
              <a:tr h="71443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반기 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 이상 소속 근로자의 의견을 취합하여 관리하는 절차가 마련되어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02804"/>
                  </a:ext>
                </a:extLst>
              </a:tr>
              <a:tr h="71443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취합된 근로자의 의견 중 적정 개선 의견 여부를 판단하고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745905"/>
                  </a:ext>
                </a:extLst>
              </a:tr>
              <a:tr h="71443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적정 개선 의견에 대한 개선 방안 수립 및 개선 방안의 이행 현황을 점검하고 있는지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55643"/>
                  </a:ext>
                </a:extLst>
              </a:tr>
              <a:tr h="71443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본사에서 별도로 현장을 방문하여 개선 사항을 확인하고 있는지 여부 등 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2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8105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안전보건관리체계의 </a:t>
            </a:r>
            <a:r>
              <a:rPr dirty="0">
                <a:solidFill>
                  <a:srgbClr val="005C4C"/>
                </a:solidFill>
              </a:rPr>
              <a:t>구축 및 그 이행에 관한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4"/>
            <a:ext cx="9106799" cy="1179699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just">
              <a:defRPr/>
            </a:pP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사업 또는 사업장에 중대산업재해가 발생하거나 발생할 급박한 위험이 있을 경우를 대비하여 작업 </a:t>
            </a:r>
            <a:r>
              <a:rPr lang="ko-KR" altLang="en-US" b="1" spc="-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중지</a:t>
            </a:r>
            <a:r>
              <a:rPr lang="ko-KR" altLang="en-US" b="1" spc="-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맑은 고딕" panose="020B0604020202020204" pitchFamily="34" charset="0"/>
              </a:rPr>
              <a:t>〮</a:t>
            </a:r>
            <a:r>
              <a:rPr lang="ko-KR" altLang="en-US" b="1" spc="-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근로자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 </a:t>
            </a:r>
            <a:r>
              <a:rPr lang="ko-KR" altLang="en-US" b="1" spc="-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대피</a:t>
            </a:r>
            <a:r>
              <a:rPr lang="ko-KR" altLang="en-US" b="1" spc="-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맑은 고딕" panose="020B0604020202020204" pitchFamily="34" charset="0"/>
              </a:rPr>
              <a:t>〮</a:t>
            </a:r>
            <a:r>
              <a:rPr lang="ko-KR" altLang="en-US" b="1" spc="-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위험요인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 제거 등 대응조치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, 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중대산업재해를 입은 사람에 대한 구호조치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, 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추가 피해방지를 위한 조치에 관한 매뉴얼을 마련하고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, 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해당 매뉴얼에 따라 조치하는지를 반기 </a:t>
            </a:r>
            <a:r>
              <a:rPr lang="en-US" altLang="ko-KR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1</a:t>
            </a:r>
            <a:r>
              <a:rPr lang="ko-KR" altLang="en-US" b="1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회 이상 점검할 것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(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시행령 제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4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조 제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8</a:t>
            </a:r>
            <a:r>
              <a:rPr lang="ko-KR" altLang="en-US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호</a:t>
            </a:r>
            <a:r>
              <a:rPr lang="en-US" altLang="ko-KR" spc="-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cs typeface="맑은 고딕" panose="020B0604020202020204" pitchFamily="34" charset="0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2501153"/>
            <a:ext cx="9106799" cy="3576918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373535"/>
              </p:ext>
            </p:extLst>
          </p:nvPr>
        </p:nvGraphicFramePr>
        <p:xfrm>
          <a:off x="794524" y="2770094"/>
          <a:ext cx="8241646" cy="3065930"/>
        </p:xfrm>
        <a:graphic>
          <a:graphicData uri="http://schemas.openxmlformats.org/drawingml/2006/table">
            <a:tbl>
              <a:tblPr/>
              <a:tblGrid>
                <a:gridCol w="8241646">
                  <a:extLst>
                    <a:ext uri="{9D8B030D-6E8A-4147-A177-3AD203B41FA5}">
                      <a16:colId xmlns:a16="http://schemas.microsoft.com/office/drawing/2014/main" val="2001479953"/>
                    </a:ext>
                  </a:extLst>
                </a:gridCol>
              </a:tblGrid>
              <a:tr h="61318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작업중지권에 관한 내부 규정이 정립되어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02804"/>
                  </a:ext>
                </a:extLst>
              </a:tr>
              <a:tr h="61318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작업중지권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관련 절차 수립 및 적정 이행 검토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적정 작업중지인지 여부에 관한 사후적인 판단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작업중지권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행사에 따른 보상 방안 및 불이익 예방 방안 수립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가 이루어지고 있는지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745905"/>
                  </a:ext>
                </a:extLst>
              </a:tr>
              <a:tr h="61318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중대재해 발생 급박 위험 인지 시 </a:t>
                      </a:r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작업중지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대피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보고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위험요인 제거 등 </a:t>
                      </a:r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대응절차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마련 및 확인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점검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55643"/>
                  </a:ext>
                </a:extLst>
              </a:tr>
              <a:tr h="61318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급박한 위험이 발생하는 경우 대응방안에 대한 교육이 진행되고 있는지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725971"/>
                  </a:ext>
                </a:extLst>
              </a:tr>
              <a:tr h="61318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중대산업재해 또는 급박 위험 발생시 대응 매뉴얼 마련 및 이행 여부를 반기 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연 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점검하고 있는지 등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642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5361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안전보건관리체계의 </a:t>
            </a:r>
            <a:r>
              <a:rPr dirty="0">
                <a:solidFill>
                  <a:srgbClr val="005C4C"/>
                </a:solidFill>
              </a:rPr>
              <a:t>구축 및 그 이행에 관한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4"/>
            <a:ext cx="9106799" cy="889731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just">
              <a:defRPr/>
            </a:pP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자에게 업무의 도급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용역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위탁 등을 하는 경우에는 종사자의 </a:t>
            </a:r>
            <a:r>
              <a:rPr lang="ko-KR" altLang="en-US" b="1" spc="-13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안전ㆍ보건을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확보하기 위해 기준과 절차를 마련하고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 기준과 절차에 따라 도급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용역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위탁 등이 이루어지는지를 반기 </a:t>
            </a:r>
            <a:r>
              <a:rPr lang="en-US" altLang="ko-KR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회 이상 점검할 것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시행령 제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 제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ko-KR" altLang="en-US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호</a:t>
            </a:r>
            <a:r>
              <a:rPr lang="en-US" altLang="ko-KR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b="1" spc="-13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en-US" altLang="ko-KR" b="1" spc="-13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2211185"/>
            <a:ext cx="9106799" cy="3866886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037910"/>
              </p:ext>
            </p:extLst>
          </p:nvPr>
        </p:nvGraphicFramePr>
        <p:xfrm>
          <a:off x="794524" y="2350744"/>
          <a:ext cx="8241646" cy="3622880"/>
        </p:xfrm>
        <a:graphic>
          <a:graphicData uri="http://schemas.openxmlformats.org/drawingml/2006/table">
            <a:tbl>
              <a:tblPr/>
              <a:tblGrid>
                <a:gridCol w="8241646">
                  <a:extLst>
                    <a:ext uri="{9D8B030D-6E8A-4147-A177-3AD203B41FA5}">
                      <a16:colId xmlns:a16="http://schemas.microsoft.com/office/drawing/2014/main" val="2001479953"/>
                    </a:ext>
                  </a:extLst>
                </a:gridCol>
              </a:tblGrid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협력업체 선정 과정에 있어서 협력업체의 안전 보건 역량을 확인하기 위한 평가기준과 절차가 마련되어 있는지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02804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협력업체가 도급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용역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위탁을 수행함에 있어서 </a:t>
                      </a:r>
                      <a:r>
                        <a:rPr lang="ko-KR" alt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안전보건에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관한 의무를 이행하고 있는지를 점검하는지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745905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협력업체의 산업안전보건관리비를 계상</a:t>
                      </a:r>
                      <a:r>
                        <a:rPr lang="en-US" altLang="ko-K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보전하고 있는지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55643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협력업체에게 적정한 안전보건 관리 비용과 수행 기간을 부여하고 있는지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2261"/>
                  </a:ext>
                </a:extLst>
              </a:tr>
              <a:tr h="7245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협력업체 근로자에 대한 법정 교육을 실시하고 있는지 등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725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5615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005C4C"/>
                </a:solidFill>
              </a:rPr>
              <a:t>안전보건 관계법령에 따른 의무이행에 필요한 관리상 조치</a:t>
            </a:r>
          </a:p>
        </p:txBody>
      </p:sp>
      <p:sp>
        <p:nvSpPr>
          <p:cNvPr id="215043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61948" y="1321454"/>
            <a:ext cx="9106799" cy="430849"/>
          </a:xfrm>
          <a:prstGeom prst="round2SameRect">
            <a:avLst>
              <a:gd name="adj1" fmla="val 24633"/>
              <a:gd name="adj2" fmla="val 0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just">
              <a:defRPr/>
            </a:pPr>
            <a:endParaRPr lang="en-US" altLang="ko-KR" b="1" spc="-13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1948" y="1676400"/>
            <a:ext cx="9106799" cy="4401671"/>
          </a:xfrm>
          <a:prstGeom prst="rect">
            <a:avLst/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122105"/>
              </p:ext>
            </p:extLst>
          </p:nvPr>
        </p:nvGraphicFramePr>
        <p:xfrm>
          <a:off x="842683" y="1752303"/>
          <a:ext cx="8130988" cy="3760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30988">
                  <a:extLst>
                    <a:ext uri="{9D8B030D-6E8A-4147-A177-3AD203B41FA5}">
                      <a16:colId xmlns:a16="http://schemas.microsoft.com/office/drawing/2014/main" val="1004349656"/>
                    </a:ext>
                  </a:extLst>
                </a:gridCol>
              </a:tblGrid>
              <a:tr h="1230361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안전보건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관계 법령 </a:t>
                      </a:r>
                      <a:r>
                        <a:rPr lang="ko-KR" altLang="en-US" sz="16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미이행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사실이 확인된 경우</a:t>
                      </a:r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해당 의무 이행에 필요한 조치가 무엇인지 판단하는 내부 절차가 마련되어 있고</a:t>
                      </a:r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그러한 절차에 따라 인력 배치나 추가 예산 배정 등 적절한 조치가 실시되는지 여부 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5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756124"/>
                  </a:ext>
                </a:extLst>
              </a:tr>
              <a:tr h="93675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산업안전보건법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등 안전보건 관계 법령에 따라 실시하여야 하는 안전보건교육의 종류가 명확히 </a:t>
                      </a:r>
                      <a:r>
                        <a:rPr lang="ko-KR" altLang="en-US" sz="16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숙지되어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있고</a:t>
                      </a:r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반기 </a:t>
                      </a:r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회 이상 그 실시여부를 확인하는 내부 절차가 마련되어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5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494058"/>
                  </a:ext>
                </a:extLst>
              </a:tr>
              <a:tr h="93675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교육에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필요한 충분한 예산이 확보되어 있는지 여부</a:t>
                      </a:r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/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교육 </a:t>
                      </a:r>
                      <a:r>
                        <a:rPr lang="ko-KR" altLang="en-US" sz="16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미실시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사실이 확인된 경우</a:t>
                      </a:r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즉시 실시를 지시하고</a:t>
                      </a:r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실시에 필요한 예산을 추가로 편성하고 있는지 여부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5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546268"/>
                  </a:ext>
                </a:extLst>
              </a:tr>
              <a:tr h="65712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안전보건 </a:t>
                      </a:r>
                      <a:r>
                        <a:rPr lang="ko-KR" alt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조직이 사업장에 적용되는 안전보건 관계 법령의 종류와 개정 여부를 주기적으로 확인하고 있는지 </a:t>
                      </a:r>
                      <a:r>
                        <a:rPr lang="ko-KR" altLang="en-US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여부 등</a:t>
                      </a:r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973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0247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88" y="1156447"/>
            <a:ext cx="9391650" cy="5145741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ko-KR" altLang="en-US" dirty="0" smtClean="0">
                <a:solidFill>
                  <a:srgbClr val="005C4C"/>
                </a:solidFill>
              </a:rPr>
              <a:t>건설 분야 중대산업재해 관련 주요 법률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231427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3" descr="M:\소스\백터라인\Untitled-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3" y="1311763"/>
            <a:ext cx="8089900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/>
        </p:nvSpPr>
        <p:spPr bwMode="auto">
          <a:xfrm>
            <a:off x="1376120" y="1583612"/>
            <a:ext cx="3068638" cy="1752600"/>
          </a:xfrm>
          <a:prstGeom prst="roundRect">
            <a:avLst>
              <a:gd name="adj" fmla="val 6174"/>
            </a:avLst>
          </a:prstGeom>
          <a:solidFill>
            <a:schemeClr val="bg1"/>
          </a:solidFill>
          <a:ln w="57150">
            <a:solidFill>
              <a:srgbClr val="D4552E"/>
            </a:soli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6250" rIns="14625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ko-KR" altLang="en-US" sz="2400" b="1" dirty="0">
                <a:solidFill>
                  <a:srgbClr val="D4552E"/>
                </a:solidFill>
                <a:latin typeface="맑은 고딕" panose="020B0503020000020004" pitchFamily="50" charset="-127"/>
                <a:cs typeface="맑은 고딕" pitchFamily="34" charset="0"/>
              </a:rPr>
              <a:t>산업안전보건법</a:t>
            </a:r>
            <a:endParaRPr lang="en-US" altLang="ko-KR" sz="2400" b="1" dirty="0">
              <a:solidFill>
                <a:srgbClr val="D4552E"/>
              </a:solidFill>
              <a:latin typeface="맑은 고딕" panose="020B0503020000020004" pitchFamily="50" charset="-127"/>
              <a:cs typeface="맑은 고딕" pitchFamily="34" charset="0"/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5140083" y="1583612"/>
            <a:ext cx="3260725" cy="1754187"/>
          </a:xfrm>
          <a:prstGeom prst="roundRect">
            <a:avLst>
              <a:gd name="adj" fmla="val 3705"/>
            </a:avLst>
          </a:prstGeom>
          <a:solidFill>
            <a:schemeClr val="bg1"/>
          </a:solidFill>
          <a:ln w="57150">
            <a:solidFill>
              <a:srgbClr val="D4552E"/>
            </a:soli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6250" rIns="14625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ko-KR" altLang="en-US" sz="2400" b="1" dirty="0">
                <a:solidFill>
                  <a:srgbClr val="D4552E"/>
                </a:solidFill>
                <a:latin typeface="맑은 고딕" panose="020B0503020000020004" pitchFamily="50" charset="-127"/>
                <a:cs typeface="맑은 고딕" pitchFamily="34" charset="0"/>
              </a:rPr>
              <a:t>건설기술진흥법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135320" y="3883899"/>
            <a:ext cx="3265488" cy="1752600"/>
          </a:xfrm>
          <a:prstGeom prst="roundRect">
            <a:avLst>
              <a:gd name="adj" fmla="val 5557"/>
            </a:avLst>
          </a:prstGeom>
          <a:solidFill>
            <a:schemeClr val="bg1"/>
          </a:solidFill>
          <a:ln w="57150">
            <a:solidFill>
              <a:srgbClr val="D4552E"/>
            </a:soli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6250" rIns="14625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ko-KR" altLang="en-US" sz="2400" b="1" dirty="0">
                <a:solidFill>
                  <a:srgbClr val="D4552E"/>
                </a:solidFill>
                <a:latin typeface="맑은 고딕" panose="020B0503020000020004" pitchFamily="50" charset="-127"/>
                <a:cs typeface="맑은 고딕" pitchFamily="34" charset="0"/>
              </a:rPr>
              <a:t>건설안전특별법</a:t>
            </a:r>
            <a:endParaRPr lang="en-US" altLang="ko-KR" sz="2400" b="1" dirty="0">
              <a:solidFill>
                <a:srgbClr val="D4552E"/>
              </a:solidFill>
              <a:latin typeface="맑은 고딕" panose="020B0503020000020004" pitchFamily="50" charset="-127"/>
              <a:cs typeface="맑은 고딕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600" b="1" dirty="0">
                <a:solidFill>
                  <a:srgbClr val="D4552E"/>
                </a:solidFill>
                <a:latin typeface="맑은 고딕" panose="020B0503020000020004" pitchFamily="50" charset="-127"/>
                <a:cs typeface="맑은 고딕" pitchFamily="34" charset="0"/>
              </a:rPr>
              <a:t>(</a:t>
            </a:r>
            <a:r>
              <a:rPr lang="ko-KR" altLang="en-US" sz="1600" b="1" dirty="0">
                <a:solidFill>
                  <a:srgbClr val="D4552E"/>
                </a:solidFill>
                <a:latin typeface="맑은 고딕" panose="020B0503020000020004" pitchFamily="50" charset="-127"/>
                <a:cs typeface="맑은 고딕" pitchFamily="34" charset="0"/>
              </a:rPr>
              <a:t>발의</a:t>
            </a:r>
            <a:r>
              <a:rPr lang="en-US" altLang="ko-KR" sz="1600" b="1" dirty="0">
                <a:solidFill>
                  <a:srgbClr val="D4552E"/>
                </a:solidFill>
                <a:latin typeface="맑은 고딕" panose="020B0503020000020004" pitchFamily="50" charset="-127"/>
                <a:cs typeface="맑은 고딕" pitchFamily="34" charset="0"/>
              </a:rPr>
              <a:t>)</a:t>
            </a:r>
            <a:endParaRPr lang="ko-KR" altLang="en-US" sz="1600" b="1" dirty="0">
              <a:solidFill>
                <a:srgbClr val="D4552E"/>
              </a:solidFill>
              <a:latin typeface="맑은 고딕" panose="020B0503020000020004" pitchFamily="50" charset="-127"/>
              <a:cs typeface="맑은 고딕" pitchFamily="34" charset="0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1376120" y="3883899"/>
            <a:ext cx="3055938" cy="1752600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57150">
            <a:solidFill>
              <a:srgbClr val="D4552E"/>
            </a:soli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6250" rIns="14625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ko-KR" altLang="en-US" sz="2400" b="1" dirty="0">
                <a:solidFill>
                  <a:srgbClr val="D4552E"/>
                </a:solidFill>
                <a:latin typeface="맑은 고딕" panose="020B0503020000020004" pitchFamily="50" charset="-127"/>
                <a:cs typeface="맑은 고딕" pitchFamily="34" charset="0"/>
              </a:rPr>
              <a:t>건설산업기본법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87490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  <a:solidFill>
            <a:srgbClr val="FFF4DD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ko-KR" altLang="en-US" dirty="0" smtClean="0">
                <a:solidFill>
                  <a:srgbClr val="005C4C"/>
                </a:solidFill>
              </a:rPr>
              <a:t>주요 현안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231427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/>
          <p:cNvCxnSpPr/>
          <p:nvPr/>
        </p:nvCxnSpPr>
        <p:spPr>
          <a:xfrm flipH="1">
            <a:off x="255588" y="627529"/>
            <a:ext cx="9358312" cy="5495365"/>
          </a:xfrm>
          <a:prstGeom prst="line">
            <a:avLst/>
          </a:prstGeom>
          <a:ln w="50800">
            <a:solidFill>
              <a:srgbClr val="005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55588" y="1548450"/>
            <a:ext cx="3097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D4552E"/>
                </a:solidFill>
              </a:rPr>
              <a:t>불법하도급</a:t>
            </a:r>
            <a:r>
              <a:rPr lang="en-US" altLang="ko-KR" sz="2400" b="1" dirty="0" smtClean="0">
                <a:solidFill>
                  <a:srgbClr val="D4552E"/>
                </a:solidFill>
              </a:rPr>
              <a:t/>
            </a:r>
            <a:br>
              <a:rPr lang="en-US" altLang="ko-KR" sz="2400" b="1" dirty="0" smtClean="0">
                <a:solidFill>
                  <a:srgbClr val="D4552E"/>
                </a:solidFill>
              </a:rPr>
            </a:br>
            <a:r>
              <a:rPr lang="en-US" altLang="ko-KR" sz="2400" b="1" dirty="0" smtClean="0">
                <a:solidFill>
                  <a:srgbClr val="D4552E"/>
                </a:solidFill>
              </a:rPr>
              <a:t>- </a:t>
            </a:r>
            <a:r>
              <a:rPr lang="ko-KR" altLang="en-US" sz="2400" b="1" dirty="0" smtClean="0">
                <a:solidFill>
                  <a:srgbClr val="D4552E"/>
                </a:solidFill>
              </a:rPr>
              <a:t>건설산업기본법</a:t>
            </a:r>
            <a:endParaRPr lang="ko-KR" altLang="en-US" sz="2400" b="1" dirty="0">
              <a:solidFill>
                <a:srgbClr val="D4552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53561" y="3943169"/>
            <a:ext cx="3097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D4552E"/>
                </a:solidFill>
              </a:rPr>
              <a:t>안전관리계획서</a:t>
            </a:r>
            <a:r>
              <a:rPr lang="en-US" altLang="ko-KR" sz="2400" b="1" dirty="0" smtClean="0">
                <a:solidFill>
                  <a:srgbClr val="D4552E"/>
                </a:solidFill>
              </a:rPr>
              <a:t/>
            </a:r>
            <a:br>
              <a:rPr lang="en-US" altLang="ko-KR" sz="2400" b="1" dirty="0" smtClean="0">
                <a:solidFill>
                  <a:srgbClr val="D4552E"/>
                </a:solidFill>
              </a:rPr>
            </a:br>
            <a:r>
              <a:rPr lang="en-US" altLang="ko-KR" sz="2400" b="1" dirty="0" smtClean="0">
                <a:solidFill>
                  <a:srgbClr val="D4552E"/>
                </a:solidFill>
              </a:rPr>
              <a:t>- </a:t>
            </a:r>
            <a:r>
              <a:rPr lang="ko-KR" altLang="en-US" sz="2400" b="1" dirty="0" smtClean="0">
                <a:solidFill>
                  <a:srgbClr val="D4552E"/>
                </a:solidFill>
              </a:rPr>
              <a:t>건설기술진흥법</a:t>
            </a:r>
            <a:endParaRPr lang="ko-KR" altLang="en-US" sz="2400" b="1" dirty="0">
              <a:solidFill>
                <a:srgbClr val="D4552E"/>
              </a:solidFill>
            </a:endParaRPr>
          </a:p>
        </p:txBody>
      </p:sp>
      <p:pic>
        <p:nvPicPr>
          <p:cNvPr id="6" name="그림 5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61" y="2867035"/>
            <a:ext cx="5433806" cy="29832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6494" y="5892061"/>
            <a:ext cx="4945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solidFill>
                  <a:srgbClr val="005C4C"/>
                </a:solidFill>
              </a:rPr>
              <a:t>☞ 2022. 1. 16.</a:t>
            </a:r>
            <a:r>
              <a:rPr lang="ko-KR" altLang="en-US" sz="1200" dirty="0" smtClean="0">
                <a:solidFill>
                  <a:srgbClr val="005C4C"/>
                </a:solidFill>
              </a:rPr>
              <a:t>자 연합뉴스 기사 사진 발췌</a:t>
            </a:r>
            <a:r>
              <a:rPr lang="en-US" altLang="ko-KR" sz="1200" dirty="0" smtClean="0">
                <a:solidFill>
                  <a:srgbClr val="005C4C"/>
                </a:solidFill>
              </a:rPr>
              <a:t/>
            </a:r>
            <a:br>
              <a:rPr lang="en-US" altLang="ko-KR" sz="1200" dirty="0" smtClean="0">
                <a:solidFill>
                  <a:srgbClr val="005C4C"/>
                </a:solidFill>
              </a:rPr>
            </a:br>
            <a:r>
              <a:rPr lang="en-US" altLang="ko-KR" sz="1200" dirty="0" smtClean="0">
                <a:solidFill>
                  <a:srgbClr val="005C4C"/>
                </a:solidFill>
              </a:rPr>
              <a:t>(https://www.yna.co.kr/view/AKR20220116041100054?input=1195m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228311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54000" y="4533900"/>
            <a:ext cx="9032875" cy="736600"/>
          </a:xfrm>
        </p:spPr>
        <p:txBody>
          <a:bodyPr rtlCol="0"/>
          <a:lstStyle/>
          <a:p>
            <a:pPr>
              <a:defRPr/>
            </a:pPr>
            <a:r>
              <a:rPr lang="en-US" altLang="ko-KR" sz="3200" dirty="0" smtClean="0"/>
              <a:t>4. </a:t>
            </a:r>
            <a:r>
              <a:rPr lang="ko-KR" altLang="en-US" sz="3200" dirty="0" smtClean="0"/>
              <a:t>중대재해처벌법 시행에 따른 변화 및 대응</a:t>
            </a:r>
            <a:endParaRPr lang="en-US" altLang="ko-KR" sz="3200" dirty="0" smtClean="0"/>
          </a:p>
        </p:txBody>
      </p:sp>
    </p:spTree>
    <p:extLst>
      <p:ext uri="{BB962C8B-B14F-4D97-AF65-F5344CB8AC3E}">
        <p14:creationId xmlns:p14="http://schemas.microsoft.com/office/powerpoint/2010/main" val="9505030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44854" y="1425627"/>
            <a:ext cx="7779658" cy="4628443"/>
          </a:xfrm>
          <a:prstGeom prst="rect">
            <a:avLst/>
          </a:prstGeom>
          <a:noFill/>
          <a:ln w="41275">
            <a:solidFill>
              <a:srgbClr val="D4552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4</a:t>
            </a:fld>
            <a:endParaRPr lang="en-US" dirty="0"/>
          </a:p>
        </p:txBody>
      </p:sp>
      <p:sp>
        <p:nvSpPr>
          <p:cNvPr id="4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중대재해</a:t>
            </a:r>
            <a:r>
              <a:rPr lang="ko-KR" altLang="en-US" dirty="0" smtClean="0">
                <a:solidFill>
                  <a:srgbClr val="005C4C"/>
                </a:solidFill>
              </a:rPr>
              <a:t>처벌법 제정 이유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8" name="직사각형 28"/>
          <p:cNvSpPr>
            <a:spLocks noChangeArrowheads="1"/>
          </p:cNvSpPr>
          <p:nvPr/>
        </p:nvSpPr>
        <p:spPr bwMode="auto">
          <a:xfrm>
            <a:off x="1720661" y="1702792"/>
            <a:ext cx="6628044" cy="62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ko-KR" altLang="ko-KR" b="1" spc="-50" dirty="0">
                <a:solidFill>
                  <a:srgbClr val="005C4C"/>
                </a:solidFill>
              </a:rPr>
              <a:t>현대중공업 </a:t>
            </a:r>
            <a:r>
              <a:rPr lang="ko-KR" altLang="ko-KR" b="1" spc="-50" dirty="0" err="1">
                <a:solidFill>
                  <a:srgbClr val="005C4C"/>
                </a:solidFill>
              </a:rPr>
              <a:t>아르곤</a:t>
            </a:r>
            <a:r>
              <a:rPr lang="ko-KR" altLang="ko-KR" b="1" spc="-50" dirty="0">
                <a:solidFill>
                  <a:srgbClr val="005C4C"/>
                </a:solidFill>
              </a:rPr>
              <a:t> 가스 질식 사망사고</a:t>
            </a:r>
            <a:r>
              <a:rPr lang="en-US" altLang="ko-KR" b="1" spc="-50" dirty="0">
                <a:solidFill>
                  <a:srgbClr val="005C4C"/>
                </a:solidFill>
              </a:rPr>
              <a:t>, </a:t>
            </a:r>
            <a:r>
              <a:rPr lang="ko-KR" altLang="ko-KR" b="1" spc="-50" dirty="0">
                <a:solidFill>
                  <a:srgbClr val="005C4C"/>
                </a:solidFill>
              </a:rPr>
              <a:t>태안화력발전소 </a:t>
            </a:r>
            <a:r>
              <a:rPr lang="ko-KR" altLang="ko-KR" b="1" spc="-50" dirty="0" err="1">
                <a:solidFill>
                  <a:srgbClr val="005C4C"/>
                </a:solidFill>
              </a:rPr>
              <a:t>압사사고</a:t>
            </a:r>
            <a:r>
              <a:rPr lang="en-US" altLang="ko-KR" b="1" spc="-50" dirty="0">
                <a:solidFill>
                  <a:srgbClr val="005C4C"/>
                </a:solidFill>
              </a:rPr>
              <a:t>, </a:t>
            </a:r>
            <a:r>
              <a:rPr lang="en-US" altLang="ko-KR" b="1" spc="-50" dirty="0" smtClean="0">
                <a:solidFill>
                  <a:srgbClr val="005C4C"/>
                </a:solidFill>
              </a:rPr>
              <a:t>  </a:t>
            </a:r>
            <a:r>
              <a:rPr lang="ko-KR" altLang="ko-KR" b="1" spc="-50" dirty="0" smtClean="0">
                <a:solidFill>
                  <a:srgbClr val="005C4C"/>
                </a:solidFill>
              </a:rPr>
              <a:t>물류창고 </a:t>
            </a:r>
            <a:r>
              <a:rPr lang="ko-KR" altLang="ko-KR" b="1" spc="-50" dirty="0">
                <a:solidFill>
                  <a:srgbClr val="005C4C"/>
                </a:solidFill>
              </a:rPr>
              <a:t>건설현장 </a:t>
            </a:r>
            <a:r>
              <a:rPr lang="ko-KR" altLang="ko-KR" b="1" spc="-50" dirty="0" err="1">
                <a:solidFill>
                  <a:srgbClr val="005C4C"/>
                </a:solidFill>
              </a:rPr>
              <a:t>화재사고와</a:t>
            </a:r>
            <a:r>
              <a:rPr lang="ko-KR" altLang="ko-KR" b="1" spc="-50" dirty="0">
                <a:solidFill>
                  <a:srgbClr val="005C4C"/>
                </a:solidFill>
              </a:rPr>
              <a:t> 같은 산업재해로 인한 </a:t>
            </a:r>
            <a:r>
              <a:rPr lang="ko-KR" altLang="ko-KR" b="1" spc="-50" dirty="0" smtClean="0">
                <a:solidFill>
                  <a:srgbClr val="005C4C"/>
                </a:solidFill>
              </a:rPr>
              <a:t>사망사고와</a:t>
            </a:r>
            <a:r>
              <a:rPr lang="en-US" altLang="ko-KR" b="1" spc="-50" dirty="0" smtClean="0">
                <a:solidFill>
                  <a:srgbClr val="005C4C"/>
                </a:solidFill>
              </a:rPr>
              <a:t> </a:t>
            </a:r>
            <a:r>
              <a:rPr lang="ko-KR" altLang="ko-KR" b="1" spc="-50" dirty="0" smtClean="0">
                <a:solidFill>
                  <a:srgbClr val="005C4C"/>
                </a:solidFill>
              </a:rPr>
              <a:t>함께 </a:t>
            </a:r>
            <a:r>
              <a:rPr lang="ko-KR" altLang="ko-KR" b="1" spc="-50" dirty="0">
                <a:solidFill>
                  <a:srgbClr val="005C4C"/>
                </a:solidFill>
              </a:rPr>
              <a:t>가습기 살균제 사건 및</a:t>
            </a:r>
            <a:r>
              <a:rPr lang="en-US" altLang="ko-KR" b="1" spc="-50" dirty="0">
                <a:solidFill>
                  <a:srgbClr val="005C4C"/>
                </a:solidFill>
              </a:rPr>
              <a:t> 4</a:t>
            </a:r>
            <a:r>
              <a:rPr lang="ko-KR" altLang="ko-KR" b="1" spc="-50" dirty="0" err="1">
                <a:solidFill>
                  <a:srgbClr val="005C4C"/>
                </a:solidFill>
              </a:rPr>
              <a:t>ㆍ</a:t>
            </a:r>
            <a:r>
              <a:rPr lang="en-US" altLang="ko-KR" b="1" spc="-50" dirty="0">
                <a:solidFill>
                  <a:srgbClr val="005C4C"/>
                </a:solidFill>
              </a:rPr>
              <a:t>16 </a:t>
            </a:r>
            <a:r>
              <a:rPr lang="ko-KR" altLang="ko-KR" b="1" spc="-50" dirty="0" err="1">
                <a:solidFill>
                  <a:srgbClr val="005C4C"/>
                </a:solidFill>
              </a:rPr>
              <a:t>세월호</a:t>
            </a:r>
            <a:r>
              <a:rPr lang="ko-KR" altLang="ko-KR" b="1" spc="-50" dirty="0">
                <a:solidFill>
                  <a:srgbClr val="005C4C"/>
                </a:solidFill>
              </a:rPr>
              <a:t> 사건과 같은 </a:t>
            </a:r>
            <a:r>
              <a:rPr lang="ko-KR" altLang="ko-KR" b="1" spc="-50" dirty="0" err="1" smtClean="0">
                <a:solidFill>
                  <a:srgbClr val="005C4C"/>
                </a:solidFill>
              </a:rPr>
              <a:t>시민재해로</a:t>
            </a:r>
            <a:r>
              <a:rPr lang="en-US" altLang="ko-KR" b="1" spc="-50" dirty="0" smtClean="0">
                <a:solidFill>
                  <a:srgbClr val="005C4C"/>
                </a:solidFill>
              </a:rPr>
              <a:t> </a:t>
            </a:r>
            <a:r>
              <a:rPr lang="ko-KR" altLang="ko-KR" b="1" spc="-50" dirty="0" smtClean="0">
                <a:solidFill>
                  <a:srgbClr val="005C4C"/>
                </a:solidFill>
              </a:rPr>
              <a:t>인한 </a:t>
            </a:r>
            <a:r>
              <a:rPr lang="ko-KR" altLang="ko-KR" b="1" spc="-50" dirty="0">
                <a:solidFill>
                  <a:srgbClr val="005C4C"/>
                </a:solidFill>
              </a:rPr>
              <a:t>사망사고 발생 등이 사회적 문제로 지적되어 왔음</a:t>
            </a:r>
            <a:r>
              <a:rPr lang="en-US" altLang="ko-KR" b="1" spc="-50" dirty="0">
                <a:solidFill>
                  <a:srgbClr val="005C4C"/>
                </a:solidFill>
              </a:rPr>
              <a:t>.</a:t>
            </a:r>
          </a:p>
          <a:p>
            <a:pPr algn="just"/>
            <a:r>
              <a:rPr lang="en-US" altLang="ko-KR" b="1" spc="-50" dirty="0">
                <a:solidFill>
                  <a:srgbClr val="404040"/>
                </a:solidFill>
              </a:rPr>
              <a:t> </a:t>
            </a:r>
            <a:br>
              <a:rPr lang="en-US" altLang="ko-KR" b="1" spc="-50" dirty="0">
                <a:solidFill>
                  <a:srgbClr val="404040"/>
                </a:solidFill>
              </a:rPr>
            </a:br>
            <a:r>
              <a:rPr lang="ko-KR" altLang="ko-KR" b="1" spc="-50" dirty="0">
                <a:solidFill>
                  <a:srgbClr val="005C4C"/>
                </a:solidFill>
              </a:rPr>
              <a:t>이에 </a:t>
            </a:r>
            <a:r>
              <a:rPr lang="ko-KR" altLang="ko-KR" b="1" spc="-50" dirty="0">
                <a:solidFill>
                  <a:srgbClr val="FF0000"/>
                </a:solidFill>
              </a:rPr>
              <a:t>사업주</a:t>
            </a:r>
            <a:r>
              <a:rPr lang="en-US" altLang="ko-KR" b="1" spc="-50" dirty="0">
                <a:solidFill>
                  <a:srgbClr val="FF0000"/>
                </a:solidFill>
              </a:rPr>
              <a:t>, </a:t>
            </a:r>
            <a:r>
              <a:rPr lang="ko-KR" altLang="ko-KR" b="1" spc="-50" dirty="0">
                <a:solidFill>
                  <a:srgbClr val="FF0000"/>
                </a:solidFill>
              </a:rPr>
              <a:t>법인 또는 기관 등이 운영하는 사업장 등에서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발생한</a:t>
            </a:r>
            <a:r>
              <a:rPr lang="en-US" altLang="ko-KR" b="1" spc="-50" dirty="0" smtClean="0">
                <a:solidFill>
                  <a:srgbClr val="FF0000"/>
                </a:solidFill>
              </a:rPr>
              <a:t>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중대산업재해</a:t>
            </a:r>
            <a:r>
              <a:rPr lang="ko-KR" altLang="ko-KR" b="1" spc="-50" dirty="0" smtClean="0">
                <a:solidFill>
                  <a:srgbClr val="005C4C"/>
                </a:solidFill>
              </a:rPr>
              <a:t>와</a:t>
            </a:r>
            <a:r>
              <a:rPr lang="ko-KR" altLang="ko-KR" b="1" spc="-50" dirty="0" smtClean="0"/>
              <a:t> </a:t>
            </a:r>
            <a:r>
              <a:rPr lang="ko-KR" altLang="ko-KR" b="1" spc="-50" dirty="0">
                <a:solidFill>
                  <a:srgbClr val="FF0000"/>
                </a:solidFill>
              </a:rPr>
              <a:t>공중이용시설 또는 공중교통수단을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운영하거나</a:t>
            </a:r>
            <a:r>
              <a:rPr lang="en-US" altLang="ko-KR" b="1" spc="-50" dirty="0" smtClean="0">
                <a:solidFill>
                  <a:srgbClr val="FF0000"/>
                </a:solidFill>
              </a:rPr>
              <a:t>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위험한 </a:t>
            </a:r>
            <a:r>
              <a:rPr lang="ko-KR" altLang="ko-KR" b="1" spc="-50" dirty="0">
                <a:solidFill>
                  <a:srgbClr val="FF0000"/>
                </a:solidFill>
              </a:rPr>
              <a:t>원료 및 </a:t>
            </a:r>
            <a:r>
              <a:rPr lang="ko-KR" altLang="ko-KR" b="1" spc="-50" dirty="0" err="1">
                <a:solidFill>
                  <a:srgbClr val="FF0000"/>
                </a:solidFill>
              </a:rPr>
              <a:t>제조물을</a:t>
            </a:r>
            <a:r>
              <a:rPr lang="ko-KR" altLang="ko-KR" b="1" spc="-50" dirty="0">
                <a:solidFill>
                  <a:srgbClr val="FF0000"/>
                </a:solidFill>
              </a:rPr>
              <a:t> 취급하면서 </a:t>
            </a:r>
            <a:r>
              <a:rPr lang="ko-KR" altLang="ko-KR" b="1" spc="-50" dirty="0" err="1">
                <a:solidFill>
                  <a:srgbClr val="FF0000"/>
                </a:solidFill>
              </a:rPr>
              <a:t>안전ㆍ보건</a:t>
            </a:r>
            <a:r>
              <a:rPr lang="ko-KR" altLang="ko-KR" b="1" spc="-50" dirty="0">
                <a:solidFill>
                  <a:srgbClr val="FF0000"/>
                </a:solidFill>
              </a:rPr>
              <a:t> </a:t>
            </a:r>
            <a:r>
              <a:rPr lang="ko-KR" altLang="ko-KR" b="1" spc="-50" dirty="0" err="1">
                <a:solidFill>
                  <a:srgbClr val="FF0000"/>
                </a:solidFill>
              </a:rPr>
              <a:t>조치의무를</a:t>
            </a:r>
            <a:r>
              <a:rPr lang="ko-KR" altLang="ko-KR" b="1" spc="-50" dirty="0">
                <a:solidFill>
                  <a:srgbClr val="FF0000"/>
                </a:solidFill>
              </a:rPr>
              <a:t>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위반하여 </a:t>
            </a:r>
            <a:r>
              <a:rPr lang="ko-KR" altLang="ko-KR" b="1" spc="-50" dirty="0">
                <a:solidFill>
                  <a:srgbClr val="FF0000"/>
                </a:solidFill>
              </a:rPr>
              <a:t>인명사고가 발생한 중대시민재해</a:t>
            </a:r>
            <a:r>
              <a:rPr lang="ko-KR" altLang="ko-KR" b="1" spc="-50" dirty="0">
                <a:solidFill>
                  <a:srgbClr val="005C4C"/>
                </a:solidFill>
              </a:rPr>
              <a:t>의 경우</a:t>
            </a:r>
            <a:r>
              <a:rPr lang="en-US" altLang="ko-KR" b="1" spc="-50" dirty="0">
                <a:solidFill>
                  <a:srgbClr val="005C4C"/>
                </a:solidFill>
              </a:rPr>
              <a:t>,</a:t>
            </a:r>
            <a:r>
              <a:rPr lang="en-US" altLang="ko-KR" b="1" spc="-50" dirty="0"/>
              <a:t> </a:t>
            </a:r>
            <a:r>
              <a:rPr lang="ko-KR" altLang="ko-KR" b="1" spc="-50" dirty="0">
                <a:solidFill>
                  <a:srgbClr val="FF0000"/>
                </a:solidFill>
              </a:rPr>
              <a:t>사업주와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경영</a:t>
            </a:r>
            <a:r>
              <a:rPr lang="en-US" altLang="ko-KR" b="1" spc="-50" dirty="0" smtClean="0">
                <a:solidFill>
                  <a:srgbClr val="FF0000"/>
                </a:solidFill>
              </a:rPr>
              <a:t>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책임자 </a:t>
            </a:r>
            <a:r>
              <a:rPr lang="ko-KR" altLang="ko-KR" b="1" spc="-50" dirty="0">
                <a:solidFill>
                  <a:srgbClr val="FF0000"/>
                </a:solidFill>
              </a:rPr>
              <a:t>및 법인 등을 처벌함으로써 근로자를 포함한 종사자와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일반</a:t>
            </a:r>
            <a:r>
              <a:rPr lang="en-US" altLang="ko-KR" b="1" spc="-50" dirty="0" smtClean="0">
                <a:solidFill>
                  <a:srgbClr val="FF0000"/>
                </a:solidFill>
              </a:rPr>
              <a:t>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시민의 </a:t>
            </a:r>
            <a:r>
              <a:rPr lang="ko-KR" altLang="ko-KR" b="1" spc="-50" dirty="0" err="1">
                <a:solidFill>
                  <a:srgbClr val="FF0000"/>
                </a:solidFill>
              </a:rPr>
              <a:t>안전권을</a:t>
            </a:r>
            <a:r>
              <a:rPr lang="ko-KR" altLang="ko-KR" b="1" spc="-50" dirty="0">
                <a:solidFill>
                  <a:srgbClr val="FF0000"/>
                </a:solidFill>
              </a:rPr>
              <a:t> 확보하고</a:t>
            </a:r>
            <a:r>
              <a:rPr lang="en-US" altLang="ko-KR" b="1" spc="-50" dirty="0">
                <a:solidFill>
                  <a:srgbClr val="FF0000"/>
                </a:solidFill>
              </a:rPr>
              <a:t>, </a:t>
            </a:r>
            <a:r>
              <a:rPr lang="ko-KR" altLang="ko-KR" b="1" spc="-50" dirty="0">
                <a:solidFill>
                  <a:srgbClr val="FF0000"/>
                </a:solidFill>
              </a:rPr>
              <a:t>기업의 조직문화 또는 안전관리 시스템 </a:t>
            </a:r>
            <a:r>
              <a:rPr lang="ko-KR" altLang="ko-KR" b="1" spc="-50" dirty="0" smtClean="0">
                <a:solidFill>
                  <a:srgbClr val="FF0000"/>
                </a:solidFill>
              </a:rPr>
              <a:t>미비로 </a:t>
            </a:r>
            <a:r>
              <a:rPr lang="ko-KR" altLang="ko-KR" b="1" spc="-50" dirty="0">
                <a:solidFill>
                  <a:srgbClr val="FF0000"/>
                </a:solidFill>
              </a:rPr>
              <a:t>인해 일어나는 중대재해사고를 사전에 방지하려는 것</a:t>
            </a:r>
            <a:r>
              <a:rPr lang="ko-KR" altLang="ko-KR" b="1" spc="-50" dirty="0">
                <a:solidFill>
                  <a:srgbClr val="005C4C"/>
                </a:solidFill>
              </a:rPr>
              <a:t>임</a:t>
            </a:r>
            <a:r>
              <a:rPr lang="en-US" altLang="ko-KR" b="1" spc="-50" dirty="0">
                <a:solidFill>
                  <a:srgbClr val="005C4C"/>
                </a:solidFill>
              </a:rPr>
              <a:t>.</a:t>
            </a:r>
            <a:endParaRPr lang="ko-KR" altLang="ko-KR" b="1" spc="-50" dirty="0">
              <a:solidFill>
                <a:srgbClr val="005C4C"/>
              </a:solidFill>
            </a:endParaRPr>
          </a:p>
          <a:p>
            <a:pPr algn="just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pPr>
            <a:endParaRPr lang="en-US" altLang="ko-KR" sz="1600" spc="-50" dirty="0">
              <a:solidFill>
                <a:srgbClr val="404040"/>
              </a:solidFill>
            </a:endParaRPr>
          </a:p>
          <a:p>
            <a:pPr algn="just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pPr>
            <a:endParaRPr lang="ko-KR" altLang="en-US" sz="1600" b="1" spc="-50" dirty="0">
              <a:solidFill>
                <a:srgbClr val="40404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141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z="2800" dirty="0">
                <a:solidFill>
                  <a:srgbClr val="005C4C"/>
                </a:solidFill>
              </a:rPr>
              <a:t>중대재해처벌법 이후 예상되는 변화 </a:t>
            </a:r>
          </a:p>
        </p:txBody>
      </p:sp>
      <p:grpSp>
        <p:nvGrpSpPr>
          <p:cNvPr id="154627" name="그룹 2"/>
          <p:cNvGrpSpPr>
            <a:grpSpLocks/>
          </p:cNvGrpSpPr>
          <p:nvPr/>
        </p:nvGrpSpPr>
        <p:grpSpPr bwMode="auto">
          <a:xfrm>
            <a:off x="1271588" y="1116013"/>
            <a:ext cx="6813550" cy="2622550"/>
            <a:chOff x="1869970" y="1358488"/>
            <a:chExt cx="5561760" cy="2141163"/>
          </a:xfrm>
        </p:grpSpPr>
        <p:sp>
          <p:nvSpPr>
            <p:cNvPr id="27" name="자유형 26"/>
            <p:cNvSpPr/>
            <p:nvPr/>
          </p:nvSpPr>
          <p:spPr>
            <a:xfrm rot="5400000">
              <a:off x="1802268" y="1426190"/>
              <a:ext cx="2141163" cy="2005760"/>
            </a:xfrm>
            <a:custGeom>
              <a:avLst/>
              <a:gdLst>
                <a:gd name="connsiteX0" fmla="*/ 0 w 2141163"/>
                <a:gd name="connsiteY0" fmla="*/ 875723 h 2005760"/>
                <a:gd name="connsiteX1" fmla="*/ 271464 w 2141163"/>
                <a:gd name="connsiteY1" fmla="*/ 568832 h 2005760"/>
                <a:gd name="connsiteX2" fmla="*/ 542927 w 2141163"/>
                <a:gd name="connsiteY2" fmla="*/ 875723 h 2005760"/>
                <a:gd name="connsiteX3" fmla="*/ 378138 w 2141163"/>
                <a:gd name="connsiteY3" fmla="*/ 875723 h 2005760"/>
                <a:gd name="connsiteX4" fmla="*/ 370770 w 2141163"/>
                <a:gd name="connsiteY4" fmla="*/ 924000 h 2005760"/>
                <a:gd name="connsiteX5" fmla="*/ 366787 w 2141163"/>
                <a:gd name="connsiteY5" fmla="*/ 1002880 h 2005760"/>
                <a:gd name="connsiteX6" fmla="*/ 1138283 w 2141163"/>
                <a:gd name="connsiteY6" fmla="*/ 1774376 h 2005760"/>
                <a:gd name="connsiteX7" fmla="*/ 1909779 w 2141163"/>
                <a:gd name="connsiteY7" fmla="*/ 1002880 h 2005760"/>
                <a:gd name="connsiteX8" fmla="*/ 1138283 w 2141163"/>
                <a:gd name="connsiteY8" fmla="*/ 231384 h 2005760"/>
                <a:gd name="connsiteX9" fmla="*/ 1138283 w 2141163"/>
                <a:gd name="connsiteY9" fmla="*/ 0 h 2005760"/>
                <a:gd name="connsiteX10" fmla="*/ 2141163 w 2141163"/>
                <a:gd name="connsiteY10" fmla="*/ 1002880 h 2005760"/>
                <a:gd name="connsiteX11" fmla="*/ 1138283 w 2141163"/>
                <a:gd name="connsiteY11" fmla="*/ 2005760 h 2005760"/>
                <a:gd name="connsiteX12" fmla="*/ 135403 w 2141163"/>
                <a:gd name="connsiteY12" fmla="*/ 1002880 h 2005760"/>
                <a:gd name="connsiteX13" fmla="*/ 140581 w 2141163"/>
                <a:gd name="connsiteY13" fmla="*/ 900341 h 2005760"/>
                <a:gd name="connsiteX14" fmla="*/ 144338 w 2141163"/>
                <a:gd name="connsiteY14" fmla="*/ 875723 h 200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1163" h="2005760">
                  <a:moveTo>
                    <a:pt x="0" y="875723"/>
                  </a:moveTo>
                  <a:lnTo>
                    <a:pt x="271464" y="568832"/>
                  </a:lnTo>
                  <a:lnTo>
                    <a:pt x="542927" y="875723"/>
                  </a:lnTo>
                  <a:lnTo>
                    <a:pt x="378138" y="875723"/>
                  </a:lnTo>
                  <a:lnTo>
                    <a:pt x="370770" y="924000"/>
                  </a:lnTo>
                  <a:cubicBezTo>
                    <a:pt x="368136" y="949935"/>
                    <a:pt x="366787" y="976250"/>
                    <a:pt x="366787" y="1002880"/>
                  </a:cubicBezTo>
                  <a:cubicBezTo>
                    <a:pt x="366787" y="1428965"/>
                    <a:pt x="712198" y="1774376"/>
                    <a:pt x="1138283" y="1774376"/>
                  </a:cubicBezTo>
                  <a:cubicBezTo>
                    <a:pt x="1564368" y="1774376"/>
                    <a:pt x="1909779" y="1428965"/>
                    <a:pt x="1909779" y="1002880"/>
                  </a:cubicBezTo>
                  <a:cubicBezTo>
                    <a:pt x="1909779" y="576795"/>
                    <a:pt x="1564368" y="231384"/>
                    <a:pt x="1138283" y="231384"/>
                  </a:cubicBezTo>
                  <a:lnTo>
                    <a:pt x="1138283" y="0"/>
                  </a:lnTo>
                  <a:cubicBezTo>
                    <a:pt x="1692158" y="0"/>
                    <a:pt x="2141163" y="449005"/>
                    <a:pt x="2141163" y="1002880"/>
                  </a:cubicBezTo>
                  <a:cubicBezTo>
                    <a:pt x="2141163" y="1556755"/>
                    <a:pt x="1692158" y="2005760"/>
                    <a:pt x="1138283" y="2005760"/>
                  </a:cubicBezTo>
                  <a:cubicBezTo>
                    <a:pt x="584408" y="2005760"/>
                    <a:pt x="135403" y="1556755"/>
                    <a:pt x="135403" y="1002880"/>
                  </a:cubicBezTo>
                  <a:cubicBezTo>
                    <a:pt x="135403" y="968263"/>
                    <a:pt x="137157" y="934056"/>
                    <a:pt x="140581" y="900341"/>
                  </a:cubicBezTo>
                  <a:lnTo>
                    <a:pt x="144338" y="875723"/>
                  </a:lnTo>
                  <a:close/>
                </a:path>
              </a:pathLst>
            </a:custGeom>
            <a:solidFill>
              <a:srgbClr val="0257A6"/>
            </a:solidFill>
            <a:ln>
              <a:noFill/>
            </a:ln>
            <a:effectLst>
              <a:innerShdw blurRad="63500" dist="50800" dir="8100000">
                <a:schemeClr val="tx1">
                  <a:lumMod val="85000"/>
                  <a:lumOff val="1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 rot="5400000">
              <a:off x="3580268" y="1426190"/>
              <a:ext cx="2141163" cy="2005760"/>
            </a:xfrm>
            <a:custGeom>
              <a:avLst/>
              <a:gdLst>
                <a:gd name="connsiteX0" fmla="*/ 0 w 2141163"/>
                <a:gd name="connsiteY0" fmla="*/ 875723 h 2005760"/>
                <a:gd name="connsiteX1" fmla="*/ 271464 w 2141163"/>
                <a:gd name="connsiteY1" fmla="*/ 568832 h 2005760"/>
                <a:gd name="connsiteX2" fmla="*/ 542927 w 2141163"/>
                <a:gd name="connsiteY2" fmla="*/ 875723 h 2005760"/>
                <a:gd name="connsiteX3" fmla="*/ 378138 w 2141163"/>
                <a:gd name="connsiteY3" fmla="*/ 875723 h 2005760"/>
                <a:gd name="connsiteX4" fmla="*/ 370770 w 2141163"/>
                <a:gd name="connsiteY4" fmla="*/ 924000 h 2005760"/>
                <a:gd name="connsiteX5" fmla="*/ 366787 w 2141163"/>
                <a:gd name="connsiteY5" fmla="*/ 1002880 h 2005760"/>
                <a:gd name="connsiteX6" fmla="*/ 1138283 w 2141163"/>
                <a:gd name="connsiteY6" fmla="*/ 1774376 h 2005760"/>
                <a:gd name="connsiteX7" fmla="*/ 1909779 w 2141163"/>
                <a:gd name="connsiteY7" fmla="*/ 1002880 h 2005760"/>
                <a:gd name="connsiteX8" fmla="*/ 1138283 w 2141163"/>
                <a:gd name="connsiteY8" fmla="*/ 231384 h 2005760"/>
                <a:gd name="connsiteX9" fmla="*/ 1138283 w 2141163"/>
                <a:gd name="connsiteY9" fmla="*/ 0 h 2005760"/>
                <a:gd name="connsiteX10" fmla="*/ 2141163 w 2141163"/>
                <a:gd name="connsiteY10" fmla="*/ 1002880 h 2005760"/>
                <a:gd name="connsiteX11" fmla="*/ 1138283 w 2141163"/>
                <a:gd name="connsiteY11" fmla="*/ 2005760 h 2005760"/>
                <a:gd name="connsiteX12" fmla="*/ 135403 w 2141163"/>
                <a:gd name="connsiteY12" fmla="*/ 1002880 h 2005760"/>
                <a:gd name="connsiteX13" fmla="*/ 140581 w 2141163"/>
                <a:gd name="connsiteY13" fmla="*/ 900341 h 2005760"/>
                <a:gd name="connsiteX14" fmla="*/ 144338 w 2141163"/>
                <a:gd name="connsiteY14" fmla="*/ 875723 h 200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1163" h="2005760">
                  <a:moveTo>
                    <a:pt x="0" y="875723"/>
                  </a:moveTo>
                  <a:lnTo>
                    <a:pt x="271464" y="568832"/>
                  </a:lnTo>
                  <a:lnTo>
                    <a:pt x="542927" y="875723"/>
                  </a:lnTo>
                  <a:lnTo>
                    <a:pt x="378138" y="875723"/>
                  </a:lnTo>
                  <a:lnTo>
                    <a:pt x="370770" y="924000"/>
                  </a:lnTo>
                  <a:cubicBezTo>
                    <a:pt x="368136" y="949935"/>
                    <a:pt x="366787" y="976250"/>
                    <a:pt x="366787" y="1002880"/>
                  </a:cubicBezTo>
                  <a:cubicBezTo>
                    <a:pt x="366787" y="1428965"/>
                    <a:pt x="712198" y="1774376"/>
                    <a:pt x="1138283" y="1774376"/>
                  </a:cubicBezTo>
                  <a:cubicBezTo>
                    <a:pt x="1564368" y="1774376"/>
                    <a:pt x="1909779" y="1428965"/>
                    <a:pt x="1909779" y="1002880"/>
                  </a:cubicBezTo>
                  <a:cubicBezTo>
                    <a:pt x="1909779" y="576795"/>
                    <a:pt x="1564368" y="231384"/>
                    <a:pt x="1138283" y="231384"/>
                  </a:cubicBezTo>
                  <a:lnTo>
                    <a:pt x="1138283" y="0"/>
                  </a:lnTo>
                  <a:cubicBezTo>
                    <a:pt x="1692158" y="0"/>
                    <a:pt x="2141163" y="449005"/>
                    <a:pt x="2141163" y="1002880"/>
                  </a:cubicBezTo>
                  <a:cubicBezTo>
                    <a:pt x="2141163" y="1556755"/>
                    <a:pt x="1692158" y="2005760"/>
                    <a:pt x="1138283" y="2005760"/>
                  </a:cubicBezTo>
                  <a:cubicBezTo>
                    <a:pt x="584408" y="2005760"/>
                    <a:pt x="135403" y="1556755"/>
                    <a:pt x="135403" y="1002880"/>
                  </a:cubicBezTo>
                  <a:cubicBezTo>
                    <a:pt x="135403" y="968263"/>
                    <a:pt x="137157" y="934056"/>
                    <a:pt x="140581" y="900341"/>
                  </a:cubicBezTo>
                  <a:lnTo>
                    <a:pt x="144338" y="875723"/>
                  </a:lnTo>
                  <a:close/>
                </a:path>
              </a:pathLst>
            </a:custGeom>
            <a:solidFill>
              <a:srgbClr val="024A8C"/>
            </a:solidFill>
            <a:ln>
              <a:noFill/>
            </a:ln>
            <a:effectLst>
              <a:innerShdw blurRad="63500" dist="50800" dir="8100000">
                <a:schemeClr val="tx1">
                  <a:lumMod val="85000"/>
                  <a:lumOff val="1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 rot="5400000">
              <a:off x="5358268" y="1426190"/>
              <a:ext cx="2141163" cy="2005760"/>
            </a:xfrm>
            <a:custGeom>
              <a:avLst/>
              <a:gdLst>
                <a:gd name="connsiteX0" fmla="*/ 0 w 2141163"/>
                <a:gd name="connsiteY0" fmla="*/ 875723 h 2005760"/>
                <a:gd name="connsiteX1" fmla="*/ 271464 w 2141163"/>
                <a:gd name="connsiteY1" fmla="*/ 568832 h 2005760"/>
                <a:gd name="connsiteX2" fmla="*/ 542927 w 2141163"/>
                <a:gd name="connsiteY2" fmla="*/ 875723 h 2005760"/>
                <a:gd name="connsiteX3" fmla="*/ 378138 w 2141163"/>
                <a:gd name="connsiteY3" fmla="*/ 875723 h 2005760"/>
                <a:gd name="connsiteX4" fmla="*/ 370770 w 2141163"/>
                <a:gd name="connsiteY4" fmla="*/ 924000 h 2005760"/>
                <a:gd name="connsiteX5" fmla="*/ 366787 w 2141163"/>
                <a:gd name="connsiteY5" fmla="*/ 1002880 h 2005760"/>
                <a:gd name="connsiteX6" fmla="*/ 1138283 w 2141163"/>
                <a:gd name="connsiteY6" fmla="*/ 1774376 h 2005760"/>
                <a:gd name="connsiteX7" fmla="*/ 1909779 w 2141163"/>
                <a:gd name="connsiteY7" fmla="*/ 1002880 h 2005760"/>
                <a:gd name="connsiteX8" fmla="*/ 1138283 w 2141163"/>
                <a:gd name="connsiteY8" fmla="*/ 231384 h 2005760"/>
                <a:gd name="connsiteX9" fmla="*/ 1138283 w 2141163"/>
                <a:gd name="connsiteY9" fmla="*/ 0 h 2005760"/>
                <a:gd name="connsiteX10" fmla="*/ 2141163 w 2141163"/>
                <a:gd name="connsiteY10" fmla="*/ 1002880 h 2005760"/>
                <a:gd name="connsiteX11" fmla="*/ 1138283 w 2141163"/>
                <a:gd name="connsiteY11" fmla="*/ 2005760 h 2005760"/>
                <a:gd name="connsiteX12" fmla="*/ 135403 w 2141163"/>
                <a:gd name="connsiteY12" fmla="*/ 1002880 h 2005760"/>
                <a:gd name="connsiteX13" fmla="*/ 140581 w 2141163"/>
                <a:gd name="connsiteY13" fmla="*/ 900341 h 2005760"/>
                <a:gd name="connsiteX14" fmla="*/ 144338 w 2141163"/>
                <a:gd name="connsiteY14" fmla="*/ 875723 h 200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1163" h="2005760">
                  <a:moveTo>
                    <a:pt x="0" y="875723"/>
                  </a:moveTo>
                  <a:lnTo>
                    <a:pt x="271464" y="568832"/>
                  </a:lnTo>
                  <a:lnTo>
                    <a:pt x="542927" y="875723"/>
                  </a:lnTo>
                  <a:lnTo>
                    <a:pt x="378138" y="875723"/>
                  </a:lnTo>
                  <a:lnTo>
                    <a:pt x="370770" y="924000"/>
                  </a:lnTo>
                  <a:cubicBezTo>
                    <a:pt x="368136" y="949935"/>
                    <a:pt x="366787" y="976250"/>
                    <a:pt x="366787" y="1002880"/>
                  </a:cubicBezTo>
                  <a:cubicBezTo>
                    <a:pt x="366787" y="1428965"/>
                    <a:pt x="712198" y="1774376"/>
                    <a:pt x="1138283" y="1774376"/>
                  </a:cubicBezTo>
                  <a:cubicBezTo>
                    <a:pt x="1564368" y="1774376"/>
                    <a:pt x="1909779" y="1428965"/>
                    <a:pt x="1909779" y="1002880"/>
                  </a:cubicBezTo>
                  <a:cubicBezTo>
                    <a:pt x="1909779" y="576795"/>
                    <a:pt x="1564368" y="231384"/>
                    <a:pt x="1138283" y="231384"/>
                  </a:cubicBezTo>
                  <a:lnTo>
                    <a:pt x="1138283" y="0"/>
                  </a:lnTo>
                  <a:cubicBezTo>
                    <a:pt x="1692158" y="0"/>
                    <a:pt x="2141163" y="449005"/>
                    <a:pt x="2141163" y="1002880"/>
                  </a:cubicBezTo>
                  <a:cubicBezTo>
                    <a:pt x="2141163" y="1556755"/>
                    <a:pt x="1692158" y="2005760"/>
                    <a:pt x="1138283" y="2005760"/>
                  </a:cubicBezTo>
                  <a:cubicBezTo>
                    <a:pt x="584408" y="2005760"/>
                    <a:pt x="135403" y="1556755"/>
                    <a:pt x="135403" y="1002880"/>
                  </a:cubicBezTo>
                  <a:cubicBezTo>
                    <a:pt x="135403" y="968263"/>
                    <a:pt x="137157" y="934056"/>
                    <a:pt x="140581" y="900341"/>
                  </a:cubicBezTo>
                  <a:lnTo>
                    <a:pt x="144338" y="875723"/>
                  </a:lnTo>
                  <a:close/>
                </a:path>
              </a:pathLst>
            </a:custGeom>
            <a:solidFill>
              <a:srgbClr val="013D73"/>
            </a:solidFill>
            <a:ln>
              <a:noFill/>
            </a:ln>
            <a:effectLst>
              <a:innerShdw blurRad="63500" dist="50800" dir="8100000">
                <a:schemeClr val="bg2">
                  <a:lumMod val="2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2142735" y="1654163"/>
            <a:ext cx="559769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sz="2800" b="1" spc="-1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ko-KR" altLang="en-US" sz="2800" b="1" spc="-1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312826" y="1654163"/>
            <a:ext cx="559769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sz="2800" b="1" spc="-1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ko-KR" altLang="en-US" sz="2800" b="1" spc="-1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482917" y="1654163"/>
            <a:ext cx="559769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sz="2800" b="1" spc="-1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ko-KR" altLang="en-US" sz="2800" b="1" spc="-1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11194" y="2261412"/>
            <a:ext cx="1603863" cy="91640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lnSpc>
                <a:spcPct val="105000"/>
              </a:lnSpc>
              <a:defRPr/>
            </a:pPr>
            <a:r>
              <a:rPr lang="ko-KR" altLang="en-US" sz="1700" b="1" kern="200" spc="-230" dirty="0">
                <a:solidFill>
                  <a:srgbClr val="013668"/>
                </a:solidFill>
              </a:rPr>
              <a:t>형사처벌 대상 확대 </a:t>
            </a:r>
            <a:r>
              <a:rPr lang="en-US" altLang="ko-KR" sz="1700" b="1" kern="200" spc="-230" dirty="0">
                <a:solidFill>
                  <a:srgbClr val="013668"/>
                </a:solidFill>
              </a:rPr>
              <a:t>- </a:t>
            </a:r>
            <a:r>
              <a:rPr lang="ko-KR" altLang="en-US" sz="1700" b="1" kern="200" spc="-230" dirty="0">
                <a:solidFill>
                  <a:srgbClr val="013668"/>
                </a:solidFill>
              </a:rPr>
              <a:t>경영책임자등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22594" y="2261412"/>
            <a:ext cx="1603863" cy="64171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lnSpc>
                <a:spcPct val="105000"/>
              </a:lnSpc>
              <a:defRPr/>
            </a:pPr>
            <a:r>
              <a:rPr lang="ko-KR" altLang="en-US" sz="1700" b="1" kern="200" spc="-230" dirty="0">
                <a:solidFill>
                  <a:srgbClr val="013668"/>
                </a:solidFill>
              </a:rPr>
              <a:t>처벌 및 </a:t>
            </a:r>
            <a:r>
              <a:rPr lang="en-US" altLang="ko-KR" sz="1700" b="1" kern="200" spc="-230" dirty="0">
                <a:solidFill>
                  <a:srgbClr val="013668"/>
                </a:solidFill>
              </a:rPr>
              <a:t/>
            </a:r>
            <a:br>
              <a:rPr lang="en-US" altLang="ko-KR" sz="1700" b="1" kern="200" spc="-230" dirty="0">
                <a:solidFill>
                  <a:srgbClr val="013668"/>
                </a:solidFill>
              </a:rPr>
            </a:br>
            <a:r>
              <a:rPr lang="ko-KR" altLang="en-US" sz="1700" b="1" kern="200" spc="-230" dirty="0">
                <a:solidFill>
                  <a:srgbClr val="013668"/>
                </a:solidFill>
              </a:rPr>
              <a:t>제재 강화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992694" y="2261412"/>
            <a:ext cx="1792406" cy="64171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lnSpc>
                <a:spcPct val="105000"/>
              </a:lnSpc>
              <a:defRPr/>
            </a:pPr>
            <a:r>
              <a:rPr lang="ko-KR" altLang="en-US" sz="1700" b="1" kern="200" spc="-230" dirty="0">
                <a:solidFill>
                  <a:srgbClr val="013668"/>
                </a:solidFill>
              </a:rPr>
              <a:t>징벌적 손해배상 </a:t>
            </a:r>
            <a:r>
              <a:rPr lang="en-US" altLang="ko-KR" sz="1700" b="1" kern="200" spc="-230" dirty="0">
                <a:solidFill>
                  <a:srgbClr val="013668"/>
                </a:solidFill>
              </a:rPr>
              <a:t>– </a:t>
            </a:r>
            <a:r>
              <a:rPr lang="ko-KR" altLang="en-US" sz="1700" b="1" kern="200" spc="-230" dirty="0">
                <a:solidFill>
                  <a:srgbClr val="013668"/>
                </a:solidFill>
              </a:rPr>
              <a:t>손해액의 최대 </a:t>
            </a:r>
            <a:r>
              <a:rPr lang="en-US" altLang="ko-KR" sz="1700" b="1" kern="200" spc="-230" dirty="0">
                <a:solidFill>
                  <a:srgbClr val="013668"/>
                </a:solidFill>
              </a:rPr>
              <a:t>5</a:t>
            </a:r>
            <a:r>
              <a:rPr lang="ko-KR" altLang="en-US" sz="1700" b="1" kern="200" spc="-230" dirty="0">
                <a:solidFill>
                  <a:srgbClr val="013668"/>
                </a:solidFill>
              </a:rPr>
              <a:t>배</a:t>
            </a:r>
          </a:p>
        </p:txBody>
      </p:sp>
      <p:sp>
        <p:nvSpPr>
          <p:cNvPr id="154640" name="슬라이드 번호 개체 틀 4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9518C65-EB2B-4F1F-8306-18D13C274FE0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40</a:t>
            </a:fld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grpSp>
        <p:nvGrpSpPr>
          <p:cNvPr id="154645" name="그룹 32"/>
          <p:cNvGrpSpPr>
            <a:grpSpLocks/>
          </p:cNvGrpSpPr>
          <p:nvPr/>
        </p:nvGrpSpPr>
        <p:grpSpPr bwMode="auto">
          <a:xfrm>
            <a:off x="1606550" y="4635500"/>
            <a:ext cx="1917700" cy="1524000"/>
            <a:chOff x="651641" y="4601436"/>
            <a:chExt cx="1524000" cy="884092"/>
          </a:xfrm>
        </p:grpSpPr>
        <p:sp>
          <p:nvSpPr>
            <p:cNvPr id="52" name="직사각형 51"/>
            <p:cNvSpPr/>
            <p:nvPr/>
          </p:nvSpPr>
          <p:spPr>
            <a:xfrm>
              <a:off x="651641" y="4601436"/>
              <a:ext cx="1524000" cy="884092"/>
            </a:xfrm>
            <a:prstGeom prst="rect">
              <a:avLst/>
            </a:prstGeom>
            <a:solidFill>
              <a:srgbClr val="ECE4DC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34191" y="4757149"/>
              <a:ext cx="1358900" cy="48210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114300" indent="-114300">
                <a:buFont typeface="Arial" panose="020B0604020202020204" pitchFamily="34" charset="0"/>
                <a:buChar char="•"/>
                <a:defRPr/>
              </a:pPr>
              <a:r>
                <a:rPr lang="ko-KR" altLang="en-US" sz="1600" spc="-70" dirty="0" err="1"/>
                <a:t>산안법과</a:t>
              </a:r>
              <a:r>
                <a:rPr lang="ko-KR" altLang="en-US" sz="1600" spc="-70" dirty="0"/>
                <a:t> 중대재해처벌법의 중복 적용</a:t>
              </a:r>
            </a:p>
          </p:txBody>
        </p:sp>
      </p:grpSp>
      <p:cxnSp>
        <p:nvCxnSpPr>
          <p:cNvPr id="54" name="직선 연결선 53"/>
          <p:cNvCxnSpPr/>
          <p:nvPr/>
        </p:nvCxnSpPr>
        <p:spPr>
          <a:xfrm>
            <a:off x="2170113" y="3692003"/>
            <a:ext cx="0" cy="1083197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8D704C"/>
                </a:gs>
              </a:gsLst>
              <a:lin ang="5400000" scaled="1"/>
              <a:tileRect/>
            </a:gra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650" name="그룹 40"/>
          <p:cNvGrpSpPr>
            <a:grpSpLocks/>
          </p:cNvGrpSpPr>
          <p:nvPr/>
        </p:nvGrpSpPr>
        <p:grpSpPr bwMode="auto">
          <a:xfrm>
            <a:off x="3729038" y="4635500"/>
            <a:ext cx="2438400" cy="1524000"/>
            <a:chOff x="602555" y="4601435"/>
            <a:chExt cx="1937611" cy="884094"/>
          </a:xfrm>
        </p:grpSpPr>
        <p:sp>
          <p:nvSpPr>
            <p:cNvPr id="59" name="직사각형 58"/>
            <p:cNvSpPr/>
            <p:nvPr/>
          </p:nvSpPr>
          <p:spPr>
            <a:xfrm>
              <a:off x="602555" y="4601435"/>
              <a:ext cx="1883141" cy="884094"/>
            </a:xfrm>
            <a:prstGeom prst="rect">
              <a:avLst/>
            </a:prstGeom>
            <a:solidFill>
              <a:srgbClr val="ECE4DC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40423" y="4718195"/>
              <a:ext cx="1899743" cy="699303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114300" indent="-114300">
                <a:spcAft>
                  <a:spcPts val="100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600" spc="-70" dirty="0"/>
                <a:t>중대재해처벌법</a:t>
              </a:r>
              <a:r>
                <a:rPr lang="en-US" altLang="ko-KR" sz="1600" spc="-70" dirty="0"/>
                <a:t>: (</a:t>
              </a:r>
              <a:r>
                <a:rPr lang="ko-KR" altLang="en-US" sz="1600" spc="-70" dirty="0"/>
                <a:t>사망의 경우</a:t>
              </a:r>
              <a:r>
                <a:rPr lang="en-US" altLang="ko-KR" sz="1600" spc="-70" dirty="0"/>
                <a:t>) 1</a:t>
              </a:r>
              <a:r>
                <a:rPr lang="ko-KR" altLang="en-US" sz="1600" spc="-70" dirty="0"/>
                <a:t>년 이상</a:t>
              </a:r>
            </a:p>
            <a:p>
              <a:pPr marL="114300" indent="-114300">
                <a:buFont typeface="Arial" panose="020B0604020202020204" pitchFamily="34" charset="0"/>
                <a:buChar char="•"/>
                <a:defRPr/>
              </a:pPr>
              <a:r>
                <a:rPr lang="ko-KR" altLang="en-US" sz="1600" spc="-70" dirty="0" err="1"/>
                <a:t>산안법</a:t>
              </a:r>
              <a:r>
                <a:rPr lang="en-US" altLang="ko-KR" sz="1600" spc="-70" dirty="0"/>
                <a:t>: (</a:t>
              </a:r>
              <a:r>
                <a:rPr lang="ko-KR" altLang="en-US" sz="1600" spc="-70" dirty="0"/>
                <a:t>사망의 경우</a:t>
              </a:r>
              <a:r>
                <a:rPr lang="en-US" altLang="ko-KR" sz="1600" spc="-70" dirty="0"/>
                <a:t>) </a:t>
              </a:r>
              <a:r>
                <a:rPr lang="en-US" altLang="ko-KR" sz="1600" spc="-70" dirty="0" smtClean="0"/>
                <a:t>7</a:t>
              </a:r>
              <a:r>
                <a:rPr lang="ko-KR" altLang="en-US" sz="1600" spc="-70" dirty="0" smtClean="0"/>
                <a:t>년 이하</a:t>
              </a:r>
              <a:endParaRPr lang="ko-KR" altLang="en-US" sz="1600" spc="-70" dirty="0"/>
            </a:p>
          </p:txBody>
        </p:sp>
      </p:grpSp>
      <p:cxnSp>
        <p:nvCxnSpPr>
          <p:cNvPr id="61" name="직선 연결선 60"/>
          <p:cNvCxnSpPr/>
          <p:nvPr/>
        </p:nvCxnSpPr>
        <p:spPr>
          <a:xfrm>
            <a:off x="4505325" y="3692003"/>
            <a:ext cx="0" cy="1083197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8D704C"/>
                </a:gs>
              </a:gsLst>
              <a:lin ang="5400000" scaled="1"/>
              <a:tileRect/>
            </a:gra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652" name="그룹 44"/>
          <p:cNvGrpSpPr>
            <a:grpSpLocks/>
          </p:cNvGrpSpPr>
          <p:nvPr/>
        </p:nvGrpSpPr>
        <p:grpSpPr bwMode="auto">
          <a:xfrm>
            <a:off x="6305550" y="4635500"/>
            <a:ext cx="2266950" cy="1524000"/>
            <a:chOff x="651641" y="4601436"/>
            <a:chExt cx="1801236" cy="884092"/>
          </a:xfrm>
        </p:grpSpPr>
        <p:sp>
          <p:nvSpPr>
            <p:cNvPr id="63" name="직사각형 62"/>
            <p:cNvSpPr/>
            <p:nvPr/>
          </p:nvSpPr>
          <p:spPr>
            <a:xfrm>
              <a:off x="651641" y="4601436"/>
              <a:ext cx="1791145" cy="884092"/>
            </a:xfrm>
            <a:prstGeom prst="rect">
              <a:avLst/>
            </a:prstGeom>
            <a:solidFill>
              <a:srgbClr val="ECE4DC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34191" y="4757149"/>
              <a:ext cx="1718686" cy="62490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114300" indent="-114300">
                <a:buFont typeface="Arial" panose="020B0604020202020204" pitchFamily="34" charset="0"/>
                <a:buChar char="•"/>
                <a:defRPr/>
              </a:pPr>
              <a:r>
                <a:rPr lang="ko-KR" altLang="en-US" sz="1600" spc="-70" dirty="0"/>
                <a:t>유족과의 합의 절차 어려움</a:t>
              </a:r>
              <a:r>
                <a:rPr lang="en-US" altLang="ko-KR" sz="1600" spc="-70" dirty="0"/>
                <a:t>.</a:t>
              </a:r>
              <a:r>
                <a:rPr lang="ko-KR" altLang="en-US" sz="1600" spc="-70" dirty="0"/>
                <a:t> 예상</a:t>
              </a:r>
              <a:r>
                <a:rPr lang="en-US" altLang="ko-KR" sz="1600" spc="-70" dirty="0"/>
                <a:t>/</a:t>
              </a:r>
              <a:r>
                <a:rPr lang="ko-KR" altLang="en-US" sz="1600" spc="-70" dirty="0"/>
                <a:t>법률 분쟁 증가</a:t>
              </a:r>
              <a:r>
                <a:rPr lang="en-US" altLang="ko-KR" sz="1600" spc="-70" dirty="0"/>
                <a:t/>
              </a:r>
              <a:br>
                <a:rPr lang="en-US" altLang="ko-KR" sz="1600" spc="-70" dirty="0"/>
              </a:br>
              <a:r>
                <a:rPr lang="ko-KR" altLang="en-US" sz="1600" spc="-70" dirty="0"/>
                <a:t>→ </a:t>
              </a:r>
              <a:r>
                <a:rPr lang="ko-KR" altLang="en-US" sz="1600" spc="-70" dirty="0">
                  <a:solidFill>
                    <a:srgbClr val="FF0000"/>
                  </a:solidFill>
                </a:rPr>
                <a:t>형사사건에 영향</a:t>
              </a:r>
            </a:p>
          </p:txBody>
        </p:sp>
      </p:grpSp>
      <p:cxnSp>
        <p:nvCxnSpPr>
          <p:cNvPr id="65" name="직선 연결선 64"/>
          <p:cNvCxnSpPr/>
          <p:nvPr/>
        </p:nvCxnSpPr>
        <p:spPr>
          <a:xfrm>
            <a:off x="6778625" y="3692003"/>
            <a:ext cx="0" cy="1083197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8D704C"/>
                </a:gs>
              </a:gsLst>
              <a:lin ang="5400000" scaled="1"/>
              <a:tileRect/>
            </a:gra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365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z="2800" dirty="0">
                <a:solidFill>
                  <a:srgbClr val="005C4C"/>
                </a:solidFill>
              </a:rPr>
              <a:t>중대재해처벌법 이후 예상되는 변화 </a:t>
            </a:r>
          </a:p>
        </p:txBody>
      </p:sp>
      <p:grpSp>
        <p:nvGrpSpPr>
          <p:cNvPr id="156675" name="그룹 31"/>
          <p:cNvGrpSpPr>
            <a:grpSpLocks/>
          </p:cNvGrpSpPr>
          <p:nvPr/>
        </p:nvGrpSpPr>
        <p:grpSpPr bwMode="auto">
          <a:xfrm>
            <a:off x="255588" y="1116013"/>
            <a:ext cx="6813550" cy="2622550"/>
            <a:chOff x="1869970" y="1358488"/>
            <a:chExt cx="5561760" cy="2141163"/>
          </a:xfrm>
        </p:grpSpPr>
        <p:sp>
          <p:nvSpPr>
            <p:cNvPr id="33" name="자유형 32"/>
            <p:cNvSpPr/>
            <p:nvPr/>
          </p:nvSpPr>
          <p:spPr>
            <a:xfrm rot="5400000">
              <a:off x="1802268" y="1426190"/>
              <a:ext cx="2141163" cy="2005760"/>
            </a:xfrm>
            <a:custGeom>
              <a:avLst/>
              <a:gdLst>
                <a:gd name="connsiteX0" fmla="*/ 0 w 2141163"/>
                <a:gd name="connsiteY0" fmla="*/ 875723 h 2005760"/>
                <a:gd name="connsiteX1" fmla="*/ 271464 w 2141163"/>
                <a:gd name="connsiteY1" fmla="*/ 568832 h 2005760"/>
                <a:gd name="connsiteX2" fmla="*/ 542927 w 2141163"/>
                <a:gd name="connsiteY2" fmla="*/ 875723 h 2005760"/>
                <a:gd name="connsiteX3" fmla="*/ 378138 w 2141163"/>
                <a:gd name="connsiteY3" fmla="*/ 875723 h 2005760"/>
                <a:gd name="connsiteX4" fmla="*/ 370770 w 2141163"/>
                <a:gd name="connsiteY4" fmla="*/ 924000 h 2005760"/>
                <a:gd name="connsiteX5" fmla="*/ 366787 w 2141163"/>
                <a:gd name="connsiteY5" fmla="*/ 1002880 h 2005760"/>
                <a:gd name="connsiteX6" fmla="*/ 1138283 w 2141163"/>
                <a:gd name="connsiteY6" fmla="*/ 1774376 h 2005760"/>
                <a:gd name="connsiteX7" fmla="*/ 1909779 w 2141163"/>
                <a:gd name="connsiteY7" fmla="*/ 1002880 h 2005760"/>
                <a:gd name="connsiteX8" fmla="*/ 1138283 w 2141163"/>
                <a:gd name="connsiteY8" fmla="*/ 231384 h 2005760"/>
                <a:gd name="connsiteX9" fmla="*/ 1138283 w 2141163"/>
                <a:gd name="connsiteY9" fmla="*/ 0 h 2005760"/>
                <a:gd name="connsiteX10" fmla="*/ 2141163 w 2141163"/>
                <a:gd name="connsiteY10" fmla="*/ 1002880 h 2005760"/>
                <a:gd name="connsiteX11" fmla="*/ 1138283 w 2141163"/>
                <a:gd name="connsiteY11" fmla="*/ 2005760 h 2005760"/>
                <a:gd name="connsiteX12" fmla="*/ 135403 w 2141163"/>
                <a:gd name="connsiteY12" fmla="*/ 1002880 h 2005760"/>
                <a:gd name="connsiteX13" fmla="*/ 140581 w 2141163"/>
                <a:gd name="connsiteY13" fmla="*/ 900341 h 2005760"/>
                <a:gd name="connsiteX14" fmla="*/ 144338 w 2141163"/>
                <a:gd name="connsiteY14" fmla="*/ 875723 h 200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1163" h="2005760">
                  <a:moveTo>
                    <a:pt x="0" y="875723"/>
                  </a:moveTo>
                  <a:lnTo>
                    <a:pt x="271464" y="568832"/>
                  </a:lnTo>
                  <a:lnTo>
                    <a:pt x="542927" y="875723"/>
                  </a:lnTo>
                  <a:lnTo>
                    <a:pt x="378138" y="875723"/>
                  </a:lnTo>
                  <a:lnTo>
                    <a:pt x="370770" y="924000"/>
                  </a:lnTo>
                  <a:cubicBezTo>
                    <a:pt x="368136" y="949935"/>
                    <a:pt x="366787" y="976250"/>
                    <a:pt x="366787" y="1002880"/>
                  </a:cubicBezTo>
                  <a:cubicBezTo>
                    <a:pt x="366787" y="1428965"/>
                    <a:pt x="712198" y="1774376"/>
                    <a:pt x="1138283" y="1774376"/>
                  </a:cubicBezTo>
                  <a:cubicBezTo>
                    <a:pt x="1564368" y="1774376"/>
                    <a:pt x="1909779" y="1428965"/>
                    <a:pt x="1909779" y="1002880"/>
                  </a:cubicBezTo>
                  <a:cubicBezTo>
                    <a:pt x="1909779" y="576795"/>
                    <a:pt x="1564368" y="231384"/>
                    <a:pt x="1138283" y="231384"/>
                  </a:cubicBezTo>
                  <a:lnTo>
                    <a:pt x="1138283" y="0"/>
                  </a:lnTo>
                  <a:cubicBezTo>
                    <a:pt x="1692158" y="0"/>
                    <a:pt x="2141163" y="449005"/>
                    <a:pt x="2141163" y="1002880"/>
                  </a:cubicBezTo>
                  <a:cubicBezTo>
                    <a:pt x="2141163" y="1556755"/>
                    <a:pt x="1692158" y="2005760"/>
                    <a:pt x="1138283" y="2005760"/>
                  </a:cubicBezTo>
                  <a:cubicBezTo>
                    <a:pt x="584408" y="2005760"/>
                    <a:pt x="135403" y="1556755"/>
                    <a:pt x="135403" y="1002880"/>
                  </a:cubicBezTo>
                  <a:cubicBezTo>
                    <a:pt x="135403" y="968263"/>
                    <a:pt x="137157" y="934056"/>
                    <a:pt x="140581" y="900341"/>
                  </a:cubicBezTo>
                  <a:lnTo>
                    <a:pt x="144338" y="875723"/>
                  </a:lnTo>
                  <a:close/>
                </a:path>
              </a:pathLst>
            </a:custGeom>
            <a:solidFill>
              <a:srgbClr val="0257A6"/>
            </a:solidFill>
            <a:ln>
              <a:noFill/>
            </a:ln>
            <a:effectLst>
              <a:innerShdw blurRad="63500" dist="50800" dir="8100000">
                <a:schemeClr val="tx1">
                  <a:lumMod val="85000"/>
                  <a:lumOff val="1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4" name="자유형 33"/>
            <p:cNvSpPr/>
            <p:nvPr/>
          </p:nvSpPr>
          <p:spPr>
            <a:xfrm rot="5400000">
              <a:off x="3580268" y="1426190"/>
              <a:ext cx="2141163" cy="2005760"/>
            </a:xfrm>
            <a:custGeom>
              <a:avLst/>
              <a:gdLst>
                <a:gd name="connsiteX0" fmla="*/ 0 w 2141163"/>
                <a:gd name="connsiteY0" fmla="*/ 875723 h 2005760"/>
                <a:gd name="connsiteX1" fmla="*/ 271464 w 2141163"/>
                <a:gd name="connsiteY1" fmla="*/ 568832 h 2005760"/>
                <a:gd name="connsiteX2" fmla="*/ 542927 w 2141163"/>
                <a:gd name="connsiteY2" fmla="*/ 875723 h 2005760"/>
                <a:gd name="connsiteX3" fmla="*/ 378138 w 2141163"/>
                <a:gd name="connsiteY3" fmla="*/ 875723 h 2005760"/>
                <a:gd name="connsiteX4" fmla="*/ 370770 w 2141163"/>
                <a:gd name="connsiteY4" fmla="*/ 924000 h 2005760"/>
                <a:gd name="connsiteX5" fmla="*/ 366787 w 2141163"/>
                <a:gd name="connsiteY5" fmla="*/ 1002880 h 2005760"/>
                <a:gd name="connsiteX6" fmla="*/ 1138283 w 2141163"/>
                <a:gd name="connsiteY6" fmla="*/ 1774376 h 2005760"/>
                <a:gd name="connsiteX7" fmla="*/ 1909779 w 2141163"/>
                <a:gd name="connsiteY7" fmla="*/ 1002880 h 2005760"/>
                <a:gd name="connsiteX8" fmla="*/ 1138283 w 2141163"/>
                <a:gd name="connsiteY8" fmla="*/ 231384 h 2005760"/>
                <a:gd name="connsiteX9" fmla="*/ 1138283 w 2141163"/>
                <a:gd name="connsiteY9" fmla="*/ 0 h 2005760"/>
                <a:gd name="connsiteX10" fmla="*/ 2141163 w 2141163"/>
                <a:gd name="connsiteY10" fmla="*/ 1002880 h 2005760"/>
                <a:gd name="connsiteX11" fmla="*/ 1138283 w 2141163"/>
                <a:gd name="connsiteY11" fmla="*/ 2005760 h 2005760"/>
                <a:gd name="connsiteX12" fmla="*/ 135403 w 2141163"/>
                <a:gd name="connsiteY12" fmla="*/ 1002880 h 2005760"/>
                <a:gd name="connsiteX13" fmla="*/ 140581 w 2141163"/>
                <a:gd name="connsiteY13" fmla="*/ 900341 h 2005760"/>
                <a:gd name="connsiteX14" fmla="*/ 144338 w 2141163"/>
                <a:gd name="connsiteY14" fmla="*/ 875723 h 200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1163" h="2005760">
                  <a:moveTo>
                    <a:pt x="0" y="875723"/>
                  </a:moveTo>
                  <a:lnTo>
                    <a:pt x="271464" y="568832"/>
                  </a:lnTo>
                  <a:lnTo>
                    <a:pt x="542927" y="875723"/>
                  </a:lnTo>
                  <a:lnTo>
                    <a:pt x="378138" y="875723"/>
                  </a:lnTo>
                  <a:lnTo>
                    <a:pt x="370770" y="924000"/>
                  </a:lnTo>
                  <a:cubicBezTo>
                    <a:pt x="368136" y="949935"/>
                    <a:pt x="366787" y="976250"/>
                    <a:pt x="366787" y="1002880"/>
                  </a:cubicBezTo>
                  <a:cubicBezTo>
                    <a:pt x="366787" y="1428965"/>
                    <a:pt x="712198" y="1774376"/>
                    <a:pt x="1138283" y="1774376"/>
                  </a:cubicBezTo>
                  <a:cubicBezTo>
                    <a:pt x="1564368" y="1774376"/>
                    <a:pt x="1909779" y="1428965"/>
                    <a:pt x="1909779" y="1002880"/>
                  </a:cubicBezTo>
                  <a:cubicBezTo>
                    <a:pt x="1909779" y="576795"/>
                    <a:pt x="1564368" y="231384"/>
                    <a:pt x="1138283" y="231384"/>
                  </a:cubicBezTo>
                  <a:lnTo>
                    <a:pt x="1138283" y="0"/>
                  </a:lnTo>
                  <a:cubicBezTo>
                    <a:pt x="1692158" y="0"/>
                    <a:pt x="2141163" y="449005"/>
                    <a:pt x="2141163" y="1002880"/>
                  </a:cubicBezTo>
                  <a:cubicBezTo>
                    <a:pt x="2141163" y="1556755"/>
                    <a:pt x="1692158" y="2005760"/>
                    <a:pt x="1138283" y="2005760"/>
                  </a:cubicBezTo>
                  <a:cubicBezTo>
                    <a:pt x="584408" y="2005760"/>
                    <a:pt x="135403" y="1556755"/>
                    <a:pt x="135403" y="1002880"/>
                  </a:cubicBezTo>
                  <a:cubicBezTo>
                    <a:pt x="135403" y="968263"/>
                    <a:pt x="137157" y="934056"/>
                    <a:pt x="140581" y="900341"/>
                  </a:cubicBezTo>
                  <a:lnTo>
                    <a:pt x="144338" y="875723"/>
                  </a:lnTo>
                  <a:close/>
                </a:path>
              </a:pathLst>
            </a:custGeom>
            <a:solidFill>
              <a:srgbClr val="024A8C"/>
            </a:solidFill>
            <a:ln>
              <a:noFill/>
            </a:ln>
            <a:effectLst>
              <a:innerShdw blurRad="63500" dist="50800" dir="8100000">
                <a:schemeClr val="tx1">
                  <a:lumMod val="85000"/>
                  <a:lumOff val="1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5" name="자유형 34"/>
            <p:cNvSpPr/>
            <p:nvPr/>
          </p:nvSpPr>
          <p:spPr>
            <a:xfrm rot="5400000">
              <a:off x="5358268" y="1426190"/>
              <a:ext cx="2141163" cy="2005760"/>
            </a:xfrm>
            <a:custGeom>
              <a:avLst/>
              <a:gdLst>
                <a:gd name="connsiteX0" fmla="*/ 0 w 2141163"/>
                <a:gd name="connsiteY0" fmla="*/ 875723 h 2005760"/>
                <a:gd name="connsiteX1" fmla="*/ 271464 w 2141163"/>
                <a:gd name="connsiteY1" fmla="*/ 568832 h 2005760"/>
                <a:gd name="connsiteX2" fmla="*/ 542927 w 2141163"/>
                <a:gd name="connsiteY2" fmla="*/ 875723 h 2005760"/>
                <a:gd name="connsiteX3" fmla="*/ 378138 w 2141163"/>
                <a:gd name="connsiteY3" fmla="*/ 875723 h 2005760"/>
                <a:gd name="connsiteX4" fmla="*/ 370770 w 2141163"/>
                <a:gd name="connsiteY4" fmla="*/ 924000 h 2005760"/>
                <a:gd name="connsiteX5" fmla="*/ 366787 w 2141163"/>
                <a:gd name="connsiteY5" fmla="*/ 1002880 h 2005760"/>
                <a:gd name="connsiteX6" fmla="*/ 1138283 w 2141163"/>
                <a:gd name="connsiteY6" fmla="*/ 1774376 h 2005760"/>
                <a:gd name="connsiteX7" fmla="*/ 1909779 w 2141163"/>
                <a:gd name="connsiteY7" fmla="*/ 1002880 h 2005760"/>
                <a:gd name="connsiteX8" fmla="*/ 1138283 w 2141163"/>
                <a:gd name="connsiteY8" fmla="*/ 231384 h 2005760"/>
                <a:gd name="connsiteX9" fmla="*/ 1138283 w 2141163"/>
                <a:gd name="connsiteY9" fmla="*/ 0 h 2005760"/>
                <a:gd name="connsiteX10" fmla="*/ 2141163 w 2141163"/>
                <a:gd name="connsiteY10" fmla="*/ 1002880 h 2005760"/>
                <a:gd name="connsiteX11" fmla="*/ 1138283 w 2141163"/>
                <a:gd name="connsiteY11" fmla="*/ 2005760 h 2005760"/>
                <a:gd name="connsiteX12" fmla="*/ 135403 w 2141163"/>
                <a:gd name="connsiteY12" fmla="*/ 1002880 h 2005760"/>
                <a:gd name="connsiteX13" fmla="*/ 140581 w 2141163"/>
                <a:gd name="connsiteY13" fmla="*/ 900341 h 2005760"/>
                <a:gd name="connsiteX14" fmla="*/ 144338 w 2141163"/>
                <a:gd name="connsiteY14" fmla="*/ 875723 h 200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1163" h="2005760">
                  <a:moveTo>
                    <a:pt x="0" y="875723"/>
                  </a:moveTo>
                  <a:lnTo>
                    <a:pt x="271464" y="568832"/>
                  </a:lnTo>
                  <a:lnTo>
                    <a:pt x="542927" y="875723"/>
                  </a:lnTo>
                  <a:lnTo>
                    <a:pt x="378138" y="875723"/>
                  </a:lnTo>
                  <a:lnTo>
                    <a:pt x="370770" y="924000"/>
                  </a:lnTo>
                  <a:cubicBezTo>
                    <a:pt x="368136" y="949935"/>
                    <a:pt x="366787" y="976250"/>
                    <a:pt x="366787" y="1002880"/>
                  </a:cubicBezTo>
                  <a:cubicBezTo>
                    <a:pt x="366787" y="1428965"/>
                    <a:pt x="712198" y="1774376"/>
                    <a:pt x="1138283" y="1774376"/>
                  </a:cubicBezTo>
                  <a:cubicBezTo>
                    <a:pt x="1564368" y="1774376"/>
                    <a:pt x="1909779" y="1428965"/>
                    <a:pt x="1909779" y="1002880"/>
                  </a:cubicBezTo>
                  <a:cubicBezTo>
                    <a:pt x="1909779" y="576795"/>
                    <a:pt x="1564368" y="231384"/>
                    <a:pt x="1138283" y="231384"/>
                  </a:cubicBezTo>
                  <a:lnTo>
                    <a:pt x="1138283" y="0"/>
                  </a:lnTo>
                  <a:cubicBezTo>
                    <a:pt x="1692158" y="0"/>
                    <a:pt x="2141163" y="449005"/>
                    <a:pt x="2141163" y="1002880"/>
                  </a:cubicBezTo>
                  <a:cubicBezTo>
                    <a:pt x="2141163" y="1556755"/>
                    <a:pt x="1692158" y="2005760"/>
                    <a:pt x="1138283" y="2005760"/>
                  </a:cubicBezTo>
                  <a:cubicBezTo>
                    <a:pt x="584408" y="2005760"/>
                    <a:pt x="135403" y="1556755"/>
                    <a:pt x="135403" y="1002880"/>
                  </a:cubicBezTo>
                  <a:cubicBezTo>
                    <a:pt x="135403" y="968263"/>
                    <a:pt x="137157" y="934056"/>
                    <a:pt x="140581" y="900341"/>
                  </a:cubicBezTo>
                  <a:lnTo>
                    <a:pt x="144338" y="875723"/>
                  </a:lnTo>
                  <a:close/>
                </a:path>
              </a:pathLst>
            </a:custGeom>
            <a:solidFill>
              <a:srgbClr val="013D73"/>
            </a:solidFill>
            <a:ln>
              <a:noFill/>
            </a:ln>
            <a:effectLst>
              <a:innerShdw blurRad="63500" dist="50800" dir="8100000">
                <a:schemeClr val="bg2">
                  <a:lumMod val="2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126273" y="1654163"/>
            <a:ext cx="55977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sz="2800" b="1" spc="-1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ko-KR" altLang="en-US" sz="2800" b="1" spc="-1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296364" y="1654163"/>
            <a:ext cx="55977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sz="2800" b="1" spc="-1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lang="ko-KR" altLang="en-US" sz="2800" b="1" spc="-1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5466455" y="1654163"/>
            <a:ext cx="55977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en-US" altLang="ko-KR" sz="2800" b="1" spc="-1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  <a:endParaRPr lang="ko-KR" altLang="en-US" sz="2800" b="1" spc="-1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255587" y="4528602"/>
            <a:ext cx="2279673" cy="1446550"/>
          </a:xfrm>
          <a:prstGeom prst="rect">
            <a:avLst/>
          </a:prstGeom>
          <a:solidFill>
            <a:srgbClr val="ECE4DC"/>
          </a:solidFill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14300" indent="-114300">
              <a:buFont typeface="Arial" panose="020B0604020202020204" pitchFamily="34" charset="0"/>
              <a:buChar char="•"/>
              <a:defRPr/>
            </a:pPr>
            <a:endParaRPr lang="en-US" altLang="ko-KR" sz="1600" spc="-70" dirty="0" smtClean="0"/>
          </a:p>
          <a:p>
            <a:pPr marL="114300" indent="-114300">
              <a:buFont typeface="Arial" panose="020B0604020202020204" pitchFamily="34" charset="0"/>
              <a:buChar char="•"/>
              <a:defRPr/>
            </a:pPr>
            <a:r>
              <a:rPr lang="ko-KR" altLang="en-US" sz="1600" spc="-70" dirty="0" smtClean="0"/>
              <a:t>사고시 </a:t>
            </a:r>
            <a:r>
              <a:rPr lang="ko-KR" altLang="en-US" sz="1600" spc="-70" dirty="0"/>
              <a:t>입체적 법률 분쟁</a:t>
            </a:r>
            <a:r>
              <a:rPr lang="en-US" altLang="ko-KR" sz="1600" spc="-70" dirty="0"/>
              <a:t>(</a:t>
            </a:r>
            <a:r>
              <a:rPr lang="ko-KR" altLang="en-US" sz="1600" spc="-70" dirty="0"/>
              <a:t>형사</a:t>
            </a:r>
            <a:r>
              <a:rPr lang="en-US" altLang="ko-KR" sz="1600" spc="-70" dirty="0"/>
              <a:t>/</a:t>
            </a:r>
            <a:r>
              <a:rPr lang="ko-KR" altLang="en-US" sz="1600" spc="-70" dirty="0"/>
              <a:t>민사</a:t>
            </a:r>
            <a:r>
              <a:rPr lang="en-US" altLang="ko-KR" sz="1600" spc="-70" dirty="0"/>
              <a:t>/</a:t>
            </a:r>
            <a:r>
              <a:rPr lang="ko-KR" altLang="en-US" sz="1600" spc="-70" dirty="0"/>
              <a:t>행정</a:t>
            </a:r>
            <a:r>
              <a:rPr lang="en-US" altLang="ko-KR" sz="1600" spc="-70" dirty="0"/>
              <a:t>)</a:t>
            </a:r>
          </a:p>
          <a:p>
            <a:pPr>
              <a:defRPr/>
            </a:pPr>
            <a:endParaRPr lang="ko-KR" altLang="en-US" sz="800" spc="-70" dirty="0"/>
          </a:p>
          <a:p>
            <a:pPr marL="114300" indent="-114300">
              <a:buFont typeface="Arial" panose="020B0604020202020204" pitchFamily="34" charset="0"/>
              <a:buChar char="•"/>
              <a:defRPr/>
            </a:pPr>
            <a:r>
              <a:rPr lang="ko-KR" altLang="en-US" sz="1600" spc="-70" dirty="0"/>
              <a:t>본사에 대한 근로감독 </a:t>
            </a:r>
            <a:r>
              <a:rPr lang="ko-KR" altLang="en-US" sz="1600" spc="-70" dirty="0" smtClean="0"/>
              <a:t>가능</a:t>
            </a:r>
            <a:endParaRPr lang="en-US" altLang="ko-KR" sz="1000" spc="-70" dirty="0"/>
          </a:p>
        </p:txBody>
      </p:sp>
      <p:cxnSp>
        <p:nvCxnSpPr>
          <p:cNvPr id="42" name="직선 연결선 41"/>
          <p:cNvCxnSpPr/>
          <p:nvPr/>
        </p:nvCxnSpPr>
        <p:spPr>
          <a:xfrm>
            <a:off x="1000125" y="3539603"/>
            <a:ext cx="0" cy="1083197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8D704C"/>
                </a:gs>
              </a:gsLst>
              <a:lin ang="5400000" scaled="1"/>
              <a:tileRect/>
            </a:gra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94733" y="2261412"/>
            <a:ext cx="1603863" cy="64171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lnSpc>
                <a:spcPct val="105000"/>
              </a:lnSpc>
              <a:defRPr/>
            </a:pPr>
            <a:r>
              <a:rPr lang="ko-KR" altLang="en-US" sz="1700" b="1" kern="200" spc="-230" dirty="0">
                <a:solidFill>
                  <a:srgbClr val="013668"/>
                </a:solidFill>
              </a:rPr>
              <a:t>산업안전 근로감독 강화</a:t>
            </a:r>
            <a:endParaRPr lang="en-US" altLang="ko-KR" sz="1700" b="1" kern="200" spc="-230" dirty="0">
              <a:solidFill>
                <a:srgbClr val="013668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62636" y="2355922"/>
            <a:ext cx="1797211" cy="3459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lnSpc>
                <a:spcPct val="105000"/>
              </a:lnSpc>
              <a:defRPr/>
            </a:pPr>
            <a:r>
              <a:rPr lang="ko-KR" altLang="en-US" sz="1700" b="1" kern="200" spc="-230" dirty="0">
                <a:solidFill>
                  <a:srgbClr val="013668"/>
                </a:solidFill>
              </a:rPr>
              <a:t>산업구조 대전환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779629" y="2261412"/>
            <a:ext cx="1792406" cy="64171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lnSpc>
                <a:spcPct val="105000"/>
              </a:lnSpc>
              <a:defRPr/>
            </a:pPr>
            <a:r>
              <a:rPr lang="en-US" altLang="ko-KR" sz="1700" b="1" kern="200" spc="-230" dirty="0">
                <a:solidFill>
                  <a:srgbClr val="013668"/>
                </a:solidFill>
              </a:rPr>
              <a:t>ESG </a:t>
            </a:r>
            <a:br>
              <a:rPr lang="en-US" altLang="ko-KR" sz="1700" b="1" kern="200" spc="-230" dirty="0">
                <a:solidFill>
                  <a:srgbClr val="013668"/>
                </a:solidFill>
              </a:rPr>
            </a:br>
            <a:r>
              <a:rPr lang="ko-KR" altLang="en-US" sz="1700" b="1" kern="200" spc="-230" dirty="0" err="1">
                <a:solidFill>
                  <a:srgbClr val="013668"/>
                </a:solidFill>
              </a:rPr>
              <a:t>경영가치</a:t>
            </a:r>
            <a:r>
              <a:rPr lang="ko-KR" altLang="en-US" sz="1700" b="1" kern="200" spc="-230" dirty="0">
                <a:solidFill>
                  <a:srgbClr val="013668"/>
                </a:solidFill>
              </a:rPr>
              <a:t> 하락</a:t>
            </a:r>
          </a:p>
        </p:txBody>
      </p:sp>
      <p:sp>
        <p:nvSpPr>
          <p:cNvPr id="48" name="TextBox 47"/>
          <p:cNvSpPr txBox="1"/>
          <p:nvPr/>
        </p:nvSpPr>
        <p:spPr bwMode="auto">
          <a:xfrm>
            <a:off x="4878116" y="4528602"/>
            <a:ext cx="2230543" cy="1451680"/>
          </a:xfrm>
          <a:prstGeom prst="rect">
            <a:avLst/>
          </a:prstGeom>
          <a:solidFill>
            <a:srgbClr val="ECE4DC"/>
          </a:solidFill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14300" indent="-114300"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spc="-70" dirty="0" smtClean="0"/>
              <a:t>적정 </a:t>
            </a:r>
            <a:r>
              <a:rPr lang="ko-KR" altLang="en-US" sz="1600" spc="-70" dirty="0"/>
              <a:t>공기 및 공사비 </a:t>
            </a:r>
            <a:r>
              <a:rPr lang="ko-KR" altLang="en-US" sz="1600" spc="-70" dirty="0" smtClean="0"/>
              <a:t>보장</a:t>
            </a:r>
            <a:r>
              <a:rPr lang="en-US" altLang="ko-KR" sz="1600" spc="-70" dirty="0" smtClean="0"/>
              <a:t>, </a:t>
            </a:r>
          </a:p>
          <a:p>
            <a:pPr marL="114300" indent="-114300"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spc="-70" dirty="0" smtClean="0"/>
              <a:t>전문인력부족</a:t>
            </a:r>
            <a:r>
              <a:rPr lang="en-US" altLang="ko-KR" sz="1600" spc="-70" dirty="0" smtClean="0"/>
              <a:t>, </a:t>
            </a:r>
            <a:r>
              <a:rPr lang="ko-KR" altLang="en-US" sz="1600" spc="-70" dirty="0" smtClean="0"/>
              <a:t>책임 관련 분쟁 발생 대폭 증가</a:t>
            </a:r>
            <a:endParaRPr lang="en-US" altLang="ko-KR" sz="1600" spc="-70" dirty="0"/>
          </a:p>
        </p:txBody>
      </p:sp>
      <p:cxnSp>
        <p:nvCxnSpPr>
          <p:cNvPr id="49" name="직선 연결선 48"/>
          <p:cNvCxnSpPr/>
          <p:nvPr/>
        </p:nvCxnSpPr>
        <p:spPr>
          <a:xfrm>
            <a:off x="5724525" y="3539603"/>
            <a:ext cx="0" cy="1083197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8D704C"/>
                </a:gs>
              </a:gsLst>
              <a:lin ang="5400000" scaled="1"/>
              <a:tileRect/>
            </a:gra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모서리가 둥근 직사각형 2"/>
          <p:cNvSpPr/>
          <p:nvPr/>
        </p:nvSpPr>
        <p:spPr>
          <a:xfrm>
            <a:off x="7264400" y="1209675"/>
            <a:ext cx="2159000" cy="3273425"/>
          </a:xfrm>
          <a:prstGeom prst="roundRect">
            <a:avLst>
              <a:gd name="adj" fmla="val 11373"/>
            </a:avLst>
          </a:prstGeom>
          <a:solidFill>
            <a:srgbClr val="005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156687" name="그룹 3"/>
          <p:cNvGrpSpPr>
            <a:grpSpLocks/>
          </p:cNvGrpSpPr>
          <p:nvPr/>
        </p:nvGrpSpPr>
        <p:grpSpPr bwMode="auto">
          <a:xfrm>
            <a:off x="7935913" y="1455738"/>
            <a:ext cx="615950" cy="198437"/>
            <a:chOff x="9601200" y="-847102"/>
            <a:chExt cx="615835" cy="197794"/>
          </a:xfrm>
        </p:grpSpPr>
        <p:cxnSp>
          <p:nvCxnSpPr>
            <p:cNvPr id="60" name="직선 연결선 59"/>
            <p:cNvCxnSpPr/>
            <p:nvPr/>
          </p:nvCxnSpPr>
          <p:spPr>
            <a:xfrm>
              <a:off x="9601200" y="-649308"/>
              <a:ext cx="615835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/>
            <p:nvPr/>
          </p:nvCxnSpPr>
          <p:spPr>
            <a:xfrm rot="10800000">
              <a:off x="10040855" y="-847102"/>
              <a:ext cx="176180" cy="19779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/>
          <p:cNvSpPr/>
          <p:nvPr/>
        </p:nvSpPr>
        <p:spPr>
          <a:xfrm>
            <a:off x="7385050" y="1752338"/>
            <a:ext cx="1924050" cy="189282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lnSpc>
                <a:spcPct val="130000"/>
              </a:lnSpc>
              <a:spcAft>
                <a:spcPts val="1000"/>
              </a:spcAft>
              <a:defRPr/>
            </a:pPr>
            <a:r>
              <a:rPr lang="ko-KR" altLang="en-US" b="1" kern="1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단순한 형사 처벌 문제가 아니라 </a:t>
            </a:r>
            <a:r>
              <a:rPr lang="ko-KR" altLang="en-US" b="1" kern="100" spc="-15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종합적 위기  대응시스템 </a:t>
            </a:r>
            <a:r>
              <a:rPr lang="ko-KR" altLang="en-US" b="1" kern="100" spc="-15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구축의 필요성</a:t>
            </a:r>
            <a:endParaRPr lang="ko-KR" altLang="en-US" b="1" kern="100" spc="-15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56689" name="슬라이드 번호 개체 틀 4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9255FE0-B9A3-4ECC-9AF3-DEB6C6D52E55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41</a:t>
            </a:fld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2705145" y="4529772"/>
            <a:ext cx="1971465" cy="1477328"/>
          </a:xfrm>
          <a:prstGeom prst="rect">
            <a:avLst/>
          </a:prstGeom>
          <a:solidFill>
            <a:srgbClr val="ECE4DC"/>
          </a:solidFill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14300" indent="-114300">
              <a:buFont typeface="Arial" panose="020B0604020202020204" pitchFamily="34" charset="0"/>
              <a:buChar char="•"/>
              <a:defRPr/>
            </a:pPr>
            <a:endParaRPr lang="en-US" altLang="ko-KR" sz="1600" spc="-70" dirty="0"/>
          </a:p>
          <a:p>
            <a:pPr marL="114300" indent="-114300">
              <a:buFont typeface="Arial" panose="020B0604020202020204" pitchFamily="34" charset="0"/>
              <a:buChar char="•"/>
              <a:defRPr/>
            </a:pPr>
            <a:r>
              <a:rPr lang="ko-KR" altLang="en-US" sz="1600" spc="-70" dirty="0"/>
              <a:t>기업이미지 및 신용 추락</a:t>
            </a:r>
            <a:endParaRPr lang="en-US" altLang="ko-KR" sz="1600" spc="-70" dirty="0"/>
          </a:p>
          <a:p>
            <a:pPr>
              <a:defRPr/>
            </a:pPr>
            <a:endParaRPr lang="en-US" altLang="ko-KR" sz="1000" spc="-70" dirty="0"/>
          </a:p>
          <a:p>
            <a:pPr marL="114300" indent="-114300">
              <a:buFont typeface="Arial" panose="020B0604020202020204" pitchFamily="34" charset="0"/>
              <a:buChar char="•"/>
              <a:defRPr/>
            </a:pPr>
            <a:endParaRPr lang="en-US" altLang="ko-KR" sz="1600" spc="-70" dirty="0"/>
          </a:p>
          <a:p>
            <a:pPr marL="114300" indent="-114300">
              <a:buFont typeface="Arial" panose="020B0604020202020204" pitchFamily="34" charset="0"/>
              <a:buChar char="•"/>
              <a:defRPr/>
            </a:pPr>
            <a:endParaRPr lang="ko-KR" altLang="en-US" sz="1600" spc="-70" dirty="0"/>
          </a:p>
        </p:txBody>
      </p:sp>
      <p:cxnSp>
        <p:nvCxnSpPr>
          <p:cNvPr id="28" name="직선 연결선 27"/>
          <p:cNvCxnSpPr/>
          <p:nvPr/>
        </p:nvCxnSpPr>
        <p:spPr>
          <a:xfrm>
            <a:off x="3432175" y="3558806"/>
            <a:ext cx="0" cy="1083197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8D704C"/>
                </a:gs>
              </a:gsLst>
              <a:lin ang="5400000" scaled="1"/>
              <a:tileRect/>
            </a:gra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4406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  <a:solidFill>
            <a:srgbClr val="FFF4DD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ko-KR" altLang="en-US" dirty="0" smtClean="0">
                <a:solidFill>
                  <a:srgbClr val="005C4C"/>
                </a:solidFill>
              </a:rPr>
              <a:t>안전보건 관리체계 구축 방안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231427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27988" y="1525158"/>
            <a:ext cx="3453208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</a:rPr>
              <a:t>중대산업재해</a:t>
            </a:r>
          </a:p>
        </p:txBody>
      </p:sp>
      <p:grpSp>
        <p:nvGrpSpPr>
          <p:cNvPr id="13" name="그룹 5"/>
          <p:cNvGrpSpPr>
            <a:grpSpLocks/>
          </p:cNvGrpSpPr>
          <p:nvPr/>
        </p:nvGrpSpPr>
        <p:grpSpPr bwMode="auto">
          <a:xfrm>
            <a:off x="649381" y="2449094"/>
            <a:ext cx="8602196" cy="595490"/>
            <a:chOff x="391572" y="1224185"/>
            <a:chExt cx="9352636" cy="595851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391572" y="1224185"/>
              <a:ext cx="9352636" cy="595674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 defTabSz="457200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6" name="직사각형 7"/>
            <p:cNvSpPr>
              <a:spLocks noChangeArrowheads="1"/>
            </p:cNvSpPr>
            <p:nvPr/>
          </p:nvSpPr>
          <p:spPr bwMode="auto">
            <a:xfrm>
              <a:off x="463684" y="1234906"/>
              <a:ext cx="523435" cy="585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lang="en-US" altLang="ko-KR" sz="3200" b="1" dirty="0">
                  <a:solidFill>
                    <a:srgbClr val="9A8061"/>
                  </a:solidFill>
                  <a:cs typeface="맑은 고딕" panose="020B0604020202020204" pitchFamily="34" charset="0"/>
                </a:rPr>
                <a:t>2</a:t>
              </a:r>
              <a:endParaRPr lang="ko-KR" altLang="en-US" sz="3200" b="1" dirty="0">
                <a:solidFill>
                  <a:srgbClr val="9A8061"/>
                </a:solidFill>
                <a:cs typeface="맑은 고딕" panose="020B0604020202020204" pitchFamily="34" charset="0"/>
              </a:endParaRPr>
            </a:p>
          </p:txBody>
        </p:sp>
        <p:sp>
          <p:nvSpPr>
            <p:cNvPr id="17" name="직사각형 8"/>
            <p:cNvSpPr>
              <a:spLocks noChangeArrowheads="1"/>
            </p:cNvSpPr>
            <p:nvPr/>
          </p:nvSpPr>
          <p:spPr bwMode="auto">
            <a:xfrm>
              <a:off x="920552" y="1317129"/>
              <a:ext cx="882365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lang="en-US" altLang="ko-KR" sz="2000" b="1" dirty="0">
                  <a:solidFill>
                    <a:srgbClr val="013668"/>
                  </a:solidFill>
                  <a:cs typeface="맑은 고딕" panose="020B0604020202020204" pitchFamily="34" charset="0"/>
                </a:rPr>
                <a:t>R&amp;R </a:t>
              </a:r>
              <a:r>
                <a:rPr lang="ko-KR" altLang="en-US" sz="2000" b="1" dirty="0">
                  <a:solidFill>
                    <a:srgbClr val="013668"/>
                  </a:solidFill>
                  <a:cs typeface="맑은 고딕" panose="020B0604020202020204" pitchFamily="34" charset="0"/>
                </a:rPr>
                <a:t>정비 </a:t>
              </a:r>
              <a:r>
                <a:rPr lang="en-US" altLang="ko-KR" sz="2000" b="1" dirty="0">
                  <a:solidFill>
                    <a:srgbClr val="013668"/>
                  </a:solidFill>
                  <a:cs typeface="맑은 고딕" panose="020B0604020202020204" pitchFamily="34" charset="0"/>
                </a:rPr>
                <a:t>– </a:t>
              </a:r>
              <a:r>
                <a:rPr lang="ko-KR" altLang="en-US" sz="2000" b="1" dirty="0">
                  <a:solidFill>
                    <a:srgbClr val="013668"/>
                  </a:solidFill>
                  <a:cs typeface="맑은 고딕" panose="020B0604020202020204" pitchFamily="34" charset="0"/>
                </a:rPr>
                <a:t>실행 불가능한 의무 부여 지양</a:t>
              </a:r>
            </a:p>
          </p:txBody>
        </p:sp>
      </p:grpSp>
      <p:grpSp>
        <p:nvGrpSpPr>
          <p:cNvPr id="18" name="그룹 10"/>
          <p:cNvGrpSpPr>
            <a:grpSpLocks/>
          </p:cNvGrpSpPr>
          <p:nvPr/>
        </p:nvGrpSpPr>
        <p:grpSpPr bwMode="auto">
          <a:xfrm>
            <a:off x="649381" y="5162708"/>
            <a:ext cx="8602196" cy="596900"/>
            <a:chOff x="391572" y="1224185"/>
            <a:chExt cx="9352636" cy="595674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391572" y="1224185"/>
              <a:ext cx="9352636" cy="595674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 defTabSz="457200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20" name="직사각형 12"/>
            <p:cNvSpPr>
              <a:spLocks noChangeArrowheads="1"/>
            </p:cNvSpPr>
            <p:nvPr/>
          </p:nvSpPr>
          <p:spPr bwMode="auto">
            <a:xfrm>
              <a:off x="463684" y="1235684"/>
              <a:ext cx="523435" cy="583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lang="en-US" altLang="ko-KR" sz="3200" b="1" dirty="0">
                  <a:solidFill>
                    <a:srgbClr val="9A8061"/>
                  </a:solidFill>
                  <a:cs typeface="맑은 고딕" panose="020B0604020202020204" pitchFamily="34" charset="0"/>
                </a:rPr>
                <a:t>3</a:t>
              </a:r>
              <a:endParaRPr lang="ko-KR" altLang="en-US" sz="3200" b="1" dirty="0">
                <a:solidFill>
                  <a:srgbClr val="9A8061"/>
                </a:solidFill>
                <a:cs typeface="맑은 고딕" panose="020B0604020202020204" pitchFamily="34" charset="0"/>
              </a:endParaRPr>
            </a:p>
          </p:txBody>
        </p:sp>
        <p:sp>
          <p:nvSpPr>
            <p:cNvPr id="21" name="직사각형 13"/>
            <p:cNvSpPr>
              <a:spLocks noChangeArrowheads="1"/>
            </p:cNvSpPr>
            <p:nvPr/>
          </p:nvSpPr>
          <p:spPr bwMode="auto">
            <a:xfrm>
              <a:off x="920552" y="1317129"/>
              <a:ext cx="882365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lang="ko-KR" altLang="en-US" sz="2000" b="1" dirty="0">
                  <a:solidFill>
                    <a:srgbClr val="013668"/>
                  </a:solidFill>
                  <a:cs typeface="맑은 고딕" panose="020B0604020202020204" pitchFamily="34" charset="0"/>
                </a:rPr>
                <a:t>위임전결규정에 따른 업무수행 </a:t>
              </a:r>
              <a:r>
                <a:rPr lang="en-US" altLang="ko-KR" sz="2000" b="1" dirty="0">
                  <a:solidFill>
                    <a:srgbClr val="013668"/>
                  </a:solidFill>
                  <a:cs typeface="맑은 고딕" panose="020B0604020202020204" pitchFamily="34" charset="0"/>
                </a:rPr>
                <a:t>– </a:t>
              </a:r>
              <a:r>
                <a:rPr lang="ko-KR" altLang="en-US" sz="2000" b="1" dirty="0">
                  <a:solidFill>
                    <a:srgbClr val="013668"/>
                  </a:solidFill>
                  <a:cs typeface="맑은 고딕" panose="020B0604020202020204" pitchFamily="34" charset="0"/>
                </a:rPr>
                <a:t>규정과 실질의 합치</a:t>
              </a:r>
            </a:p>
          </p:txBody>
        </p:sp>
      </p:grpSp>
      <p:sp>
        <p:nvSpPr>
          <p:cNvPr id="22" name="직사각형 24"/>
          <p:cNvSpPr>
            <a:spLocks noChangeArrowheads="1"/>
          </p:cNvSpPr>
          <p:nvPr/>
        </p:nvSpPr>
        <p:spPr bwMode="auto">
          <a:xfrm>
            <a:off x="950766" y="3194208"/>
            <a:ext cx="8112814" cy="123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00025" indent="-200025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20000"/>
              </a:lnSpc>
              <a:spcAft>
                <a:spcPts val="813"/>
              </a:spcAft>
              <a:buFont typeface="맑은 고딕" panose="020B0604020202020204" pitchFamily="34" charset="0"/>
              <a:buChar char="•"/>
            </a:pPr>
            <a:r>
              <a:rPr lang="ko-KR" altLang="en-US" sz="1700" b="1" dirty="0">
                <a:solidFill>
                  <a:srgbClr val="404040"/>
                </a:solidFill>
              </a:rPr>
              <a:t>안전보건업무를 담당하는 경영책임자에게 인력</a:t>
            </a:r>
            <a:r>
              <a:rPr lang="en-US" altLang="ko-KR" sz="1700" b="1" dirty="0">
                <a:solidFill>
                  <a:srgbClr val="404040"/>
                </a:solidFill>
              </a:rPr>
              <a:t>/</a:t>
            </a:r>
            <a:r>
              <a:rPr lang="ko-KR" altLang="en-US" sz="1700" b="1" dirty="0">
                <a:solidFill>
                  <a:srgbClr val="404040"/>
                </a:solidFill>
              </a:rPr>
              <a:t>예산에 관한 실질적 권한 부여</a:t>
            </a:r>
            <a:endParaRPr lang="en-US" altLang="ko-KR" sz="1700" b="1" dirty="0">
              <a:solidFill>
                <a:srgbClr val="404040"/>
              </a:solidFill>
            </a:endParaRPr>
          </a:p>
          <a:p>
            <a:pPr latinLnBrk="1">
              <a:lnSpc>
                <a:spcPct val="120000"/>
              </a:lnSpc>
              <a:spcAft>
                <a:spcPts val="813"/>
              </a:spcAft>
              <a:buFont typeface="맑은 고딕" panose="020B0604020202020204" pitchFamily="34" charset="0"/>
              <a:buChar char="•"/>
            </a:pPr>
            <a:r>
              <a:rPr lang="ko-KR" altLang="en-US" sz="1700" b="1" dirty="0">
                <a:solidFill>
                  <a:srgbClr val="404040"/>
                </a:solidFill>
              </a:rPr>
              <a:t>안전보건조치 관련 위임전결규정 정비</a:t>
            </a:r>
            <a:endParaRPr lang="en-US" altLang="ko-KR" sz="1700" b="1" dirty="0">
              <a:solidFill>
                <a:srgbClr val="404040"/>
              </a:solidFill>
            </a:endParaRPr>
          </a:p>
          <a:p>
            <a:pPr latinLnBrk="1">
              <a:lnSpc>
                <a:spcPct val="120000"/>
              </a:lnSpc>
              <a:spcAft>
                <a:spcPts val="813"/>
              </a:spcAft>
              <a:buFont typeface="맑은 고딕" panose="020B0604020202020204" pitchFamily="34" charset="0"/>
              <a:buChar char="•"/>
            </a:pPr>
            <a:r>
              <a:rPr lang="ko-KR" altLang="en-US" sz="1700" b="1" dirty="0">
                <a:solidFill>
                  <a:srgbClr val="404040"/>
                </a:solidFill>
              </a:rPr>
              <a:t>안전보건 조직</a:t>
            </a:r>
            <a:r>
              <a:rPr lang="en-US" altLang="ko-KR" sz="1700" b="1" dirty="0">
                <a:solidFill>
                  <a:srgbClr val="404040"/>
                </a:solidFill>
              </a:rPr>
              <a:t>/</a:t>
            </a:r>
            <a:r>
              <a:rPr lang="ko-KR" altLang="en-US" sz="1700" b="1" dirty="0">
                <a:solidFill>
                  <a:srgbClr val="404040"/>
                </a:solidFill>
              </a:rPr>
              <a:t>예산</a:t>
            </a:r>
            <a:r>
              <a:rPr lang="en-US" altLang="ko-KR" sz="1700" b="1" dirty="0">
                <a:solidFill>
                  <a:srgbClr val="404040"/>
                </a:solidFill>
              </a:rPr>
              <a:t>/</a:t>
            </a:r>
            <a:r>
              <a:rPr lang="ko-KR" altLang="en-US" sz="1700" b="1" dirty="0">
                <a:solidFill>
                  <a:srgbClr val="404040"/>
                </a:solidFill>
              </a:rPr>
              <a:t>내부규정 관련 </a:t>
            </a:r>
            <a:r>
              <a:rPr lang="ko-KR" altLang="en-US" sz="1700" b="1" dirty="0" smtClean="0">
                <a:solidFill>
                  <a:srgbClr val="404040"/>
                </a:solidFill>
              </a:rPr>
              <a:t>사항 검토</a:t>
            </a:r>
            <a:endParaRPr lang="ko-KR" altLang="en-US" sz="1700" b="1" dirty="0">
              <a:solidFill>
                <a:srgbClr val="404040"/>
              </a:solidFill>
            </a:endParaRPr>
          </a:p>
        </p:txBody>
      </p:sp>
      <p:grpSp>
        <p:nvGrpSpPr>
          <p:cNvPr id="23" name="그룹 33"/>
          <p:cNvGrpSpPr>
            <a:grpSpLocks/>
          </p:cNvGrpSpPr>
          <p:nvPr/>
        </p:nvGrpSpPr>
        <p:grpSpPr bwMode="auto">
          <a:xfrm>
            <a:off x="649381" y="1438528"/>
            <a:ext cx="8668411" cy="595491"/>
            <a:chOff x="391572" y="1224185"/>
            <a:chExt cx="9352636" cy="595853"/>
          </a:xfrm>
        </p:grpSpPr>
        <p:sp>
          <p:nvSpPr>
            <p:cNvPr id="24" name="모서리가 둥근 직사각형 23"/>
            <p:cNvSpPr/>
            <p:nvPr/>
          </p:nvSpPr>
          <p:spPr>
            <a:xfrm>
              <a:off x="391572" y="1224185"/>
              <a:ext cx="9281194" cy="595674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 defTabSz="457200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25" name="직사각형 35"/>
            <p:cNvSpPr>
              <a:spLocks noChangeArrowheads="1"/>
            </p:cNvSpPr>
            <p:nvPr/>
          </p:nvSpPr>
          <p:spPr bwMode="auto">
            <a:xfrm>
              <a:off x="463684" y="1234907"/>
              <a:ext cx="517041" cy="585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lang="en-US" altLang="ko-KR" sz="3200" b="1" dirty="0">
                  <a:solidFill>
                    <a:srgbClr val="9A8061"/>
                  </a:solidFill>
                  <a:cs typeface="맑은 고딕" panose="020B0604020202020204" pitchFamily="34" charset="0"/>
                </a:rPr>
                <a:t>1</a:t>
              </a:r>
              <a:endParaRPr lang="ko-KR" altLang="en-US" sz="3200" b="1" dirty="0">
                <a:solidFill>
                  <a:srgbClr val="9A8061"/>
                </a:solidFill>
                <a:cs typeface="맑은 고딕" panose="020B0604020202020204" pitchFamily="34" charset="0"/>
              </a:endParaRPr>
            </a:p>
          </p:txBody>
        </p:sp>
        <p:sp>
          <p:nvSpPr>
            <p:cNvPr id="26" name="직사각형 36"/>
            <p:cNvSpPr>
              <a:spLocks noChangeArrowheads="1"/>
            </p:cNvSpPr>
            <p:nvPr/>
          </p:nvSpPr>
          <p:spPr bwMode="auto">
            <a:xfrm>
              <a:off x="920552" y="1317129"/>
              <a:ext cx="882365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lang="ko-KR" altLang="en-US" sz="2000" b="1" dirty="0">
                  <a:solidFill>
                    <a:srgbClr val="013668"/>
                  </a:solidFill>
                  <a:cs typeface="맑은 고딕" panose="020B0604020202020204" pitchFamily="34" charset="0"/>
                </a:rPr>
                <a:t>안전보건 업무를 담당하는 경영책임자의 선정 및 실효성 검토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72321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  <a:solidFill>
            <a:srgbClr val="FFF4DD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en-US" altLang="ko-KR" dirty="0" smtClean="0">
                <a:solidFill>
                  <a:srgbClr val="005C4C"/>
                </a:solidFill>
              </a:rPr>
              <a:t>Compliance system </a:t>
            </a:r>
            <a:r>
              <a:rPr lang="ko-KR" altLang="en-US" dirty="0" smtClean="0">
                <a:solidFill>
                  <a:srgbClr val="005C4C"/>
                </a:solidFill>
              </a:rPr>
              <a:t>구축의 필요성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231427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31"/>
          <p:cNvGrpSpPr>
            <a:grpSpLocks/>
          </p:cNvGrpSpPr>
          <p:nvPr/>
        </p:nvGrpSpPr>
        <p:grpSpPr bwMode="auto">
          <a:xfrm>
            <a:off x="532839" y="1348881"/>
            <a:ext cx="8315326" cy="938212"/>
            <a:chOff x="1493838" y="3612834"/>
            <a:chExt cx="6858000" cy="616158"/>
          </a:xfrm>
        </p:grpSpPr>
        <p:sp>
          <p:nvSpPr>
            <p:cNvPr id="11" name="모서리가 둥근 직사각형 10"/>
            <p:cNvSpPr/>
            <p:nvPr/>
          </p:nvSpPr>
          <p:spPr>
            <a:xfrm>
              <a:off x="1493838" y="3639941"/>
              <a:ext cx="6858000" cy="589051"/>
            </a:xfrm>
            <a:prstGeom prst="roundRect">
              <a:avLst>
                <a:gd name="adj" fmla="val 13984"/>
              </a:avLst>
            </a:prstGeom>
            <a:solidFill>
              <a:srgbClr val="005C4C"/>
            </a:solidFill>
            <a:ln w="3175">
              <a:noFill/>
              <a:prstDash val="sysDash"/>
            </a:ln>
          </p:spPr>
          <p:txBody>
            <a:bodyPr anchor="ctr"/>
            <a:lstStyle/>
            <a:p>
              <a:pPr algn="ctr" eaLnBrk="1" fontAlgn="auto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defRPr/>
              </a:pPr>
              <a:endParaRPr kumimoji="1" lang="ko-KR" altLang="en-US" sz="2000" b="1" spc="-2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+mn-ea"/>
                <a:cs typeface="맑은 고딕" pitchFamily="34" charset="0"/>
              </a:endParaRPr>
            </a:p>
          </p:txBody>
        </p:sp>
        <p:sp>
          <p:nvSpPr>
            <p:cNvPr id="12" name="자유형 11"/>
            <p:cNvSpPr/>
            <p:nvPr/>
          </p:nvSpPr>
          <p:spPr>
            <a:xfrm>
              <a:off x="1493838" y="3639941"/>
              <a:ext cx="645073" cy="589051"/>
            </a:xfrm>
            <a:custGeom>
              <a:avLst/>
              <a:gdLst>
                <a:gd name="connsiteX0" fmla="*/ 63365 w 644116"/>
                <a:gd name="connsiteY0" fmla="*/ 0 h 589332"/>
                <a:gd name="connsiteX1" fmla="*/ 644116 w 644116"/>
                <a:gd name="connsiteY1" fmla="*/ 0 h 589332"/>
                <a:gd name="connsiteX2" fmla="*/ 329660 w 644116"/>
                <a:gd name="connsiteY2" fmla="*/ 589332 h 589332"/>
                <a:gd name="connsiteX3" fmla="*/ 63365 w 644116"/>
                <a:gd name="connsiteY3" fmla="*/ 589332 h 589332"/>
                <a:gd name="connsiteX4" fmla="*/ 0 w 644116"/>
                <a:gd name="connsiteY4" fmla="*/ 525967 h 589332"/>
                <a:gd name="connsiteX5" fmla="*/ 0 w 644116"/>
                <a:gd name="connsiteY5" fmla="*/ 63365 h 589332"/>
                <a:gd name="connsiteX6" fmla="*/ 63365 w 644116"/>
                <a:gd name="connsiteY6" fmla="*/ 0 h 58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116" h="589332">
                  <a:moveTo>
                    <a:pt x="63365" y="0"/>
                  </a:moveTo>
                  <a:lnTo>
                    <a:pt x="644116" y="0"/>
                  </a:lnTo>
                  <a:lnTo>
                    <a:pt x="329660" y="589332"/>
                  </a:lnTo>
                  <a:lnTo>
                    <a:pt x="63365" y="589332"/>
                  </a:lnTo>
                  <a:cubicBezTo>
                    <a:pt x="28369" y="589332"/>
                    <a:pt x="0" y="560963"/>
                    <a:pt x="0" y="525967"/>
                  </a:cubicBezTo>
                  <a:lnTo>
                    <a:pt x="0" y="63365"/>
                  </a:lnTo>
                  <a:cubicBezTo>
                    <a:pt x="0" y="28369"/>
                    <a:pt x="28369" y="0"/>
                    <a:pt x="63365" y="0"/>
                  </a:cubicBezTo>
                  <a:close/>
                </a:path>
              </a:pathLst>
            </a:custGeom>
            <a:solidFill>
              <a:srgbClr val="F2F2F2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700" b="1" kern="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516227" y="3612834"/>
              <a:ext cx="422932" cy="424469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i="1" kern="0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itchFamily="34" charset="0"/>
                </a:rPr>
                <a:t>1</a:t>
              </a:r>
              <a:endParaRPr lang="ko-KR" altLang="en-US" sz="3600" b="1" i="1" kern="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194090" y="3787986"/>
              <a:ext cx="4653750" cy="2627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사고 예방 </a:t>
              </a:r>
              <a:r>
                <a:rPr lang="en-US" altLang="ko-KR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– </a:t>
              </a:r>
              <a:r>
                <a:rPr lang="ko-KR" altLang="en-US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체계적인 안전관리시스템 수립</a:t>
              </a:r>
              <a:endParaRPr lang="en-US" altLang="ko-KR" sz="2000" b="1" kern="0" spc="-5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cs typeface="맑은 고딕" pitchFamily="34" charset="0"/>
              </a:endParaRPr>
            </a:p>
          </p:txBody>
        </p:sp>
      </p:grpSp>
      <p:grpSp>
        <p:nvGrpSpPr>
          <p:cNvPr id="15" name="그룹 36"/>
          <p:cNvGrpSpPr>
            <a:grpSpLocks/>
          </p:cNvGrpSpPr>
          <p:nvPr/>
        </p:nvGrpSpPr>
        <p:grpSpPr bwMode="auto">
          <a:xfrm>
            <a:off x="532839" y="2618881"/>
            <a:ext cx="8315326" cy="938212"/>
            <a:chOff x="1493838" y="3612834"/>
            <a:chExt cx="6858000" cy="616158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493838" y="3639941"/>
              <a:ext cx="6858000" cy="589051"/>
            </a:xfrm>
            <a:prstGeom prst="roundRect">
              <a:avLst>
                <a:gd name="adj" fmla="val 13984"/>
              </a:avLst>
            </a:prstGeom>
            <a:solidFill>
              <a:srgbClr val="005C4C"/>
            </a:solidFill>
            <a:ln w="3175">
              <a:noFill/>
              <a:prstDash val="sysDash"/>
            </a:ln>
          </p:spPr>
          <p:txBody>
            <a:bodyPr anchor="ctr"/>
            <a:lstStyle/>
            <a:p>
              <a:pPr algn="ctr" eaLnBrk="1" fontAlgn="auto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defRPr/>
              </a:pPr>
              <a:endParaRPr kumimoji="1" lang="ko-KR" altLang="en-US" sz="2000" b="1" spc="-2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+mn-ea"/>
                <a:cs typeface="맑은 고딕" pitchFamily="34" charset="0"/>
              </a:endParaRPr>
            </a:p>
          </p:txBody>
        </p:sp>
        <p:sp>
          <p:nvSpPr>
            <p:cNvPr id="17" name="자유형 16"/>
            <p:cNvSpPr/>
            <p:nvPr/>
          </p:nvSpPr>
          <p:spPr>
            <a:xfrm>
              <a:off x="1493838" y="3639941"/>
              <a:ext cx="645073" cy="589051"/>
            </a:xfrm>
            <a:custGeom>
              <a:avLst/>
              <a:gdLst>
                <a:gd name="connsiteX0" fmla="*/ 63365 w 644116"/>
                <a:gd name="connsiteY0" fmla="*/ 0 h 589332"/>
                <a:gd name="connsiteX1" fmla="*/ 644116 w 644116"/>
                <a:gd name="connsiteY1" fmla="*/ 0 h 589332"/>
                <a:gd name="connsiteX2" fmla="*/ 329660 w 644116"/>
                <a:gd name="connsiteY2" fmla="*/ 589332 h 589332"/>
                <a:gd name="connsiteX3" fmla="*/ 63365 w 644116"/>
                <a:gd name="connsiteY3" fmla="*/ 589332 h 589332"/>
                <a:gd name="connsiteX4" fmla="*/ 0 w 644116"/>
                <a:gd name="connsiteY4" fmla="*/ 525967 h 589332"/>
                <a:gd name="connsiteX5" fmla="*/ 0 w 644116"/>
                <a:gd name="connsiteY5" fmla="*/ 63365 h 589332"/>
                <a:gd name="connsiteX6" fmla="*/ 63365 w 644116"/>
                <a:gd name="connsiteY6" fmla="*/ 0 h 58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116" h="589332">
                  <a:moveTo>
                    <a:pt x="63365" y="0"/>
                  </a:moveTo>
                  <a:lnTo>
                    <a:pt x="644116" y="0"/>
                  </a:lnTo>
                  <a:lnTo>
                    <a:pt x="329660" y="589332"/>
                  </a:lnTo>
                  <a:lnTo>
                    <a:pt x="63365" y="589332"/>
                  </a:lnTo>
                  <a:cubicBezTo>
                    <a:pt x="28369" y="589332"/>
                    <a:pt x="0" y="560963"/>
                    <a:pt x="0" y="525967"/>
                  </a:cubicBezTo>
                  <a:lnTo>
                    <a:pt x="0" y="63365"/>
                  </a:lnTo>
                  <a:cubicBezTo>
                    <a:pt x="0" y="28369"/>
                    <a:pt x="28369" y="0"/>
                    <a:pt x="63365" y="0"/>
                  </a:cubicBezTo>
                  <a:close/>
                </a:path>
              </a:pathLst>
            </a:custGeom>
            <a:solidFill>
              <a:srgbClr val="F2F2F2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700" b="1" kern="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1516227" y="3612834"/>
              <a:ext cx="422932" cy="424469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i="1" kern="0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itchFamily="34" charset="0"/>
                </a:rPr>
                <a:t>2</a:t>
              </a:r>
              <a:endParaRPr lang="ko-KR" altLang="en-US" sz="3600" b="1" i="1" kern="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2194090" y="3787986"/>
              <a:ext cx="6031624" cy="26276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법적 의무 준수 주장의 근거 마련 </a:t>
              </a:r>
              <a:r>
                <a:rPr lang="en-US" altLang="ko-KR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– </a:t>
              </a:r>
              <a:r>
                <a:rPr lang="ko-KR" altLang="en-US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처벌 리스크 최소화</a:t>
              </a:r>
            </a:p>
          </p:txBody>
        </p:sp>
      </p:grpSp>
      <p:grpSp>
        <p:nvGrpSpPr>
          <p:cNvPr id="20" name="그룹 41"/>
          <p:cNvGrpSpPr>
            <a:grpSpLocks/>
          </p:cNvGrpSpPr>
          <p:nvPr/>
        </p:nvGrpSpPr>
        <p:grpSpPr bwMode="auto">
          <a:xfrm>
            <a:off x="532839" y="3888881"/>
            <a:ext cx="8868089" cy="938212"/>
            <a:chOff x="1493838" y="3612834"/>
            <a:chExt cx="7313337" cy="616158"/>
          </a:xfrm>
        </p:grpSpPr>
        <p:sp>
          <p:nvSpPr>
            <p:cNvPr id="21" name="모서리가 둥근 직사각형 20"/>
            <p:cNvSpPr/>
            <p:nvPr/>
          </p:nvSpPr>
          <p:spPr>
            <a:xfrm>
              <a:off x="1493838" y="3639941"/>
              <a:ext cx="6857485" cy="589051"/>
            </a:xfrm>
            <a:prstGeom prst="roundRect">
              <a:avLst>
                <a:gd name="adj" fmla="val 13984"/>
              </a:avLst>
            </a:prstGeom>
            <a:solidFill>
              <a:srgbClr val="005C4C"/>
            </a:solidFill>
            <a:ln w="3175">
              <a:noFill/>
              <a:prstDash val="sysDash"/>
            </a:ln>
          </p:spPr>
          <p:txBody>
            <a:bodyPr anchor="ctr"/>
            <a:lstStyle/>
            <a:p>
              <a:pPr algn="ctr" eaLnBrk="1" fontAlgn="auto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defRPr/>
              </a:pPr>
              <a:endParaRPr kumimoji="1" lang="ko-KR" altLang="en-US" sz="2000" b="1" spc="-2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+mn-ea"/>
                <a:cs typeface="맑은 고딕" pitchFamily="34" charset="0"/>
              </a:endParaRPr>
            </a:p>
          </p:txBody>
        </p:sp>
        <p:sp>
          <p:nvSpPr>
            <p:cNvPr id="22" name="자유형 21"/>
            <p:cNvSpPr/>
            <p:nvPr/>
          </p:nvSpPr>
          <p:spPr>
            <a:xfrm>
              <a:off x="1493838" y="3639941"/>
              <a:ext cx="645024" cy="589051"/>
            </a:xfrm>
            <a:custGeom>
              <a:avLst/>
              <a:gdLst>
                <a:gd name="connsiteX0" fmla="*/ 63365 w 644116"/>
                <a:gd name="connsiteY0" fmla="*/ 0 h 589332"/>
                <a:gd name="connsiteX1" fmla="*/ 644116 w 644116"/>
                <a:gd name="connsiteY1" fmla="*/ 0 h 589332"/>
                <a:gd name="connsiteX2" fmla="*/ 329660 w 644116"/>
                <a:gd name="connsiteY2" fmla="*/ 589332 h 589332"/>
                <a:gd name="connsiteX3" fmla="*/ 63365 w 644116"/>
                <a:gd name="connsiteY3" fmla="*/ 589332 h 589332"/>
                <a:gd name="connsiteX4" fmla="*/ 0 w 644116"/>
                <a:gd name="connsiteY4" fmla="*/ 525967 h 589332"/>
                <a:gd name="connsiteX5" fmla="*/ 0 w 644116"/>
                <a:gd name="connsiteY5" fmla="*/ 63365 h 589332"/>
                <a:gd name="connsiteX6" fmla="*/ 63365 w 644116"/>
                <a:gd name="connsiteY6" fmla="*/ 0 h 58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116" h="589332">
                  <a:moveTo>
                    <a:pt x="63365" y="0"/>
                  </a:moveTo>
                  <a:lnTo>
                    <a:pt x="644116" y="0"/>
                  </a:lnTo>
                  <a:lnTo>
                    <a:pt x="329660" y="589332"/>
                  </a:lnTo>
                  <a:lnTo>
                    <a:pt x="63365" y="589332"/>
                  </a:lnTo>
                  <a:cubicBezTo>
                    <a:pt x="28369" y="589332"/>
                    <a:pt x="0" y="560963"/>
                    <a:pt x="0" y="525967"/>
                  </a:cubicBezTo>
                  <a:lnTo>
                    <a:pt x="0" y="63365"/>
                  </a:lnTo>
                  <a:cubicBezTo>
                    <a:pt x="0" y="28369"/>
                    <a:pt x="28369" y="0"/>
                    <a:pt x="63365" y="0"/>
                  </a:cubicBezTo>
                  <a:close/>
                </a:path>
              </a:pathLst>
            </a:custGeom>
            <a:solidFill>
              <a:srgbClr val="F2F2F2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700" b="1" kern="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1516225" y="3612834"/>
              <a:ext cx="422901" cy="424469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i="1" kern="0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맑은 고딕" pitchFamily="34" charset="0"/>
                </a:rPr>
                <a:t>3</a:t>
              </a:r>
              <a:endParaRPr lang="ko-KR" altLang="en-US" sz="3600" b="1" i="1" kern="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194038" y="3787986"/>
              <a:ext cx="6613137" cy="26276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사고 발생 시 적절한 대응 </a:t>
              </a:r>
              <a:r>
                <a:rPr lang="en-US" altLang="ko-KR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– </a:t>
              </a:r>
              <a:r>
                <a:rPr lang="ko-KR" altLang="en-US" sz="2000" b="1" kern="0" spc="-50" dirty="0">
                  <a:solidFill>
                    <a:schemeClr val="bg1"/>
                  </a:solidFill>
                  <a:effectLst>
                    <a:outerShdw blurRad="50800" dist="12700" dir="2700000" algn="tl" rotWithShape="0">
                      <a:prstClr val="black">
                        <a:alpha val="40000"/>
                      </a:prstClr>
                    </a:outerShdw>
                  </a:effectLst>
                  <a:cs typeface="맑은 고딕" pitchFamily="34" charset="0"/>
                </a:rPr>
                <a:t>기업에 미치는 영향 최소화</a:t>
              </a:r>
            </a:p>
          </p:txBody>
        </p:sp>
      </p:grpSp>
      <p:grpSp>
        <p:nvGrpSpPr>
          <p:cNvPr id="25" name="그룹 13"/>
          <p:cNvGrpSpPr>
            <a:grpSpLocks/>
          </p:cNvGrpSpPr>
          <p:nvPr/>
        </p:nvGrpSpPr>
        <p:grpSpPr bwMode="auto">
          <a:xfrm>
            <a:off x="563537" y="5112805"/>
            <a:ext cx="8509669" cy="852487"/>
            <a:chOff x="297959" y="5650479"/>
            <a:chExt cx="4595149" cy="404216"/>
          </a:xfrm>
          <a:solidFill>
            <a:srgbClr val="D4552E"/>
          </a:solidFill>
        </p:grpSpPr>
        <p:sp>
          <p:nvSpPr>
            <p:cNvPr id="26" name="모서리가 둥근 직사각형 25"/>
            <p:cNvSpPr/>
            <p:nvPr/>
          </p:nvSpPr>
          <p:spPr>
            <a:xfrm>
              <a:off x="297959" y="5650479"/>
              <a:ext cx="4595149" cy="404216"/>
            </a:xfrm>
            <a:prstGeom prst="roundRect">
              <a:avLst>
                <a:gd name="adj" fmla="val 50000"/>
              </a:avLst>
            </a:prstGeom>
            <a:grpFill/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>
                <a:lnSpc>
                  <a:spcPct val="120000"/>
                </a:lnSpc>
                <a:defRPr/>
              </a:pPr>
              <a:endParaRPr lang="ko-KR" altLang="en-US" sz="2000" b="1" dirty="0">
                <a:solidFill>
                  <a:srgbClr val="C00000"/>
                </a:solidFill>
                <a:latin typeface="+mj-ea"/>
                <a:ea typeface="+mj-ea"/>
              </a:endParaRPr>
            </a:p>
          </p:txBody>
        </p:sp>
        <p:grpSp>
          <p:nvGrpSpPr>
            <p:cNvPr id="27" name="그룹 9"/>
            <p:cNvGrpSpPr>
              <a:grpSpLocks/>
            </p:cNvGrpSpPr>
            <p:nvPr/>
          </p:nvGrpSpPr>
          <p:grpSpPr bwMode="auto">
            <a:xfrm>
              <a:off x="372966" y="5816013"/>
              <a:ext cx="258802" cy="58865"/>
              <a:chOff x="172838" y="4577683"/>
              <a:chExt cx="364674" cy="73741"/>
            </a:xfrm>
            <a:grpFill/>
          </p:grpSpPr>
          <p:cxnSp>
            <p:nvCxnSpPr>
              <p:cNvPr id="29" name="직선 연결선 28"/>
              <p:cNvCxnSpPr/>
              <p:nvPr/>
            </p:nvCxnSpPr>
            <p:spPr>
              <a:xfrm>
                <a:off x="172706" y="4651339"/>
                <a:ext cx="364838" cy="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직선 연결선 29"/>
              <p:cNvCxnSpPr/>
              <p:nvPr/>
            </p:nvCxnSpPr>
            <p:spPr>
              <a:xfrm flipH="1" flipV="1">
                <a:off x="464819" y="4577789"/>
                <a:ext cx="72725" cy="735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직사각형 27"/>
            <p:cNvSpPr/>
            <p:nvPr/>
          </p:nvSpPr>
          <p:spPr>
            <a:xfrm>
              <a:off x="706704" y="5701396"/>
              <a:ext cx="4028282" cy="307114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just">
                <a:spcAft>
                  <a:spcPts val="0"/>
                </a:spcAft>
                <a:defRPr/>
              </a:pP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맑은 고딕" panose="020B0604020202020204" pitchFamily="34" charset="0"/>
                </a:rPr>
                <a:t>사업장 내 유해</a:t>
              </a: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∙위험 요인 관리</a:t>
              </a:r>
              <a:r>
                <a:rPr lang="en-US" altLang="ko-K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, </a:t>
              </a: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교육체계 확립</a:t>
              </a:r>
              <a:r>
                <a:rPr lang="en-US" altLang="ko-K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, </a:t>
              </a: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규정</a:t>
              </a:r>
              <a:r>
                <a:rPr lang="en-US" altLang="ko-K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/</a:t>
              </a:r>
              <a:r>
                <a:rPr lang="ko-KR" altLang="en-US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안전조직</a:t>
              </a: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 재정비 등 </a:t>
              </a:r>
              <a:r>
                <a:rPr lang="en-US" altLang="ko-K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‘</a:t>
              </a: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종합적인 </a:t>
              </a:r>
              <a:r>
                <a:rPr lang="ko-KR" altLang="en-US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컴플라이언스</a:t>
              </a: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 체계 구축</a:t>
              </a:r>
              <a:r>
                <a:rPr lang="en-US" altLang="ko-K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맑은 고딕" panose="020B0604020202020204" pitchFamily="34" charset="0"/>
                </a:rPr>
                <a:t>’</a:t>
              </a:r>
              <a:endParaRPr lang="ko-KR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맑은 고딕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95799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  <a:solidFill>
            <a:srgbClr val="FFF4DD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en-US" altLang="ko-KR" dirty="0" smtClean="0">
                <a:solidFill>
                  <a:srgbClr val="005C4C"/>
                </a:solidFill>
              </a:rPr>
              <a:t>Compliance Project </a:t>
            </a:r>
            <a:r>
              <a:rPr lang="ko-KR" altLang="en-US" dirty="0" smtClean="0">
                <a:solidFill>
                  <a:srgbClr val="005C4C"/>
                </a:solidFill>
              </a:rPr>
              <a:t>운용 방안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231427" name="슬라이드 번호 개체 틀 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en-US" altLang="ko-KR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23858" y="1612150"/>
            <a:ext cx="2024942" cy="68326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tabLst>
                <a:tab pos="270510" algn="l"/>
              </a:tabLst>
              <a:defRPr/>
            </a:pP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발생 가능한 </a:t>
            </a:r>
            <a:r>
              <a:rPr lang="ko-KR" altLang="en-US" sz="1600" b="1" kern="100" spc="-100" dirty="0" smtClean="0">
                <a:latin typeface="맑은 고딕" panose="020B0503020000020004" pitchFamily="50" charset="-127"/>
                <a:cs typeface="맑은 고딕" pitchFamily="34" charset="0"/>
              </a:rPr>
              <a:t>안전보건 리스크 </a:t>
            </a: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식별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367886" y="1497751"/>
            <a:ext cx="2068928" cy="97948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120000"/>
              </a:lnSpc>
              <a:spcAft>
                <a:spcPts val="300"/>
              </a:spcAft>
              <a:tabLst>
                <a:tab pos="270510" algn="l"/>
              </a:tabLst>
              <a:defRPr/>
            </a:pP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식별된 리스크를 </a:t>
            </a:r>
            <a:r>
              <a:rPr lang="ko-KR" altLang="en-US" sz="1600" b="1" kern="100" spc="-100" dirty="0" smtClean="0">
                <a:latin typeface="맑은 고딕" panose="020B0503020000020004" pitchFamily="50" charset="-127"/>
                <a:cs typeface="맑은 고딕" pitchFamily="34" charset="0"/>
              </a:rPr>
              <a:t>      평가하여 </a:t>
            </a: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발생 가능한 </a:t>
            </a:r>
            <a:r>
              <a:rPr lang="ko-KR" altLang="en-US" sz="1600" b="1" kern="100" spc="-100" dirty="0" smtClean="0">
                <a:latin typeface="맑은 고딕" panose="020B0503020000020004" pitchFamily="50" charset="-127"/>
                <a:cs typeface="맑은 고딕" pitchFamily="34" charset="0"/>
              </a:rPr>
              <a:t>    리스크 </a:t>
            </a: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선정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6238914" y="5035570"/>
            <a:ext cx="2343558" cy="9787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120000"/>
              </a:lnSpc>
              <a:spcAft>
                <a:spcPts val="300"/>
              </a:spcAft>
              <a:tabLst>
                <a:tab pos="270510" algn="l"/>
              </a:tabLst>
              <a:defRPr/>
            </a:pP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발생가능성이나 </a:t>
            </a:r>
            <a:r>
              <a:rPr lang="ko-KR" altLang="en-US" sz="1600" b="1" kern="100" spc="-100" dirty="0" err="1" smtClean="0">
                <a:latin typeface="맑은 고딕" panose="020B0503020000020004" pitchFamily="50" charset="-127"/>
                <a:cs typeface="맑은 고딕" pitchFamily="34" charset="0"/>
              </a:rPr>
              <a:t>영향도를</a:t>
            </a:r>
            <a:r>
              <a:rPr lang="ko-KR" altLang="en-US" sz="1600" b="1" kern="100" spc="-100" dirty="0" smtClean="0">
                <a:latin typeface="맑은 고딕" panose="020B0503020000020004" pitchFamily="50" charset="-127"/>
                <a:cs typeface="맑은 고딕" pitchFamily="34" charset="0"/>
              </a:rPr>
              <a:t>  </a:t>
            </a: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최소화하기 </a:t>
            </a:r>
            <a:r>
              <a:rPr lang="ko-KR" altLang="en-US" sz="1600" b="1" kern="100" spc="-100" dirty="0" smtClean="0">
                <a:latin typeface="맑은 고딕" panose="020B0503020000020004" pitchFamily="50" charset="-127"/>
                <a:cs typeface="맑은 고딕" pitchFamily="34" charset="0"/>
              </a:rPr>
              <a:t>위한 안전   보건 </a:t>
            </a: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확보방안 수립</a:t>
            </a:r>
          </a:p>
        </p:txBody>
      </p:sp>
      <p:grpSp>
        <p:nvGrpSpPr>
          <p:cNvPr id="13" name="그룹 4"/>
          <p:cNvGrpSpPr>
            <a:grpSpLocks/>
          </p:cNvGrpSpPr>
          <p:nvPr/>
        </p:nvGrpSpPr>
        <p:grpSpPr bwMode="auto">
          <a:xfrm>
            <a:off x="2575689" y="1646818"/>
            <a:ext cx="4276725" cy="4248150"/>
            <a:chOff x="5367983" y="2448287"/>
            <a:chExt cx="2499611" cy="2483615"/>
          </a:xfrm>
        </p:grpSpPr>
        <p:sp>
          <p:nvSpPr>
            <p:cNvPr id="14" name="Shape 30"/>
            <p:cNvSpPr/>
            <p:nvPr/>
          </p:nvSpPr>
          <p:spPr>
            <a:xfrm flipH="1">
              <a:off x="5457056" y="2448287"/>
              <a:ext cx="2410538" cy="2410295"/>
            </a:xfrm>
            <a:prstGeom prst="leftCircularArrow">
              <a:avLst>
                <a:gd name="adj1" fmla="val 7910"/>
                <a:gd name="adj2" fmla="val 429999"/>
                <a:gd name="adj3" fmla="val 11125849"/>
                <a:gd name="adj4" fmla="val 16186569"/>
                <a:gd name="adj5" fmla="val 7527"/>
              </a:avLst>
            </a:prstGeom>
            <a:solidFill>
              <a:srgbClr val="5C8EA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Shape 30"/>
            <p:cNvSpPr/>
            <p:nvPr/>
          </p:nvSpPr>
          <p:spPr>
            <a:xfrm rot="5400000" flipH="1">
              <a:off x="5452075" y="2516383"/>
              <a:ext cx="2410294" cy="2420744"/>
            </a:xfrm>
            <a:prstGeom prst="leftCircularArrow">
              <a:avLst>
                <a:gd name="adj1" fmla="val 7910"/>
                <a:gd name="adj2" fmla="val 429999"/>
                <a:gd name="adj3" fmla="val 11125849"/>
                <a:gd name="adj4" fmla="val 16186569"/>
                <a:gd name="adj5" fmla="val 7527"/>
              </a:avLst>
            </a:prstGeom>
            <a:solidFill>
              <a:srgbClr val="0256A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grpSp>
          <p:nvGrpSpPr>
            <p:cNvPr id="16" name="그룹 7"/>
            <p:cNvGrpSpPr>
              <a:grpSpLocks/>
            </p:cNvGrpSpPr>
            <p:nvPr/>
          </p:nvGrpSpPr>
          <p:grpSpPr bwMode="auto">
            <a:xfrm rot="10800000" flipH="1">
              <a:off x="5367983" y="2448287"/>
              <a:ext cx="2410538" cy="2483614"/>
              <a:chOff x="5457056" y="2448287"/>
              <a:chExt cx="2410538" cy="2483614"/>
            </a:xfrm>
          </p:grpSpPr>
          <p:sp>
            <p:nvSpPr>
              <p:cNvPr id="17" name="Shape 30"/>
              <p:cNvSpPr/>
              <p:nvPr/>
            </p:nvSpPr>
            <p:spPr>
              <a:xfrm rot="16200000">
                <a:off x="5457178" y="2606871"/>
                <a:ext cx="2410295" cy="2410538"/>
              </a:xfrm>
              <a:prstGeom prst="leftCircularArrow">
                <a:avLst>
                  <a:gd name="adj1" fmla="val 7910"/>
                  <a:gd name="adj2" fmla="val 429999"/>
                  <a:gd name="adj3" fmla="val 11125849"/>
                  <a:gd name="adj4" fmla="val 16186569"/>
                  <a:gd name="adj5" fmla="val 7527"/>
                </a:avLst>
              </a:prstGeom>
              <a:solidFill>
                <a:srgbClr val="F4DB9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8" name="Shape 30"/>
              <p:cNvSpPr/>
              <p:nvPr/>
            </p:nvSpPr>
            <p:spPr>
              <a:xfrm>
                <a:off x="5457056" y="2533672"/>
                <a:ext cx="2410538" cy="2410294"/>
              </a:xfrm>
              <a:prstGeom prst="leftCircularArrow">
                <a:avLst>
                  <a:gd name="adj1" fmla="val 7910"/>
                  <a:gd name="adj2" fmla="val 429999"/>
                  <a:gd name="adj3" fmla="val 11125849"/>
                  <a:gd name="adj4" fmla="val 16186569"/>
                  <a:gd name="adj5" fmla="val 7527"/>
                </a:avLst>
              </a:prstGeom>
              <a:solidFill>
                <a:srgbClr val="014C9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sp>
        </p:grpSp>
      </p:grpSp>
      <p:sp>
        <p:nvSpPr>
          <p:cNvPr id="19" name="타원 18"/>
          <p:cNvSpPr/>
          <p:nvPr/>
        </p:nvSpPr>
        <p:spPr bwMode="auto">
          <a:xfrm>
            <a:off x="3836193" y="2841112"/>
            <a:ext cx="1695450" cy="1687513"/>
          </a:xfrm>
          <a:prstGeom prst="ellipse">
            <a:avLst/>
          </a:prstGeom>
          <a:solidFill>
            <a:srgbClr val="ECE4DC"/>
          </a:solidFill>
          <a:ln w="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 lIns="80984" tIns="40492" rIns="80984" bIns="40492" anchor="ctr"/>
          <a:lstStyle/>
          <a:p>
            <a:pPr algn="ctr">
              <a:defRPr/>
            </a:pPr>
            <a:endParaRPr lang="ko-KR" altLang="en-US" sz="1416" kern="0" dirty="0">
              <a:solidFill>
                <a:srgbClr val="FFFFFF"/>
              </a:solidFill>
              <a:latin typeface="맑은 고딕" panose="020B0503020000020004" pitchFamily="50" charset="-127"/>
              <a:ea typeface="맑은 고딕"/>
              <a:cs typeface="맑은 고딕" pitchFamily="34" charset="0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067968" y="3064950"/>
            <a:ext cx="220663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282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723" tIns="41456" rIns="79723" bIns="41456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772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cs typeface="맑은 고딕" pitchFamily="34" charset="0"/>
              </a:rPr>
              <a:t>1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3542506" y="2622830"/>
            <a:ext cx="569387" cy="33855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1600" b="1" i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rPr>
              <a:t>식별</a:t>
            </a:r>
          </a:p>
        </p:txBody>
      </p:sp>
      <p:sp>
        <p:nvSpPr>
          <p:cNvPr id="22" name="직사각형 21"/>
          <p:cNvSpPr/>
          <p:nvPr/>
        </p:nvSpPr>
        <p:spPr bwMode="auto">
          <a:xfrm>
            <a:off x="5214562" y="2622830"/>
            <a:ext cx="569387" cy="33855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1600" b="1" i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rPr>
              <a:t>평가</a:t>
            </a:r>
          </a:p>
        </p:txBody>
      </p:sp>
      <p:sp>
        <p:nvSpPr>
          <p:cNvPr id="23" name="직사각형 22"/>
          <p:cNvSpPr/>
          <p:nvPr/>
        </p:nvSpPr>
        <p:spPr bwMode="auto">
          <a:xfrm>
            <a:off x="3523480" y="4415388"/>
            <a:ext cx="569387" cy="33855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1600" b="1" i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rPr>
              <a:t>점검</a:t>
            </a:r>
          </a:p>
        </p:txBody>
      </p:sp>
      <p:sp>
        <p:nvSpPr>
          <p:cNvPr id="24" name="직사각형 23"/>
          <p:cNvSpPr/>
          <p:nvPr/>
        </p:nvSpPr>
        <p:spPr bwMode="auto">
          <a:xfrm>
            <a:off x="5136357" y="4313065"/>
            <a:ext cx="1230313" cy="83099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1600" b="1" i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rPr>
              <a:t>안전보건 </a:t>
            </a:r>
            <a:endParaRPr lang="en-US" altLang="ko-KR" sz="1600" b="1" i="1" spc="-10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 pitchFamily="34" charset="0"/>
            </a:endParaRPr>
          </a:p>
          <a:p>
            <a:pPr>
              <a:defRPr/>
            </a:pPr>
            <a:r>
              <a:rPr lang="ko-KR" altLang="en-US" sz="1600" b="1" i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rPr>
              <a:t>확보방안</a:t>
            </a:r>
            <a:r>
              <a:rPr lang="en-US" altLang="ko-KR" sz="1600" b="1" i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rPr>
              <a:t/>
            </a:r>
            <a:br>
              <a:rPr lang="en-US" altLang="ko-KR" sz="1600" b="1" i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rPr>
            </a:br>
            <a:r>
              <a:rPr lang="ko-KR" altLang="en-US" sz="1600" b="1" i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0"/>
              </a:rPr>
              <a:t>수립</a:t>
            </a: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 flipH="1">
            <a:off x="5006149" y="3029774"/>
            <a:ext cx="692416" cy="3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282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723" tIns="41456" rIns="79723" bIns="41456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772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cs typeface="맑은 고딕" pitchFamily="34" charset="0"/>
              </a:rPr>
              <a:t>2</a:t>
            </a: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 flipH="1">
            <a:off x="5006149" y="4014024"/>
            <a:ext cx="692416" cy="3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282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723" tIns="41456" rIns="79723" bIns="41456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772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cs typeface="맑은 고딕" pitchFamily="34" charset="0"/>
              </a:rPr>
              <a:t>3</a:t>
            </a: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 flipH="1">
            <a:off x="4042719" y="4014024"/>
            <a:ext cx="687472" cy="3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282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723" tIns="41456" rIns="79723" bIns="41456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772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cs typeface="맑은 고딕" pitchFamily="34" charset="0"/>
              </a:rPr>
              <a:t>4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452460" y="4752910"/>
            <a:ext cx="2420938" cy="105567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tabLst>
                <a:tab pos="270510" algn="l"/>
              </a:tabLst>
              <a:defRPr/>
            </a:pP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개선책 이행 상태를 </a:t>
            </a:r>
          </a:p>
          <a:p>
            <a:pPr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tabLst>
                <a:tab pos="270510" algn="l"/>
              </a:tabLst>
              <a:defRPr/>
            </a:pP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지속적으로 점검</a:t>
            </a:r>
            <a:endParaRPr lang="en-US" altLang="ko-KR" sz="1600" b="1" kern="100" spc="-100" dirty="0">
              <a:latin typeface="맑은 고딕" panose="020B0503020000020004" pitchFamily="50" charset="-127"/>
              <a:cs typeface="맑은 고딕" pitchFamily="34" charset="0"/>
            </a:endParaRPr>
          </a:p>
          <a:p>
            <a:pPr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tabLst>
                <a:tab pos="270510" algn="l"/>
              </a:tabLst>
              <a:defRPr/>
            </a:pPr>
            <a:r>
              <a:rPr lang="en-US" altLang="ko-KR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/ </a:t>
            </a: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신규 리스크 식별</a:t>
            </a:r>
            <a:r>
              <a:rPr lang="en-US" altLang="ko-KR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∙</a:t>
            </a:r>
            <a:r>
              <a:rPr lang="ko-KR" altLang="en-US" sz="1600" b="1" kern="100" spc="-100" dirty="0">
                <a:latin typeface="맑은 고딕" panose="020B0503020000020004" pitchFamily="50" charset="-127"/>
                <a:cs typeface="맑은 고딕" pitchFamily="34" charset="0"/>
              </a:rPr>
              <a:t>평가</a:t>
            </a:r>
          </a:p>
        </p:txBody>
      </p:sp>
      <p:pic>
        <p:nvPicPr>
          <p:cNvPr id="29" name="그림 28" descr="11_1.pn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696969">
                  <a:alpha val="29412"/>
                </a:srgbClr>
              </a:clrFrom>
              <a:clrTo>
                <a:srgbClr val="696969">
                  <a:alpha val="0"/>
                </a:srgbClr>
              </a:clrTo>
            </a:clrChange>
            <a:duotone>
              <a:prstClr val="black"/>
              <a:schemeClr val="tx2">
                <a:lumMod val="95000"/>
                <a:lumOff val="5000"/>
                <a:tint val="45000"/>
                <a:satMod val="400000"/>
              </a:schemeClr>
            </a:duotone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0800000" flipH="1" flipV="1">
            <a:off x="4596623" y="1156383"/>
            <a:ext cx="103504" cy="5230812"/>
          </a:xfrm>
          <a:prstGeom prst="rect">
            <a:avLst/>
          </a:prstGeom>
        </p:spPr>
      </p:pic>
      <p:pic>
        <p:nvPicPr>
          <p:cNvPr id="30" name="그림 29" descr="11_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96969">
                  <a:alpha val="29412"/>
                </a:srgbClr>
              </a:clrFrom>
              <a:clrTo>
                <a:srgbClr val="696969">
                  <a:alpha val="0"/>
                </a:srgbClr>
              </a:clrTo>
            </a:clrChange>
            <a:duotone>
              <a:prstClr val="black"/>
              <a:schemeClr val="tx2">
                <a:lumMod val="95000"/>
                <a:lumOff val="5000"/>
                <a:tint val="45000"/>
                <a:satMod val="400000"/>
              </a:schemeClr>
            </a:duotone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5400000" flipH="1">
            <a:off x="4669910" y="-1078646"/>
            <a:ext cx="120563" cy="9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618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68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80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5</a:t>
            </a:fld>
            <a:endParaRPr lang="en-US" dirty="0"/>
          </a:p>
        </p:txBody>
      </p:sp>
      <p:grpSp>
        <p:nvGrpSpPr>
          <p:cNvPr id="4" name="그룹 7">
            <a:extLst>
              <a:ext uri="{FF2B5EF4-FFF2-40B4-BE49-F238E27FC236}">
                <a16:creationId xmlns:a16="http://schemas.microsoft.com/office/drawing/2014/main" id="{8947241E-47F4-4084-9F1C-A3C35E87CCD7}"/>
              </a:ext>
            </a:extLst>
          </p:cNvPr>
          <p:cNvGrpSpPr>
            <a:grpSpLocks/>
          </p:cNvGrpSpPr>
          <p:nvPr/>
        </p:nvGrpSpPr>
        <p:grpSpPr bwMode="auto">
          <a:xfrm>
            <a:off x="371475" y="1512888"/>
            <a:ext cx="9183754" cy="593725"/>
            <a:chOff x="391571" y="1277726"/>
            <a:chExt cx="9149895" cy="594000"/>
          </a:xfrm>
        </p:grpSpPr>
        <p:sp>
          <p:nvSpPr>
            <p:cNvPr id="5" name="모서리가 둥근 직사각형 5">
              <a:extLst>
                <a:ext uri="{FF2B5EF4-FFF2-40B4-BE49-F238E27FC236}">
                  <a16:creationId xmlns:a16="http://schemas.microsoft.com/office/drawing/2014/main" id="{9BFCBA62-71A1-463B-A859-FD5CB8D70F78}"/>
                </a:ext>
              </a:extLst>
            </p:cNvPr>
            <p:cNvSpPr/>
            <p:nvPr/>
          </p:nvSpPr>
          <p:spPr>
            <a:xfrm>
              <a:off x="391571" y="1277726"/>
              <a:ext cx="9149895" cy="594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6" name="직사각형 6">
              <a:extLst>
                <a:ext uri="{FF2B5EF4-FFF2-40B4-BE49-F238E27FC236}">
                  <a16:creationId xmlns:a16="http://schemas.microsoft.com/office/drawing/2014/main" id="{CCE390CD-1196-4765-BABE-74246EB8BB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01" y="1282203"/>
              <a:ext cx="506618" cy="585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latinLnBrk="1" hangingPunct="1"/>
              <a:r>
                <a:rPr lang="en-US" altLang="ko-KR" sz="3200" b="1" dirty="0">
                  <a:solidFill>
                    <a:srgbClr val="9A8061"/>
                  </a:solidFill>
                  <a:cs typeface="맑은 고딕" panose="020B0604020202020204" pitchFamily="34" charset="0"/>
                </a:rPr>
                <a:t>1</a:t>
              </a:r>
              <a:endParaRPr lang="ko-KR" altLang="en-US" sz="3200" b="1" dirty="0">
                <a:solidFill>
                  <a:srgbClr val="9A8061"/>
                </a:solidFill>
                <a:cs typeface="맑은 고딕" panose="020B0604020202020204" pitchFamily="34" charset="0"/>
              </a:endParaRPr>
            </a:p>
          </p:txBody>
        </p:sp>
        <p:sp>
          <p:nvSpPr>
            <p:cNvPr id="7" name="직사각형 10">
              <a:extLst>
                <a:ext uri="{FF2B5EF4-FFF2-40B4-BE49-F238E27FC236}">
                  <a16:creationId xmlns:a16="http://schemas.microsoft.com/office/drawing/2014/main" id="{C4C9091E-1F11-4C5A-B5DD-B85104FF8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552" y="1374671"/>
              <a:ext cx="847577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latinLnBrk="1">
                <a:lnSpc>
                  <a:spcPct val="90000"/>
                </a:lnSpc>
                <a:spcBef>
                  <a:spcPts val="1000"/>
                </a:spcBef>
                <a:buFont typeface="맑은 고딕" panose="020B0604020202020204" pitchFamily="34" charset="0"/>
                <a:buChar char="•"/>
                <a:defRPr sz="1700" b="1">
                  <a:solidFill>
                    <a:srgbClr val="01366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4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2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latinLnBrk="0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ko-KR" altLang="en-US" sz="2000" dirty="0" smtClean="0">
                  <a:solidFill>
                    <a:schemeClr val="tx1"/>
                  </a:solidFill>
                  <a:cs typeface="맑은 고딕" panose="020B0604020202020204" pitchFamily="34" charset="0"/>
                </a:rPr>
                <a:t>정식 명칭은 </a:t>
              </a:r>
              <a:r>
                <a:rPr lang="en-US" altLang="ko-KR" sz="2000" dirty="0">
                  <a:solidFill>
                    <a:srgbClr val="D4552E"/>
                  </a:solidFill>
                  <a:cs typeface="맑은 고딕" panose="020B0604020202020204" pitchFamily="34" charset="0"/>
                </a:rPr>
                <a:t>“</a:t>
              </a:r>
              <a:r>
                <a:rPr lang="ko-KR" altLang="en-US" sz="2000" dirty="0">
                  <a:solidFill>
                    <a:srgbClr val="D4552E"/>
                  </a:solidFill>
                  <a:cs typeface="맑은 고딕" panose="020B0604020202020204" pitchFamily="34" charset="0"/>
                </a:rPr>
                <a:t>중대재해 처벌 등에 관한 법률</a:t>
              </a:r>
              <a:r>
                <a:rPr lang="en-US" altLang="ko-KR" sz="2000" dirty="0">
                  <a:solidFill>
                    <a:srgbClr val="D4552E"/>
                  </a:solidFill>
                  <a:cs typeface="맑은 고딕" panose="020B0604020202020204" pitchFamily="34" charset="0"/>
                </a:rPr>
                <a:t>”</a:t>
              </a:r>
              <a:endParaRPr lang="ko-KR" altLang="en-US" sz="2000" dirty="0">
                <a:solidFill>
                  <a:srgbClr val="D4552E"/>
                </a:solidFill>
                <a:cs typeface="맑은 고딕" panose="020B0604020202020204" pitchFamily="34" charset="0"/>
              </a:endParaRPr>
            </a:p>
          </p:txBody>
        </p:sp>
      </p:grpSp>
      <p:grpSp>
        <p:nvGrpSpPr>
          <p:cNvPr id="8" name="그룹 11">
            <a:extLst>
              <a:ext uri="{FF2B5EF4-FFF2-40B4-BE49-F238E27FC236}">
                <a16:creationId xmlns:a16="http://schemas.microsoft.com/office/drawing/2014/main" id="{FC386096-3B20-42BB-844E-F303E4FF4FDB}"/>
              </a:ext>
            </a:extLst>
          </p:cNvPr>
          <p:cNvGrpSpPr>
            <a:grpSpLocks/>
          </p:cNvGrpSpPr>
          <p:nvPr/>
        </p:nvGrpSpPr>
        <p:grpSpPr bwMode="auto">
          <a:xfrm>
            <a:off x="371476" y="2966617"/>
            <a:ext cx="9275762" cy="594000"/>
            <a:chOff x="391571" y="1224185"/>
            <a:chExt cx="9241565" cy="817391"/>
          </a:xfrm>
        </p:grpSpPr>
        <p:sp>
          <p:nvSpPr>
            <p:cNvPr id="9" name="모서리가 둥근 직사각형 9">
              <a:extLst>
                <a:ext uri="{FF2B5EF4-FFF2-40B4-BE49-F238E27FC236}">
                  <a16:creationId xmlns:a16="http://schemas.microsoft.com/office/drawing/2014/main" id="{D8EBB993-23E6-404A-9CCB-ED577D465F0D}"/>
                </a:ext>
              </a:extLst>
            </p:cNvPr>
            <p:cNvSpPr/>
            <p:nvPr/>
          </p:nvSpPr>
          <p:spPr>
            <a:xfrm>
              <a:off x="391571" y="1224185"/>
              <a:ext cx="9149895" cy="817391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직사각형 10">
              <a:extLst>
                <a:ext uri="{FF2B5EF4-FFF2-40B4-BE49-F238E27FC236}">
                  <a16:creationId xmlns:a16="http://schemas.microsoft.com/office/drawing/2014/main" id="{E6120DE1-EC94-4B23-9BB9-7519157AD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08" y="1261157"/>
              <a:ext cx="506618" cy="743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latinLnBrk="1" hangingPunct="1"/>
              <a:r>
                <a:rPr lang="en-US" altLang="ko-KR" sz="3200" b="1" dirty="0">
                  <a:solidFill>
                    <a:srgbClr val="9A8061"/>
                  </a:solidFill>
                  <a:cs typeface="맑은 고딕" panose="020B0604020202020204" pitchFamily="34" charset="0"/>
                </a:rPr>
                <a:t>2</a:t>
              </a:r>
              <a:endParaRPr lang="ko-KR" altLang="en-US" sz="3200" b="1" dirty="0">
                <a:solidFill>
                  <a:srgbClr val="9A8061"/>
                </a:solidFill>
                <a:cs typeface="맑은 고딕" panose="020B0604020202020204" pitchFamily="34" charset="0"/>
              </a:endParaRPr>
            </a:p>
          </p:txBody>
        </p:sp>
        <p:sp>
          <p:nvSpPr>
            <p:cNvPr id="11" name="직사각형 14">
              <a:extLst>
                <a:ext uri="{FF2B5EF4-FFF2-40B4-BE49-F238E27FC236}">
                  <a16:creationId xmlns:a16="http://schemas.microsoft.com/office/drawing/2014/main" id="{9BF592EC-0932-4F38-8A01-8E6A84A1E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550" y="1402980"/>
              <a:ext cx="8712586" cy="508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lnSpc>
                  <a:spcPct val="90000"/>
                </a:lnSpc>
                <a:spcBef>
                  <a:spcPts val="1000"/>
                </a:spcBef>
                <a:buFont typeface="맑은 고딕" panose="020B0604020202020204" pitchFamily="34" charset="0"/>
                <a:buChar char="•"/>
                <a:defRPr sz="1700" b="1">
                  <a:solidFill>
                    <a:srgbClr val="01366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4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2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latinLnBrk="0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ko-KR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4</a:t>
              </a:r>
              <a:r>
                <a:rPr lang="ko-KR" altLang="en-US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장</a:t>
              </a:r>
              <a:r>
                <a:rPr lang="en-US" altLang="ko-KR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(</a:t>
              </a:r>
              <a:r>
                <a:rPr lang="ko-KR" altLang="en-US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총칙 </a:t>
              </a:r>
              <a:r>
                <a:rPr lang="en-US" altLang="ko-KR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/ </a:t>
              </a:r>
              <a:r>
                <a:rPr lang="ko-KR" altLang="en-US" sz="2000" dirty="0">
                  <a:solidFill>
                    <a:srgbClr val="D4552E"/>
                  </a:solidFill>
                  <a:cs typeface="맑은 고딕" panose="020B0604020202020204" pitchFamily="34" charset="0"/>
                </a:rPr>
                <a:t>중대산업재해 </a:t>
              </a:r>
              <a:r>
                <a:rPr lang="en-US" altLang="ko-KR" sz="2000" dirty="0">
                  <a:solidFill>
                    <a:srgbClr val="D4552E"/>
                  </a:solidFill>
                  <a:cs typeface="맑은 고딕" panose="020B0604020202020204" pitchFamily="34" charset="0"/>
                </a:rPr>
                <a:t>/ </a:t>
              </a:r>
              <a:r>
                <a:rPr lang="ko-KR" altLang="en-US" sz="2000" dirty="0">
                  <a:solidFill>
                    <a:srgbClr val="D4552E"/>
                  </a:solidFill>
                  <a:cs typeface="맑은 고딕" panose="020B0604020202020204" pitchFamily="34" charset="0"/>
                </a:rPr>
                <a:t>중대시민재해 </a:t>
              </a:r>
              <a:r>
                <a:rPr lang="en-US" altLang="ko-KR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/ </a:t>
              </a:r>
              <a:r>
                <a:rPr lang="ko-KR" altLang="en-US" sz="2000" dirty="0" err="1">
                  <a:solidFill>
                    <a:schemeClr val="tx1"/>
                  </a:solidFill>
                  <a:cs typeface="맑은 고딕" panose="020B0604020202020204" pitchFamily="34" charset="0"/>
                </a:rPr>
                <a:t>보칙</a:t>
              </a:r>
              <a:r>
                <a:rPr lang="en-US" altLang="ko-KR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)</a:t>
              </a:r>
              <a:r>
                <a:rPr lang="ko-KR" altLang="en-US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 </a:t>
              </a:r>
              <a:r>
                <a:rPr lang="en-US" altLang="ko-KR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16</a:t>
              </a:r>
              <a:r>
                <a:rPr lang="ko-KR" altLang="en-US" sz="2000" dirty="0">
                  <a:solidFill>
                    <a:schemeClr val="tx1"/>
                  </a:solidFill>
                  <a:cs typeface="맑은 고딕" panose="020B0604020202020204" pitchFamily="34" charset="0"/>
                </a:rPr>
                <a:t>조로 구성</a:t>
              </a:r>
            </a:p>
          </p:txBody>
        </p:sp>
      </p:grpSp>
      <p:grpSp>
        <p:nvGrpSpPr>
          <p:cNvPr id="12" name="그룹 15">
            <a:extLst>
              <a:ext uri="{FF2B5EF4-FFF2-40B4-BE49-F238E27FC236}">
                <a16:creationId xmlns:a16="http://schemas.microsoft.com/office/drawing/2014/main" id="{5BA46FBF-2097-4F74-9136-C00976007BE2}"/>
              </a:ext>
            </a:extLst>
          </p:cNvPr>
          <p:cNvGrpSpPr>
            <a:grpSpLocks/>
          </p:cNvGrpSpPr>
          <p:nvPr/>
        </p:nvGrpSpPr>
        <p:grpSpPr bwMode="auto">
          <a:xfrm>
            <a:off x="371475" y="4406151"/>
            <a:ext cx="9183753" cy="594000"/>
            <a:chOff x="391571" y="1224185"/>
            <a:chExt cx="9149895" cy="816830"/>
          </a:xfrm>
        </p:grpSpPr>
        <p:sp>
          <p:nvSpPr>
            <p:cNvPr id="13" name="모서리가 둥근 직사각형 13">
              <a:extLst>
                <a:ext uri="{FF2B5EF4-FFF2-40B4-BE49-F238E27FC236}">
                  <a16:creationId xmlns:a16="http://schemas.microsoft.com/office/drawing/2014/main" id="{09CBA75A-9E47-4B61-BC1C-A90EB2FF9AAC}"/>
                </a:ext>
              </a:extLst>
            </p:cNvPr>
            <p:cNvSpPr/>
            <p:nvPr/>
          </p:nvSpPr>
          <p:spPr>
            <a:xfrm>
              <a:off x="391571" y="1224185"/>
              <a:ext cx="9149895" cy="81683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8B6E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36000" rIns="36000" anchor="ctr"/>
            <a:lstStyle/>
            <a:p>
              <a:pPr algn="ctr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4" name="직사각형 14">
              <a:extLst>
                <a:ext uri="{FF2B5EF4-FFF2-40B4-BE49-F238E27FC236}">
                  <a16:creationId xmlns:a16="http://schemas.microsoft.com/office/drawing/2014/main" id="{AB2E3C07-3681-41D4-94D0-9026E31AD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01" y="1367518"/>
              <a:ext cx="506618" cy="531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latinLnBrk="1" hangingPunct="1"/>
              <a:r>
                <a:rPr lang="en-US" altLang="ko-KR" sz="3200" b="1" dirty="0">
                  <a:solidFill>
                    <a:srgbClr val="9A8061"/>
                  </a:solidFill>
                  <a:cs typeface="맑은 고딕" panose="020B0604020202020204" pitchFamily="34" charset="0"/>
                </a:rPr>
                <a:t>3</a:t>
              </a:r>
              <a:endParaRPr lang="ko-KR" altLang="en-US" sz="3200" b="1" dirty="0">
                <a:solidFill>
                  <a:srgbClr val="9A8061"/>
                </a:solidFill>
                <a:cs typeface="맑은 고딕" panose="020B0604020202020204" pitchFamily="34" charset="0"/>
              </a:endParaRPr>
            </a:p>
          </p:txBody>
        </p:sp>
        <p:sp>
          <p:nvSpPr>
            <p:cNvPr id="15" name="직사각형 18">
              <a:extLst>
                <a:ext uri="{FF2B5EF4-FFF2-40B4-BE49-F238E27FC236}">
                  <a16:creationId xmlns:a16="http://schemas.microsoft.com/office/drawing/2014/main" id="{EEEBEBB4-815B-435C-AF28-EC42BF55B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551" y="1350352"/>
              <a:ext cx="8475773" cy="363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latinLnBrk="1">
                <a:lnSpc>
                  <a:spcPct val="90000"/>
                </a:lnSpc>
                <a:spcBef>
                  <a:spcPts val="1000"/>
                </a:spcBef>
                <a:buFont typeface="맑은 고딕" panose="020B0604020202020204" pitchFamily="34" charset="0"/>
                <a:buChar char="•"/>
                <a:defRPr sz="1700" b="1">
                  <a:solidFill>
                    <a:srgbClr val="01366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4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2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lnSpc>
                  <a:spcPct val="90000"/>
                </a:lnSpc>
                <a:spcBef>
                  <a:spcPts val="500"/>
                </a:spcBef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맑은 고딕" panose="020B0604020202020204" pitchFamily="34" charset="0"/>
                <a:buChar char="•"/>
                <a:defRPr sz="110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latinLnBrk="0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ko-KR" altLang="en-US" sz="2000" dirty="0" smtClean="0">
                  <a:solidFill>
                    <a:schemeClr val="tx1"/>
                  </a:solidFill>
                  <a:cs typeface="맑은 고딕" panose="020B0604020202020204" pitchFamily="34" charset="0"/>
                </a:rPr>
                <a:t>중대재해처벌법 및 동법 시행령</a:t>
              </a:r>
              <a:r>
                <a:rPr lang="ko-KR" altLang="en-US" sz="2000" dirty="0" smtClean="0">
                  <a:solidFill>
                    <a:srgbClr val="FF0000"/>
                  </a:solidFill>
                  <a:cs typeface="맑은 고딕" panose="020B0604020202020204" pitchFamily="34" charset="0"/>
                </a:rPr>
                <a:t> </a:t>
              </a:r>
              <a:r>
                <a:rPr lang="en-US" altLang="ko-KR" sz="2000" dirty="0" smtClean="0">
                  <a:solidFill>
                    <a:srgbClr val="D4552E"/>
                  </a:solidFill>
                  <a:cs typeface="맑은 고딕" panose="020B0604020202020204" pitchFamily="34" charset="0"/>
                </a:rPr>
                <a:t>2022. 1. 27. </a:t>
              </a:r>
              <a:r>
                <a:rPr lang="ko-KR" altLang="en-US" sz="2000" dirty="0" smtClean="0">
                  <a:solidFill>
                    <a:schemeClr val="tx1"/>
                  </a:solidFill>
                  <a:cs typeface="맑은 고딕" panose="020B0604020202020204" pitchFamily="34" charset="0"/>
                </a:rPr>
                <a:t>시행 예정</a:t>
              </a:r>
              <a:endParaRPr lang="en-US" altLang="ko-KR" sz="2000" dirty="0">
                <a:solidFill>
                  <a:schemeClr val="tx1"/>
                </a:solidFill>
                <a:cs typeface="맑은 고딕" panose="020B0604020202020204" pitchFamily="34" charset="0"/>
              </a:endParaRPr>
            </a:p>
          </p:txBody>
        </p:sp>
      </p:grpSp>
      <p:sp>
        <p:nvSpPr>
          <p:cNvPr id="2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dirty="0" smtClean="0">
                <a:solidFill>
                  <a:srgbClr val="005C4C"/>
                </a:solidFill>
              </a:rPr>
              <a:t>중대재해</a:t>
            </a:r>
            <a:r>
              <a:rPr lang="ko-KR" altLang="en-US" dirty="0" smtClean="0">
                <a:solidFill>
                  <a:srgbClr val="005C4C"/>
                </a:solidFill>
              </a:rPr>
              <a:t>처벌법 개관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-2656114" y="29029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-2656114" y="518782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-2656114" y="1010245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1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54000" y="4533900"/>
            <a:ext cx="9032875" cy="736600"/>
          </a:xfrm>
        </p:spPr>
        <p:txBody>
          <a:bodyPr rtlCol="0"/>
          <a:lstStyle/>
          <a:p>
            <a:pPr>
              <a:defRPr/>
            </a:pPr>
            <a:r>
              <a:rPr lang="en-US" altLang="ko-KR" sz="3200" dirty="0" smtClean="0"/>
              <a:t>2. </a:t>
            </a:r>
            <a:r>
              <a:rPr sz="3200" dirty="0" smtClean="0"/>
              <a:t>중대재해처벌법 </a:t>
            </a:r>
            <a:r>
              <a:rPr lang="ko-KR" altLang="en-US" sz="3200" dirty="0" smtClean="0"/>
              <a:t>개관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5489296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94" y="1753659"/>
            <a:ext cx="5270188" cy="3944406"/>
          </a:xfrm>
          <a:prstGeom prst="rect">
            <a:avLst/>
          </a:prstGeom>
        </p:spPr>
      </p:pic>
      <p:sp>
        <p:nvSpPr>
          <p:cNvPr id="27" name="모서리가 둥근 직사각형 26"/>
          <p:cNvSpPr/>
          <p:nvPr/>
        </p:nvSpPr>
        <p:spPr>
          <a:xfrm>
            <a:off x="4065588" y="3051175"/>
            <a:ext cx="1706562" cy="1355725"/>
          </a:xfrm>
          <a:prstGeom prst="roundRect">
            <a:avLst/>
          </a:prstGeom>
          <a:solidFill>
            <a:srgbClr val="DFD2C3"/>
          </a:solidFill>
          <a:ln w="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 lIns="91424" tIns="45712" rIns="91424" bIns="4571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kern="0" dirty="0">
              <a:solidFill>
                <a:srgbClr val="FFFFFF"/>
              </a:solidFill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2060575" y="3028950"/>
            <a:ext cx="1755775" cy="1357313"/>
          </a:xfrm>
          <a:prstGeom prst="roundRect">
            <a:avLst/>
          </a:prstGeom>
          <a:solidFill>
            <a:srgbClr val="DFD2C3"/>
          </a:solidFill>
          <a:ln w="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 lIns="91424" tIns="45712" rIns="91424" bIns="4571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kern="0" dirty="0">
              <a:solidFill>
                <a:srgbClr val="FFFFFF"/>
              </a:solidFill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6011863" y="3048000"/>
            <a:ext cx="1706562" cy="1355725"/>
          </a:xfrm>
          <a:prstGeom prst="roundRect">
            <a:avLst/>
          </a:prstGeom>
          <a:solidFill>
            <a:srgbClr val="DFD2C3"/>
          </a:solidFill>
          <a:ln w="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 lIns="91424" tIns="45712" rIns="91424" bIns="4571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kern="0" dirty="0">
              <a:solidFill>
                <a:srgbClr val="FFFFFF"/>
              </a:solidFill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7956550" y="3048000"/>
            <a:ext cx="1706563" cy="1355725"/>
          </a:xfrm>
          <a:prstGeom prst="roundRect">
            <a:avLst/>
          </a:prstGeom>
          <a:solidFill>
            <a:srgbClr val="DFD2C3"/>
          </a:solidFill>
          <a:ln w="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 lIns="91424" tIns="45712" rIns="91424" bIns="4571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kern="0" dirty="0">
              <a:solidFill>
                <a:srgbClr val="FFFFFF"/>
              </a:solidFill>
              <a:latin typeface="Arial" pitchFamily="34" charset="0"/>
              <a:ea typeface="맑은 고딕"/>
              <a:cs typeface="Arial" pitchFamily="34" charset="0"/>
            </a:endParaRPr>
          </a:p>
        </p:txBody>
      </p:sp>
      <p:cxnSp>
        <p:nvCxnSpPr>
          <p:cNvPr id="46" name="직선 연결선 45"/>
          <p:cNvCxnSpPr/>
          <p:nvPr/>
        </p:nvCxnSpPr>
        <p:spPr>
          <a:xfrm rot="5400000">
            <a:off x="328613" y="3709988"/>
            <a:ext cx="163830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1122363" y="3709988"/>
            <a:ext cx="835183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88925" y="481013"/>
            <a:ext cx="9393238" cy="5905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sz="2800" dirty="0">
                <a:solidFill>
                  <a:srgbClr val="005C4C"/>
                </a:solidFill>
              </a:rPr>
              <a:t>중대재해처벌법 구조</a:t>
            </a:r>
          </a:p>
        </p:txBody>
      </p:sp>
      <p:sp>
        <p:nvSpPr>
          <p:cNvPr id="178185" name="슬라이드 번호 개체 틀 3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F6DA4EF-54F3-4105-AE31-438850210BD0}" type="slidenum">
              <a:rPr lang="en-US" altLang="ko-KR" smtClean="0">
                <a:solidFill>
                  <a:srgbClr val="013668"/>
                </a:solidFill>
                <a:latin typeface="Arial" panose="020B0604020202020204" pitchFamily="34" charset="0"/>
              </a:rPr>
              <a:pPr/>
              <a:t>7</a:t>
            </a:fld>
            <a:endParaRPr lang="en-US" altLang="en-US" smtClean="0">
              <a:solidFill>
                <a:srgbClr val="013668"/>
              </a:solidFill>
              <a:latin typeface="Arial" panose="020B0604020202020204" pitchFamily="34" charset="0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4132263" y="3117850"/>
            <a:ext cx="1573212" cy="1223963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rgbClr val="A7B0B8"/>
            </a:solidFill>
            <a:prstDash val="solid"/>
          </a:ln>
          <a:effectLst>
            <a:outerShdw blurRad="25400" dist="254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kern="0" dirty="0">
              <a:solidFill>
                <a:srgbClr val="002060"/>
              </a:solidFill>
              <a:latin typeface="Arial"/>
              <a:ea typeface="맑은 고딕"/>
            </a:endParaRPr>
          </a:p>
        </p:txBody>
      </p:sp>
      <p:sp>
        <p:nvSpPr>
          <p:cNvPr id="29" name="Text Box 38"/>
          <p:cNvSpPr txBox="1">
            <a:spLocks noChangeArrowheads="1"/>
          </p:cNvSpPr>
          <p:nvPr/>
        </p:nvSpPr>
        <p:spPr bwMode="auto">
          <a:xfrm>
            <a:off x="4269652" y="3463132"/>
            <a:ext cx="1299148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  <a:scene3d>
              <a:camera prst="orthographicFront"/>
              <a:lightRig rig="glow" dir="t"/>
            </a:scene3d>
            <a:sp3d contourW="2540">
              <a:contourClr>
                <a:schemeClr val="bg1"/>
              </a:contourClr>
            </a:sp3d>
          </a:bodyPr>
          <a:lstStyle/>
          <a:p>
            <a:pPr algn="ctr" defTabSz="979315" eaLnBrk="1" fontAlgn="auto" latinLnBrk="1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책임 범위와 </a:t>
            </a:r>
            <a:endParaRPr lang="en-US" altLang="ko-KR" sz="1600" b="1" spc="-6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defTabSz="979315" eaLnBrk="1" fontAlgn="auto" latinLnBrk="1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대상 확대</a:t>
            </a:r>
            <a:endParaRPr lang="en-US" altLang="ko-KR" sz="1600" b="1" spc="-6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2106613" y="3097213"/>
            <a:ext cx="1663700" cy="1220787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rgbClr val="A7B0B8"/>
            </a:solidFill>
            <a:prstDash val="solid"/>
          </a:ln>
          <a:effectLst>
            <a:outerShdw blurRad="25400" dist="254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kern="0" dirty="0">
              <a:solidFill>
                <a:srgbClr val="002060"/>
              </a:solidFill>
              <a:latin typeface="Arial"/>
              <a:ea typeface="맑은 고딕"/>
            </a:endParaRPr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2213442" y="3308748"/>
            <a:ext cx="1450756" cy="79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  <a:scene3d>
              <a:camera prst="orthographicFront"/>
              <a:lightRig rig="glow" dir="t"/>
            </a:scene3d>
            <a:sp3d contourW="2540">
              <a:contourClr>
                <a:schemeClr val="bg1"/>
              </a:contourClr>
            </a:sp3d>
          </a:bodyPr>
          <a:lstStyle/>
          <a:p>
            <a:pPr algn="ctr" defTabSz="979315" eaLnBrk="1" fontAlgn="auto" latinLnBrk="1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경영책임자 등의 안전보건확보 </a:t>
            </a:r>
            <a:endParaRPr lang="en-US" altLang="ko-KR" sz="1600" b="1" spc="-6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defTabSz="979315" eaLnBrk="1" fontAlgn="auto" latinLnBrk="1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의무</a:t>
            </a:r>
          </a:p>
        </p:txBody>
      </p:sp>
      <p:sp>
        <p:nvSpPr>
          <p:cNvPr id="36" name="모서리가 둥근 직사각형 35"/>
          <p:cNvSpPr/>
          <p:nvPr/>
        </p:nvSpPr>
        <p:spPr>
          <a:xfrm>
            <a:off x="6078538" y="3114675"/>
            <a:ext cx="1573212" cy="1223963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rgbClr val="A7B0B8"/>
            </a:solidFill>
            <a:prstDash val="solid"/>
          </a:ln>
          <a:effectLst>
            <a:outerShdw blurRad="25400" dist="254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kern="0" dirty="0">
              <a:solidFill>
                <a:srgbClr val="002060"/>
              </a:solidFill>
              <a:latin typeface="Arial"/>
              <a:ea typeface="맑은 고딕"/>
            </a:endParaRPr>
          </a:p>
        </p:txBody>
      </p:sp>
      <p:sp>
        <p:nvSpPr>
          <p:cNvPr id="37" name="Text Box 38"/>
          <p:cNvSpPr txBox="1">
            <a:spLocks noChangeArrowheads="1"/>
          </p:cNvSpPr>
          <p:nvPr/>
        </p:nvSpPr>
        <p:spPr bwMode="auto">
          <a:xfrm>
            <a:off x="6215927" y="3602977"/>
            <a:ext cx="1299148" cy="24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  <a:scene3d>
              <a:camera prst="orthographicFront"/>
              <a:lightRig rig="glow" dir="t"/>
            </a:scene3d>
            <a:sp3d contourW="2540">
              <a:contourClr>
                <a:schemeClr val="bg1"/>
              </a:contourClr>
            </a:sp3d>
          </a:bodyPr>
          <a:lstStyle/>
          <a:p>
            <a:pPr algn="ctr" defTabSz="979315" eaLnBrk="1" fontAlgn="auto" latinLnBrk="1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강화된 처벌</a:t>
            </a:r>
            <a:endParaRPr lang="en-US" altLang="ko-KR" sz="1600" b="1" spc="-6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8024813" y="3114675"/>
            <a:ext cx="1571625" cy="1223963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rgbClr val="A7B0B8"/>
            </a:solidFill>
            <a:prstDash val="solid"/>
          </a:ln>
          <a:effectLst>
            <a:outerShdw blurRad="25400" dist="254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kern="0" dirty="0">
              <a:solidFill>
                <a:srgbClr val="002060"/>
              </a:solidFill>
              <a:latin typeface="Arial"/>
              <a:ea typeface="맑은 고딕"/>
            </a:endParaRP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8075880" y="3592910"/>
            <a:ext cx="1468619" cy="265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  <a:scene3d>
              <a:camera prst="orthographicFront"/>
              <a:lightRig rig="glow" dir="t"/>
            </a:scene3d>
            <a:sp3d contourW="2540">
              <a:contourClr>
                <a:schemeClr val="bg1"/>
              </a:contourClr>
            </a:sp3d>
          </a:bodyPr>
          <a:lstStyle/>
          <a:p>
            <a:pPr algn="ctr" defTabSz="979315" eaLnBrk="1" fontAlgn="auto" latinLnBrk="1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징벌적 손해배상</a:t>
            </a:r>
            <a:endParaRPr lang="en-US" altLang="ko-KR" sz="1600" b="1" spc="-6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78194" name="그룹 23"/>
          <p:cNvGrpSpPr>
            <a:grpSpLocks/>
          </p:cNvGrpSpPr>
          <p:nvPr/>
        </p:nvGrpSpPr>
        <p:grpSpPr bwMode="auto">
          <a:xfrm>
            <a:off x="288925" y="1439863"/>
            <a:ext cx="1695450" cy="1687512"/>
            <a:chOff x="4206057" y="1083625"/>
            <a:chExt cx="1447453" cy="1440943"/>
          </a:xfrm>
        </p:grpSpPr>
        <p:sp>
          <p:nvSpPr>
            <p:cNvPr id="25" name="타원 24"/>
            <p:cNvSpPr/>
            <p:nvPr/>
          </p:nvSpPr>
          <p:spPr>
            <a:xfrm>
              <a:off x="4206057" y="1083625"/>
              <a:ext cx="1447453" cy="1440943"/>
            </a:xfrm>
            <a:prstGeom prst="ellipse">
              <a:avLst/>
            </a:prstGeom>
            <a:solidFill>
              <a:srgbClr val="E7E7E9"/>
            </a:solidFill>
            <a:ln w="0" cap="flat" cmpd="sng" algn="ctr">
              <a:solidFill>
                <a:srgbClr val="FFFFFF">
                  <a:lumMod val="85000"/>
                </a:srgbClr>
              </a:solidFill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 dirty="0">
                <a:solidFill>
                  <a:srgbClr val="FFFFFF"/>
                </a:solidFill>
                <a:latin typeface="Arial" pitchFamily="34" charset="0"/>
                <a:ea typeface="맑은 고딕"/>
                <a:cs typeface="Arial" pitchFamily="34" charset="0"/>
              </a:endParaRPr>
            </a:p>
          </p:txBody>
        </p:sp>
        <p:sp>
          <p:nvSpPr>
            <p:cNvPr id="26" name="타원 25"/>
            <p:cNvSpPr/>
            <p:nvPr/>
          </p:nvSpPr>
          <p:spPr>
            <a:xfrm>
              <a:off x="4275177" y="1150046"/>
              <a:ext cx="1309213" cy="1309456"/>
            </a:xfrm>
            <a:prstGeom prst="ellipse">
              <a:avLst/>
            </a:prstGeom>
            <a:solidFill>
              <a:srgbClr val="005C4C"/>
            </a:solidFill>
            <a:ln w="3175" cap="flat" cmpd="sng" algn="ctr">
              <a:solidFill>
                <a:srgbClr val="A7B0B8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3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900" kern="0" dirty="0">
                <a:solidFill>
                  <a:srgbClr val="002060"/>
                </a:solidFill>
                <a:latin typeface="Arial"/>
                <a:ea typeface="맑은 고딕"/>
              </a:endParaRPr>
            </a:p>
          </p:txBody>
        </p:sp>
        <p:sp>
          <p:nvSpPr>
            <p:cNvPr id="30" name="Text Box 38"/>
            <p:cNvSpPr txBox="1">
              <a:spLocks noChangeArrowheads="1"/>
            </p:cNvSpPr>
            <p:nvPr/>
          </p:nvSpPr>
          <p:spPr bwMode="auto">
            <a:xfrm>
              <a:off x="4492039" y="1503771"/>
              <a:ext cx="875490" cy="601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  <a:scene3d>
                <a:camera prst="orthographicFront"/>
                <a:lightRig rig="glow" dir="t"/>
              </a:scene3d>
              <a:sp3d contourW="2540">
                <a:contourClr>
                  <a:schemeClr val="bg1"/>
                </a:contourClr>
              </a:sp3d>
            </a:bodyPr>
            <a:lstStyle/>
            <a:p>
              <a:pPr algn="ctr" defTabSz="979315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>중대산업</a:t>
              </a:r>
              <a:r>
                <a: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/>
              </a:r>
              <a:br>
                <a: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lang="ko-KR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>재해</a:t>
              </a:r>
            </a:p>
          </p:txBody>
        </p:sp>
      </p:grpSp>
      <p:grpSp>
        <p:nvGrpSpPr>
          <p:cNvPr id="178195" name="그룹 30"/>
          <p:cNvGrpSpPr>
            <a:grpSpLocks/>
          </p:cNvGrpSpPr>
          <p:nvPr/>
        </p:nvGrpSpPr>
        <p:grpSpPr bwMode="auto">
          <a:xfrm>
            <a:off x="288925" y="4281488"/>
            <a:ext cx="1695450" cy="1687512"/>
            <a:chOff x="4206057" y="1083625"/>
            <a:chExt cx="1447453" cy="1440943"/>
          </a:xfrm>
        </p:grpSpPr>
        <p:sp>
          <p:nvSpPr>
            <p:cNvPr id="42" name="타원 41"/>
            <p:cNvSpPr/>
            <p:nvPr/>
          </p:nvSpPr>
          <p:spPr>
            <a:xfrm>
              <a:off x="4206057" y="1083625"/>
              <a:ext cx="1447453" cy="1440943"/>
            </a:xfrm>
            <a:prstGeom prst="ellipse">
              <a:avLst/>
            </a:prstGeom>
            <a:solidFill>
              <a:srgbClr val="E7E7E9"/>
            </a:solidFill>
            <a:ln w="0" cap="flat" cmpd="sng" algn="ctr">
              <a:solidFill>
                <a:srgbClr val="FFFFFF">
                  <a:lumMod val="85000"/>
                </a:srgbClr>
              </a:solidFill>
              <a:prstDash val="solid"/>
            </a:ln>
            <a:effectLst/>
          </p:spPr>
          <p:txBody>
            <a:bodyPr lIns="91424" tIns="45712" rIns="91424" bIns="45712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 dirty="0">
                <a:solidFill>
                  <a:srgbClr val="FFFFFF"/>
                </a:solidFill>
                <a:latin typeface="Arial" pitchFamily="34" charset="0"/>
                <a:ea typeface="맑은 고딕"/>
                <a:cs typeface="Arial" pitchFamily="34" charset="0"/>
              </a:endParaRPr>
            </a:p>
          </p:txBody>
        </p:sp>
        <p:sp>
          <p:nvSpPr>
            <p:cNvPr id="43" name="타원 42"/>
            <p:cNvSpPr/>
            <p:nvPr/>
          </p:nvSpPr>
          <p:spPr>
            <a:xfrm>
              <a:off x="4275177" y="1150046"/>
              <a:ext cx="1309213" cy="130945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 cap="flat" cmpd="sng" algn="ctr">
              <a:solidFill>
                <a:srgbClr val="A7B0B8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3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900" kern="0" dirty="0">
                <a:solidFill>
                  <a:srgbClr val="002060"/>
                </a:solidFill>
                <a:latin typeface="Arial"/>
                <a:ea typeface="맑은 고딕"/>
              </a:endParaRPr>
            </a:p>
          </p:txBody>
        </p:sp>
        <p:sp>
          <p:nvSpPr>
            <p:cNvPr id="44" name="Text Box 38"/>
            <p:cNvSpPr txBox="1">
              <a:spLocks noChangeArrowheads="1"/>
            </p:cNvSpPr>
            <p:nvPr/>
          </p:nvSpPr>
          <p:spPr bwMode="auto">
            <a:xfrm>
              <a:off x="4492039" y="1503771"/>
              <a:ext cx="875490" cy="601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  <a:scene3d>
                <a:camera prst="orthographicFront"/>
                <a:lightRig rig="glow" dir="t"/>
              </a:scene3d>
              <a:sp3d contourW="2540">
                <a:contourClr>
                  <a:schemeClr val="bg1"/>
                </a:contourClr>
              </a:sp3d>
            </a:bodyPr>
            <a:lstStyle/>
            <a:p>
              <a:pPr algn="ctr" defTabSz="979315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>중대시민</a:t>
              </a:r>
              <a:r>
                <a: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/>
              </a:r>
              <a:br>
                <a: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lang="ko-KR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>재해</a:t>
              </a:r>
            </a:p>
          </p:txBody>
        </p:sp>
      </p:grpSp>
      <p:sp>
        <p:nvSpPr>
          <p:cNvPr id="31" name="직사각형 30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0852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8</a:t>
            </a:fld>
            <a:endParaRPr lang="en-US" dirty="0"/>
          </a:p>
        </p:txBody>
      </p:sp>
      <p:sp>
        <p:nvSpPr>
          <p:cNvPr id="4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5588" y="461963"/>
            <a:ext cx="9391650" cy="590550"/>
          </a:xfrm>
        </p:spPr>
        <p:txBody>
          <a:bodyPr/>
          <a:lstStyle/>
          <a:p>
            <a:pPr>
              <a:defRPr/>
            </a:pPr>
            <a:r>
              <a:rPr lang="ko-KR" altLang="en-US" dirty="0" err="1" smtClean="0">
                <a:solidFill>
                  <a:srgbClr val="005C4C"/>
                </a:solidFill>
              </a:rPr>
              <a:t>중대재해의</a:t>
            </a:r>
            <a:r>
              <a:rPr lang="ko-KR" altLang="en-US" dirty="0" smtClean="0">
                <a:solidFill>
                  <a:srgbClr val="005C4C"/>
                </a:solidFill>
              </a:rPr>
              <a:t> 의의</a:t>
            </a:r>
            <a:endParaRPr dirty="0">
              <a:solidFill>
                <a:srgbClr val="005C4C"/>
              </a:solidFill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 rot="5400000" flipH="1" flipV="1">
            <a:off x="2608596" y="-28104"/>
            <a:ext cx="598488" cy="3393558"/>
          </a:xfrm>
          <a:prstGeom prst="roundRect">
            <a:avLst>
              <a:gd name="adj" fmla="val 50000"/>
            </a:avLst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+mn-ea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 rot="5400000" flipH="1" flipV="1">
            <a:off x="6516266" y="-28104"/>
            <a:ext cx="598488" cy="3393558"/>
          </a:xfrm>
          <a:prstGeom prst="roundRect">
            <a:avLst>
              <a:gd name="adj" fmla="val 50000"/>
            </a:avLst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+mn-ea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1256669" y="2213241"/>
            <a:ext cx="3279580" cy="3713889"/>
          </a:xfrm>
          <a:prstGeom prst="roundRect">
            <a:avLst>
              <a:gd name="adj" fmla="val 4738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+mn-ea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5175720" y="2213240"/>
            <a:ext cx="3279580" cy="3713889"/>
          </a:xfrm>
          <a:prstGeom prst="roundRect">
            <a:avLst>
              <a:gd name="adj" fmla="val 4738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39286" y="2460011"/>
            <a:ext cx="3168456" cy="2648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1475" indent="-285750" eaLnBrk="1" latinLnBrk="1" hangingPunct="1">
              <a:lnSpc>
                <a:spcPct val="120000"/>
              </a:lnSpc>
              <a:spcBef>
                <a:spcPts val="500"/>
              </a:spcBef>
              <a:spcAft>
                <a:spcPts val="10"/>
              </a:spcAft>
              <a:buFont typeface="맑은 고딕" panose="020B0604020202020204" pitchFamily="34" charset="0"/>
              <a:buChar char="•"/>
              <a:defRPr/>
            </a:pPr>
            <a:r>
              <a:rPr lang="ko-KR" altLang="en-US" sz="1600" spc="-50" dirty="0">
                <a:latin typeface="+mn-ea"/>
                <a:cs typeface="맑은 고딕" pitchFamily="34" charset="0"/>
              </a:rPr>
              <a:t>업무 또는 업무 관련 </a:t>
            </a:r>
            <a:r>
              <a:rPr lang="ko-KR" altLang="en-US" sz="1600" spc="-50" dirty="0" smtClean="0">
                <a:latin typeface="+mn-ea"/>
                <a:cs typeface="맑은 고딕" pitchFamily="34" charset="0"/>
              </a:rPr>
              <a:t>물적   </a:t>
            </a:r>
            <a:r>
              <a:rPr lang="ko-KR" altLang="en-US" sz="1600" spc="-50" dirty="0">
                <a:latin typeface="+mn-ea"/>
                <a:cs typeface="맑은 고딕" pitchFamily="34" charset="0"/>
              </a:rPr>
              <a:t>요소에 의하여 사망</a:t>
            </a:r>
            <a:r>
              <a:rPr lang="en-US" altLang="ko-KR" sz="1600" spc="-50" dirty="0">
                <a:latin typeface="+mn-ea"/>
                <a:cs typeface="맑은 고딕" pitchFamily="34" charset="0"/>
              </a:rPr>
              <a:t>, </a:t>
            </a:r>
            <a:r>
              <a:rPr lang="ko-KR" altLang="en-US" sz="1600" spc="-50" dirty="0">
                <a:latin typeface="+mn-ea"/>
                <a:cs typeface="맑은 고딕" pitchFamily="34" charset="0"/>
              </a:rPr>
              <a:t>부상</a:t>
            </a:r>
            <a:r>
              <a:rPr lang="en-US" altLang="ko-KR" sz="1600" spc="-50" dirty="0" smtClean="0">
                <a:latin typeface="+mn-ea"/>
                <a:cs typeface="맑은 고딕" pitchFamily="34" charset="0"/>
              </a:rPr>
              <a:t>,   </a:t>
            </a:r>
            <a:r>
              <a:rPr lang="ko-KR" altLang="en-US" sz="1600" spc="-50" dirty="0">
                <a:latin typeface="+mn-ea"/>
                <a:cs typeface="맑은 고딕" pitchFamily="34" charset="0"/>
              </a:rPr>
              <a:t>질병이 발생</a:t>
            </a:r>
            <a:r>
              <a:rPr lang="en-US" altLang="ko-KR" sz="1600" spc="-50" dirty="0">
                <a:latin typeface="+mn-ea"/>
                <a:cs typeface="맑은 고딕" pitchFamily="34" charset="0"/>
              </a:rPr>
              <a:t>(</a:t>
            </a:r>
            <a:r>
              <a:rPr lang="ko-KR" altLang="en-US" sz="1600" spc="-50" dirty="0">
                <a:latin typeface="+mn-ea"/>
                <a:cs typeface="맑은 고딕" pitchFamily="34" charset="0"/>
              </a:rPr>
              <a:t>산업재해</a:t>
            </a:r>
            <a:r>
              <a:rPr lang="en-US" altLang="ko-KR" sz="1600" spc="-50" dirty="0">
                <a:latin typeface="+mn-ea"/>
                <a:cs typeface="맑은 고딕" pitchFamily="34" charset="0"/>
              </a:rPr>
              <a:t>)</a:t>
            </a:r>
          </a:p>
          <a:p>
            <a:pPr marL="371475" indent="-285750" eaLnBrk="1" latinLnBrk="1" hangingPunct="1">
              <a:lnSpc>
                <a:spcPct val="120000"/>
              </a:lnSpc>
              <a:spcBef>
                <a:spcPts val="500"/>
              </a:spcBef>
              <a:spcAft>
                <a:spcPts val="10"/>
              </a:spcAft>
              <a:buFont typeface="맑은 고딕" panose="020B0604020202020204" pitchFamily="34" charset="0"/>
              <a:buChar char="•"/>
              <a:defRPr/>
            </a:pP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사망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1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명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 </a:t>
            </a:r>
            <a:r>
              <a:rPr lang="en-US" altLang="ko-KR" sz="1600" b="1" spc="-50" dirty="0">
                <a:solidFill>
                  <a:srgbClr val="D4552E"/>
                </a:solidFill>
                <a:cs typeface="맑은 고딕" pitchFamily="34" charset="0"/>
              </a:rPr>
              <a:t>↑</a:t>
            </a:r>
            <a:endParaRPr lang="en-US" altLang="ko-KR" sz="1600" b="1" spc="-50" dirty="0">
              <a:solidFill>
                <a:srgbClr val="D4552E"/>
              </a:solidFill>
              <a:latin typeface="+mn-ea"/>
              <a:cs typeface="맑은 고딕" pitchFamily="34" charset="0"/>
            </a:endParaRPr>
          </a:p>
          <a:p>
            <a:pPr marL="371475" indent="-285750" eaLnBrk="1" latinLnBrk="1" hangingPunct="1">
              <a:lnSpc>
                <a:spcPct val="120000"/>
              </a:lnSpc>
              <a:spcBef>
                <a:spcPts val="500"/>
              </a:spcBef>
              <a:spcAft>
                <a:spcPts val="10"/>
              </a:spcAft>
              <a:buFont typeface="맑은 고딕" panose="020B0604020202020204" pitchFamily="34" charset="0"/>
              <a:buChar char="•"/>
              <a:defRPr/>
            </a:pPr>
            <a:r>
              <a:rPr lang="ko-KR" altLang="en-US" sz="1600" spc="-50" dirty="0">
                <a:latin typeface="+mn-ea"/>
                <a:cs typeface="맑은 고딕" pitchFamily="34" charset="0"/>
              </a:rPr>
              <a:t>동일한 사고로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6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월 이상 </a:t>
            </a:r>
            <a:r>
              <a:rPr lang="ko-KR" altLang="en-US" sz="1600" b="1" spc="-50" dirty="0" smtClean="0">
                <a:solidFill>
                  <a:srgbClr val="D4552E"/>
                </a:solidFill>
                <a:latin typeface="+mn-ea"/>
                <a:cs typeface="맑은 고딕" pitchFamily="34" charset="0"/>
              </a:rPr>
              <a:t>     치료를 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요하는 부상자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2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명 </a:t>
            </a:r>
            <a:r>
              <a:rPr lang="ko-KR" altLang="en-US" sz="1600" b="1" spc="-50" dirty="0">
                <a:solidFill>
                  <a:srgbClr val="D4552E"/>
                </a:solidFill>
                <a:cs typeface="맑은 고딕" pitchFamily="34" charset="0"/>
              </a:rPr>
              <a:t>↑</a:t>
            </a:r>
            <a:endParaRPr lang="en-US" altLang="ko-KR" sz="1600" b="1" spc="-50" dirty="0">
              <a:solidFill>
                <a:srgbClr val="D4552E"/>
              </a:solidFill>
              <a:latin typeface="+mn-ea"/>
              <a:cs typeface="맑은 고딕" pitchFamily="34" charset="0"/>
            </a:endParaRPr>
          </a:p>
          <a:p>
            <a:pPr marL="371475" indent="-285750" eaLnBrk="1" latinLnBrk="1" hangingPunct="1">
              <a:lnSpc>
                <a:spcPct val="120000"/>
              </a:lnSpc>
              <a:spcBef>
                <a:spcPts val="500"/>
              </a:spcBef>
              <a:spcAft>
                <a:spcPts val="10"/>
              </a:spcAft>
              <a:buFont typeface="맑은 고딕" panose="020B0604020202020204" pitchFamily="34" charset="0"/>
              <a:buChar char="•"/>
              <a:defRPr/>
            </a:pPr>
            <a:r>
              <a:rPr lang="ko-KR" altLang="en-US" sz="1600" spc="-50" dirty="0">
                <a:latin typeface="+mn-ea"/>
                <a:cs typeface="맑은 고딕" pitchFamily="34" charset="0"/>
              </a:rPr>
              <a:t>동일한 유해요인으로 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직업성 </a:t>
            </a:r>
            <a:r>
              <a:rPr lang="ko-KR" altLang="en-US" sz="1600" b="1" spc="-50" dirty="0" err="1">
                <a:solidFill>
                  <a:srgbClr val="D4552E"/>
                </a:solidFill>
                <a:latin typeface="+mn-ea"/>
                <a:cs typeface="맑은 고딕" pitchFamily="34" charset="0"/>
              </a:rPr>
              <a:t>질병자가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1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년 내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3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명 </a:t>
            </a:r>
            <a:r>
              <a:rPr lang="ko-KR" altLang="en-US" sz="1600" b="1" spc="-50" dirty="0">
                <a:solidFill>
                  <a:srgbClr val="D4552E"/>
                </a:solidFill>
                <a:cs typeface="맑은 고딕" pitchFamily="34" charset="0"/>
              </a:rPr>
              <a:t>↑</a:t>
            </a:r>
            <a:endParaRPr lang="en-US" altLang="ko-KR" sz="1600" b="1" spc="-50" dirty="0">
              <a:solidFill>
                <a:srgbClr val="D4552E"/>
              </a:solidFill>
              <a:latin typeface="+mn-ea"/>
              <a:cs typeface="맑은 고딕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9286" y="1497096"/>
            <a:ext cx="3040269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F4DD"/>
                </a:solidFill>
              </a:rPr>
              <a:t>중대산업재해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2414" y="1515810"/>
            <a:ext cx="3040269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F4DD"/>
                </a:solidFill>
              </a:rPr>
              <a:t>중대시민재해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5322444" y="2460011"/>
            <a:ext cx="3050239" cy="2943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1475" indent="-285750" eaLnBrk="1" latinLnBrk="1" hangingPunct="1">
              <a:lnSpc>
                <a:spcPct val="120000"/>
              </a:lnSpc>
              <a:spcBef>
                <a:spcPts val="500"/>
              </a:spcBef>
              <a:spcAft>
                <a:spcPts val="10"/>
              </a:spcAft>
              <a:buFont typeface="맑은 고딕" panose="020B0604020202020204" pitchFamily="34" charset="0"/>
              <a:buChar char="•"/>
              <a:defRPr/>
            </a:pP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원료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, </a:t>
            </a:r>
            <a:r>
              <a:rPr lang="ko-KR" altLang="en-US" sz="1600" b="1" spc="-50" dirty="0" err="1">
                <a:solidFill>
                  <a:srgbClr val="D4552E"/>
                </a:solidFill>
                <a:latin typeface="+mn-ea"/>
                <a:cs typeface="맑은 고딕" pitchFamily="34" charset="0"/>
              </a:rPr>
              <a:t>제조물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/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공중이용시설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, 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공중교통수단의 설계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, 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제조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, 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설치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, 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관리상 결함으로 발생</a:t>
            </a:r>
          </a:p>
          <a:p>
            <a:pPr marL="371475" indent="-285750" eaLnBrk="1" latinLnBrk="1" hangingPunct="1">
              <a:lnSpc>
                <a:spcPct val="120000"/>
              </a:lnSpc>
              <a:spcBef>
                <a:spcPts val="500"/>
              </a:spcBef>
              <a:spcAft>
                <a:spcPts val="10"/>
              </a:spcAft>
              <a:buFont typeface="맑은 고딕" panose="020B0604020202020204" pitchFamily="34" charset="0"/>
              <a:buChar char="•"/>
              <a:defRPr/>
            </a:pP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사망자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1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명 </a:t>
            </a:r>
            <a:r>
              <a:rPr lang="ko-KR" altLang="en-US" sz="1600" b="1" spc="-50" dirty="0">
                <a:solidFill>
                  <a:srgbClr val="D4552E"/>
                </a:solidFill>
                <a:cs typeface="맑은 고딕" pitchFamily="34" charset="0"/>
              </a:rPr>
              <a:t>↑</a:t>
            </a:r>
            <a:endParaRPr lang="en-US" altLang="ko-KR" sz="1600" b="1" spc="-50" dirty="0">
              <a:solidFill>
                <a:srgbClr val="D4552E"/>
              </a:solidFill>
              <a:latin typeface="+mn-ea"/>
              <a:cs typeface="맑은 고딕" pitchFamily="34" charset="0"/>
            </a:endParaRPr>
          </a:p>
          <a:p>
            <a:pPr marL="371475" indent="-285750" eaLnBrk="1" latinLnBrk="1" hangingPunct="1">
              <a:lnSpc>
                <a:spcPct val="120000"/>
              </a:lnSpc>
              <a:spcBef>
                <a:spcPts val="500"/>
              </a:spcBef>
              <a:spcAft>
                <a:spcPts val="10"/>
              </a:spcAft>
              <a:buFont typeface="맑은 고딕" panose="020B0604020202020204" pitchFamily="34" charset="0"/>
              <a:buChar char="•"/>
              <a:defRPr/>
            </a:pPr>
            <a:r>
              <a:rPr lang="ko-KR" altLang="en-US" sz="1600" spc="-50" dirty="0">
                <a:latin typeface="+mn-ea"/>
                <a:cs typeface="맑은 고딕" pitchFamily="34" charset="0"/>
              </a:rPr>
              <a:t>동일한 사고로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2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월 이상 치료를 요하는 부상자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10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명 </a:t>
            </a:r>
            <a:r>
              <a:rPr lang="ko-KR" altLang="en-US" sz="1600" b="1" spc="-50" dirty="0">
                <a:solidFill>
                  <a:srgbClr val="D4552E"/>
                </a:solidFill>
                <a:cs typeface="맑은 고딕" pitchFamily="34" charset="0"/>
              </a:rPr>
              <a:t>↑</a:t>
            </a:r>
            <a:endParaRPr lang="en-US" altLang="ko-KR" sz="1600" b="1" spc="-50" dirty="0">
              <a:solidFill>
                <a:srgbClr val="D4552E"/>
              </a:solidFill>
              <a:latin typeface="+mn-ea"/>
              <a:cs typeface="맑은 고딕" pitchFamily="34" charset="0"/>
            </a:endParaRPr>
          </a:p>
          <a:p>
            <a:pPr marL="371475" indent="-285750" eaLnBrk="1" latinLnBrk="1" hangingPunct="1">
              <a:lnSpc>
                <a:spcPct val="120000"/>
              </a:lnSpc>
              <a:spcBef>
                <a:spcPts val="500"/>
              </a:spcBef>
              <a:spcAft>
                <a:spcPts val="10"/>
              </a:spcAft>
              <a:buFont typeface="맑은 고딕" panose="020B0604020202020204" pitchFamily="34" charset="0"/>
              <a:buChar char="•"/>
              <a:defRPr/>
            </a:pP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동일한 원인으로 </a:t>
            </a:r>
            <a:r>
              <a:rPr lang="en-US" altLang="ko-KR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3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월 이상 </a:t>
            </a:r>
            <a:r>
              <a:rPr lang="ko-KR" altLang="en-US" sz="1600" b="1" spc="-50" dirty="0" smtClean="0">
                <a:solidFill>
                  <a:srgbClr val="D4552E"/>
                </a:solidFill>
                <a:latin typeface="+mn-ea"/>
                <a:cs typeface="맑은 고딕" pitchFamily="34" charset="0"/>
              </a:rPr>
              <a:t>치료를 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요하는 </a:t>
            </a:r>
            <a:r>
              <a:rPr lang="ko-KR" altLang="en-US" sz="1600" b="1" spc="-50" dirty="0" err="1">
                <a:solidFill>
                  <a:srgbClr val="D4552E"/>
                </a:solidFill>
                <a:latin typeface="+mn-ea"/>
                <a:cs typeface="맑은 고딕" pitchFamily="34" charset="0"/>
              </a:rPr>
              <a:t>질병자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 </a:t>
            </a:r>
            <a:r>
              <a:rPr lang="ko-KR" altLang="en-US" sz="1600" b="1" spc="-50" dirty="0" smtClean="0">
                <a:solidFill>
                  <a:srgbClr val="D4552E"/>
                </a:solidFill>
                <a:latin typeface="+mn-ea"/>
                <a:cs typeface="맑은 고딕" pitchFamily="34" charset="0"/>
              </a:rPr>
              <a:t>     </a:t>
            </a:r>
            <a:r>
              <a:rPr lang="en-US" altLang="ko-KR" sz="1600" b="1" spc="-50" dirty="0" smtClean="0">
                <a:solidFill>
                  <a:srgbClr val="D4552E"/>
                </a:solidFill>
                <a:latin typeface="+mn-ea"/>
                <a:cs typeface="맑은 고딕" pitchFamily="34" charset="0"/>
              </a:rPr>
              <a:t>10</a:t>
            </a:r>
            <a:r>
              <a:rPr lang="ko-KR" altLang="en-US" sz="1600" b="1" spc="-50" dirty="0">
                <a:solidFill>
                  <a:srgbClr val="D4552E"/>
                </a:solidFill>
                <a:latin typeface="+mn-ea"/>
                <a:cs typeface="맑은 고딕" pitchFamily="34" charset="0"/>
              </a:rPr>
              <a:t>명 </a:t>
            </a:r>
            <a:r>
              <a:rPr lang="ko-KR" altLang="en-US" sz="1600" b="1" spc="-50" dirty="0">
                <a:solidFill>
                  <a:srgbClr val="D4552E"/>
                </a:solidFill>
                <a:cs typeface="맑은 고딕" pitchFamily="34" charset="0"/>
              </a:rPr>
              <a:t>↑</a:t>
            </a:r>
            <a:endParaRPr lang="en-US" altLang="ko-KR" sz="1600" b="1" spc="-50" dirty="0">
              <a:solidFill>
                <a:srgbClr val="D4552E"/>
              </a:solidFill>
              <a:latin typeface="+mn-ea"/>
              <a:cs typeface="맑은 고딕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32529" y="5225391"/>
            <a:ext cx="2653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/>
            <a:r>
              <a:rPr lang="ko-KR" altLang="en-US" sz="1600" dirty="0" smtClean="0"/>
              <a:t>☞ 직업성 </a:t>
            </a:r>
            <a:r>
              <a:rPr lang="ko-KR" altLang="en-US" sz="1600" dirty="0" err="1" smtClean="0"/>
              <a:t>질병자의</a:t>
            </a:r>
            <a:r>
              <a:rPr lang="ko-KR" altLang="en-US" sz="1600" dirty="0" smtClean="0"/>
              <a:t> 범위는      시행령에 위임</a:t>
            </a:r>
            <a:endParaRPr lang="ko-KR" altLang="en-US" sz="1600" dirty="0"/>
          </a:p>
        </p:txBody>
      </p:sp>
      <p:sp>
        <p:nvSpPr>
          <p:cNvPr id="14" name="직사각형 13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84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solidFill>
                  <a:srgbClr val="005C4C"/>
                </a:solidFill>
              </a:rPr>
              <a:t>직업성 </a:t>
            </a:r>
            <a:r>
              <a:rPr lang="ko-KR" altLang="en-US" dirty="0">
                <a:solidFill>
                  <a:srgbClr val="005C4C"/>
                </a:solidFill>
              </a:rPr>
              <a:t>질병과 </a:t>
            </a:r>
            <a:r>
              <a:rPr lang="ko-KR" altLang="en-US" dirty="0" err="1">
                <a:solidFill>
                  <a:srgbClr val="005C4C"/>
                </a:solidFill>
              </a:rPr>
              <a:t>작업관련성</a:t>
            </a:r>
            <a:r>
              <a:rPr lang="ko-KR" altLang="en-US" dirty="0">
                <a:solidFill>
                  <a:srgbClr val="005C4C"/>
                </a:solidFill>
              </a:rPr>
              <a:t> 질병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642780" y="1315564"/>
            <a:ext cx="8989338" cy="370130"/>
            <a:chOff x="374759" y="1218365"/>
            <a:chExt cx="9402777" cy="387153"/>
          </a:xfrm>
        </p:grpSpPr>
        <p:sp>
          <p:nvSpPr>
            <p:cNvPr id="8" name="직사각형 7"/>
            <p:cNvSpPr/>
            <p:nvPr/>
          </p:nvSpPr>
          <p:spPr>
            <a:xfrm>
              <a:off x="406438" y="1219200"/>
              <a:ext cx="9371098" cy="38631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r>
                <a:rPr lang="ko-KR" altLang="en-US" b="1" spc="-91" dirty="0">
                  <a:solidFill>
                    <a:srgbClr val="005C4C"/>
                  </a:solidFill>
                  <a:latin typeface="HaanYGodic24"/>
                </a:rPr>
                <a:t>직업성질병과 </a:t>
              </a:r>
              <a:r>
                <a:rPr lang="ko-KR" altLang="en-US" b="1" spc="-91" dirty="0" err="1">
                  <a:solidFill>
                    <a:srgbClr val="005C4C"/>
                  </a:solidFill>
                  <a:latin typeface="HaanYGodic24"/>
                </a:rPr>
                <a:t>작업관련성</a:t>
              </a:r>
              <a:r>
                <a:rPr lang="ko-KR" altLang="en-US" b="1" spc="-91" dirty="0">
                  <a:solidFill>
                    <a:srgbClr val="005C4C"/>
                  </a:solidFill>
                  <a:latin typeface="HaanYGodic24"/>
                </a:rPr>
                <a:t> 질병의 차이</a:t>
              </a:r>
              <a:endParaRPr lang="ko-KR" altLang="en-US" b="1" spc="-91" dirty="0">
                <a:solidFill>
                  <a:srgbClr val="005C4C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374759" y="1218365"/>
              <a:ext cx="45719" cy="324000"/>
            </a:xfrm>
            <a:prstGeom prst="rect">
              <a:avLst/>
            </a:prstGeom>
            <a:solidFill>
              <a:srgbClr val="39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721">
                <a:latin typeface="+mj-ea"/>
                <a:ea typeface="+mj-ea"/>
              </a:endParaRPr>
            </a:p>
          </p:txBody>
        </p:sp>
      </p:grpSp>
      <p:sp>
        <p:nvSpPr>
          <p:cNvPr id="11" name="양쪽 모서리가 둥근 사각형 10"/>
          <p:cNvSpPr/>
          <p:nvPr/>
        </p:nvSpPr>
        <p:spPr bwMode="auto">
          <a:xfrm>
            <a:off x="642780" y="1983322"/>
            <a:ext cx="8672436" cy="400673"/>
          </a:xfrm>
          <a:prstGeom prst="round2SameRect">
            <a:avLst/>
          </a:prstGeom>
          <a:solidFill>
            <a:schemeClr val="bg1"/>
          </a:solidFill>
          <a:ln w="22225">
            <a:gradFill>
              <a:gsLst>
                <a:gs pos="100000">
                  <a:srgbClr val="39A138"/>
                </a:gs>
                <a:gs pos="0">
                  <a:srgbClr val="02529D"/>
                </a:gs>
              </a:gsLst>
              <a:lin ang="3600000" scaled="0"/>
            </a:gradFill>
          </a:ln>
        </p:spPr>
        <p:txBody>
          <a:bodyPr wrap="square" lIns="137668" tIns="68835" rIns="68835" bIns="0" anchor="t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120000"/>
              </a:lnSpc>
            </a:pPr>
            <a:endParaRPr lang="en-US" altLang="ko-KR" sz="1338" b="1" spc="-105" dirty="0">
              <a:solidFill>
                <a:srgbClr val="145D7E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633671" y="2376656"/>
            <a:ext cx="8699446" cy="1807240"/>
          </a:xfrm>
          <a:prstGeom prst="rect">
            <a:avLst/>
          </a:prstGeom>
          <a:gradFill>
            <a:gsLst>
              <a:gs pos="0">
                <a:srgbClr val="39A138"/>
              </a:gs>
              <a:gs pos="100000">
                <a:srgbClr val="014584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206503" tIns="103251" rIns="87420" bIns="4371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150000"/>
              </a:lnSpc>
            </a:pPr>
            <a:r>
              <a:rPr lang="en-US" altLang="ko-KR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▶“</a:t>
            </a:r>
            <a:r>
              <a:rPr lang="ko-KR" altLang="en-US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직업성 질병</a:t>
            </a:r>
            <a:r>
              <a:rPr lang="en-US" altLang="ko-KR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”</a:t>
            </a:r>
            <a:r>
              <a:rPr lang="ko-KR" altLang="en-US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이란 작업환경 및 일과 관련한 활동에 기인한 건강장해를 의미함</a:t>
            </a:r>
            <a:endParaRPr lang="en-US" altLang="ko-KR" b="1" spc="-95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o-KR" altLang="en-US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작업환경 및 일과 관련한 활동이 유일한 발병 원인이거나 그 원인이 되었을 것이 유력한 질병으로는 ➊</a:t>
            </a:r>
            <a:r>
              <a:rPr lang="ko-KR" altLang="en-US" b="1" spc="-9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중금속ㆍ유기용제</a:t>
            </a:r>
            <a:r>
              <a:rPr lang="ko-KR" altLang="en-US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 중독 ➋생물체에 의한 감염질환 또는 ➌</a:t>
            </a:r>
            <a:r>
              <a:rPr lang="ko-KR" altLang="en-US" b="1" spc="-9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기온ㆍ기압</a:t>
            </a:r>
            <a:r>
              <a:rPr lang="ko-KR" altLang="en-US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rPr>
              <a:t> 등에 기인한 질병 등이 있음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642780" y="4346182"/>
            <a:ext cx="8699446" cy="1730423"/>
            <a:chOff x="458440" y="3573459"/>
            <a:chExt cx="9589528" cy="2327392"/>
          </a:xfrm>
        </p:grpSpPr>
        <p:sp>
          <p:nvSpPr>
            <p:cNvPr id="13" name="양쪽 모서리가 둥근 사각형 12"/>
            <p:cNvSpPr/>
            <p:nvPr/>
          </p:nvSpPr>
          <p:spPr bwMode="auto">
            <a:xfrm>
              <a:off x="468480" y="3573459"/>
              <a:ext cx="9559755" cy="441668"/>
            </a:xfrm>
            <a:prstGeom prst="round2SameRect">
              <a:avLst/>
            </a:prstGeom>
            <a:solidFill>
              <a:schemeClr val="bg1"/>
            </a:solidFill>
            <a:ln w="22225">
              <a:gradFill>
                <a:gsLst>
                  <a:gs pos="100000">
                    <a:srgbClr val="39A138"/>
                  </a:gs>
                  <a:gs pos="0">
                    <a:srgbClr val="02529D"/>
                  </a:gs>
                </a:gsLst>
                <a:lin ang="3600000" scaled="0"/>
              </a:gradFill>
            </a:ln>
          </p:spPr>
          <p:txBody>
            <a:bodyPr wrap="square" lIns="137668" tIns="68835" rIns="68835" bIns="0" anchor="t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>
                <a:lnSpc>
                  <a:spcPct val="120000"/>
                </a:lnSpc>
              </a:pPr>
              <a:endParaRPr lang="ko-KR" altLang="en-US" sz="1338" b="1" spc="-105" dirty="0">
                <a:solidFill>
                  <a:srgbClr val="145D7E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458440" y="4007035"/>
              <a:ext cx="9589528" cy="1893816"/>
            </a:xfrm>
            <a:prstGeom prst="rect">
              <a:avLst/>
            </a:prstGeom>
            <a:gradFill>
              <a:gsLst>
                <a:gs pos="0">
                  <a:srgbClr val="39A138"/>
                </a:gs>
                <a:gs pos="96273">
                  <a:srgbClr val="014584"/>
                </a:gs>
                <a:gs pos="72000">
                  <a:srgbClr val="127290"/>
                </a:gs>
              </a:gsLst>
              <a:lin ang="10800000" scaled="1"/>
            </a:gradFill>
            <a:ln w="38100">
              <a:noFill/>
            </a:ln>
            <a:effectLst>
              <a:innerShdw blurRad="63500" dist="50800" dir="13500000">
                <a:schemeClr val="bg1">
                  <a:lumMod val="65000"/>
                  <a:alpha val="29000"/>
                </a:schemeClr>
              </a:innerShdw>
            </a:effectLst>
          </p:spPr>
          <p:txBody>
            <a:bodyPr vert="horz" wrap="square" lIns="206503" tIns="103251" rIns="87420" bIns="4371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▶“</a:t>
              </a:r>
              <a:r>
                <a:rPr lang="ko-KR" altLang="en-US" b="1" spc="-95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작업관련성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 질병</a:t>
              </a: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”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이란 </a:t>
              </a:r>
              <a:r>
                <a:rPr lang="ko-KR" altLang="en-US" b="1" spc="-95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작업자세</a:t>
              </a: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, 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시간 등 업무적 요인과 고혈압</a:t>
              </a: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, 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당뇨 등 </a:t>
              </a:r>
              <a:r>
                <a:rPr lang="ko-KR" altLang="en-US" b="1" spc="-95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비업무적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 요인</a:t>
              </a: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(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개인적 요인</a:t>
              </a:r>
              <a:r>
                <a:rPr lang="en-US" altLang="ko-KR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)</a:t>
              </a:r>
              <a:r>
                <a:rPr lang="ko-KR" altLang="en-US" b="1" spc="-9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anose="020B0604020202020204" pitchFamily="34" charset="0"/>
                </a:rPr>
                <a:t>이 복합적으로 작용하여 발생하는 것으로 근골격계질환과 뇌심혈관계질환이 있음</a:t>
              </a:r>
              <a:endParaRPr lang="en-US" altLang="ko-KR" b="1" spc="-9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8866098-0F9F-4387-9EC8-FF9C06F1B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E034C-4364-4516-B22D-A4A251A16451}" type="slidenum">
              <a:rPr lang="en-US" altLang="ko-KR" smtClean="0"/>
              <a:pPr/>
              <a:t>9</a:t>
            </a:fld>
            <a:endParaRPr 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-2656114" y="43543"/>
            <a:ext cx="1161143" cy="413769"/>
          </a:xfrm>
          <a:prstGeom prst="rect">
            <a:avLst/>
          </a:prstGeom>
          <a:solidFill>
            <a:srgbClr val="005C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-2656114" y="533296"/>
            <a:ext cx="1161143" cy="413769"/>
          </a:xfrm>
          <a:prstGeom prst="rect">
            <a:avLst/>
          </a:prstGeom>
          <a:solidFill>
            <a:srgbClr val="FF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-2656114" y="1024759"/>
            <a:ext cx="1161143" cy="413769"/>
          </a:xfrm>
          <a:prstGeom prst="rect">
            <a:avLst/>
          </a:prstGeom>
          <a:solidFill>
            <a:srgbClr val="D45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30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율촌_템플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15933</TotalTime>
  <Words>5213</Words>
  <Application>Microsoft Office PowerPoint</Application>
  <PresentationFormat>A4 용지(210x297mm)</PresentationFormat>
  <Paragraphs>608</Paragraphs>
  <Slides>46</Slides>
  <Notes>36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55" baseType="lpstr">
      <vt:lpstr>HaanYGodic24</vt:lpstr>
      <vt:lpstr>굴림</vt:lpstr>
      <vt:lpstr>맑은 고딕</vt:lpstr>
      <vt:lpstr>Arial</vt:lpstr>
      <vt:lpstr>Calibri</vt:lpstr>
      <vt:lpstr>Tahoma</vt:lpstr>
      <vt:lpstr>Times New Roman</vt:lpstr>
      <vt:lpstr>Wingdings</vt:lpstr>
      <vt:lpstr>율촌_템플릿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새로운 안전보건관리 체계의 필요성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율촌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s_Park, Jung Yeon</dc:creator>
  <cp:lastModifiedBy>신원재</cp:lastModifiedBy>
  <cp:revision>806</cp:revision>
  <cp:lastPrinted>2021-01-21T08:24:18Z</cp:lastPrinted>
  <dcterms:created xsi:type="dcterms:W3CDTF">2015-03-25T01:59:15Z</dcterms:created>
  <dcterms:modified xsi:type="dcterms:W3CDTF">2022-01-17T01:58:43Z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C:\Users\s_nhjo.NETDOMAIN\Desktop\표준템플릿 국문_영문_2021_AD_2234825_1.PPTX</vt:lpwstr>
  </property>
</Properties>
</file>