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95" r:id="rId3"/>
    <p:sldId id="297" r:id="rId4"/>
    <p:sldId id="396" r:id="rId5"/>
    <p:sldId id="395" r:id="rId6"/>
    <p:sldId id="372" r:id="rId7"/>
    <p:sldId id="373" r:id="rId8"/>
    <p:sldId id="375" r:id="rId9"/>
    <p:sldId id="377" r:id="rId10"/>
    <p:sldId id="302" r:id="rId11"/>
    <p:sldId id="366" r:id="rId12"/>
    <p:sldId id="367" r:id="rId13"/>
    <p:sldId id="376" r:id="rId14"/>
    <p:sldId id="303" r:id="rId15"/>
    <p:sldId id="397" r:id="rId16"/>
    <p:sldId id="378" r:id="rId17"/>
    <p:sldId id="304" r:id="rId18"/>
    <p:sldId id="368" r:id="rId19"/>
    <p:sldId id="339" r:id="rId20"/>
    <p:sldId id="370" r:id="rId21"/>
    <p:sldId id="369" r:id="rId22"/>
    <p:sldId id="371" r:id="rId23"/>
    <p:sldId id="379" r:id="rId24"/>
    <p:sldId id="382" r:id="rId25"/>
    <p:sldId id="383" r:id="rId26"/>
    <p:sldId id="385" r:id="rId27"/>
    <p:sldId id="357" r:id="rId28"/>
    <p:sldId id="365" r:id="rId29"/>
    <p:sldId id="384" r:id="rId30"/>
    <p:sldId id="393" r:id="rId31"/>
    <p:sldId id="394" r:id="rId32"/>
    <p:sldId id="390" r:id="rId33"/>
    <p:sldId id="306" r:id="rId34"/>
    <p:sldId id="392" r:id="rId35"/>
    <p:sldId id="388" r:id="rId36"/>
    <p:sldId id="289" r:id="rId37"/>
  </p:sldIdLst>
  <p:sldSz cx="9144000" cy="6858000" type="screen4x3"/>
  <p:notesSz cx="6797675" cy="9926638"/>
  <p:embeddedFontLst>
    <p:embeddedFont>
      <p:font typeface="HY견고딕" panose="02030600000101010101" pitchFamily="18" charset="-127"/>
      <p:regular r:id="rId40"/>
    </p:embeddedFont>
    <p:embeddedFont>
      <p:font typeface="Arial Unicode MS" panose="020B0604020202020204" pitchFamily="50" charset="-127"/>
      <p:regular r:id="rId41"/>
    </p:embeddedFont>
    <p:embeddedFont>
      <p:font typeface="Cambria Math" panose="02040503050406030204" pitchFamily="18" charset="0"/>
      <p:regular r:id="rId42"/>
    </p:embeddedFont>
    <p:embeddedFont>
      <p:font typeface="HY그래픽" panose="02030600000101010101" pitchFamily="18" charset="-127"/>
      <p:regular r:id="rId43"/>
    </p:embeddedFont>
    <p:embeddedFont>
      <p:font typeface="HY헤드라인M" panose="02030600000101010101" pitchFamily="18" charset="-127"/>
      <p:regular r:id="rId44"/>
    </p:embeddedFont>
    <p:embeddedFont>
      <p:font typeface="나눔고딕" panose="020B0600000101010101" charset="-127"/>
      <p:regular r:id="rId45"/>
      <p:bold r:id="rId46"/>
    </p:embeddedFont>
    <p:embeddedFont>
      <p:font typeface="나눔고딕 ExtraBold" panose="020B0600000101010101" charset="-127"/>
      <p:bold r:id="rId47"/>
    </p:embeddedFont>
    <p:embeddedFont>
      <p:font typeface="HY중고딕" panose="02030600000101010101" pitchFamily="18" charset="-127"/>
      <p:regular r:id="rId48"/>
    </p:embeddedFont>
    <p:embeddedFont>
      <p:font typeface="HY울릉도M" panose="02030600000101010101" pitchFamily="18" charset="-127"/>
      <p:regular r:id="rId49"/>
    </p:embeddedFont>
    <p:embeddedFont>
      <p:font typeface="맑은 고딕" panose="020B0503020000020004" pitchFamily="50" charset="-127"/>
      <p:regular r:id="rId50"/>
      <p:bold r:id="rId51"/>
    </p:embeddedFont>
  </p:embeddedFontLst>
  <p:defaultTextStyle>
    <a:defPPr>
      <a:defRPr lang="ko-KR"/>
    </a:defPPr>
    <a:lvl1pPr marL="0" algn="l" defTabSz="914295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7" algn="l" defTabSz="914295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5" algn="l" defTabSz="914295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42" algn="l" defTabSz="914295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9" algn="l" defTabSz="914295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36" algn="l" defTabSz="914295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84" algn="l" defTabSz="914295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31" algn="l" defTabSz="914295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79" algn="l" defTabSz="914295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A77"/>
    <a:srgbClr val="0066FF"/>
    <a:srgbClr val="007FDE"/>
    <a:srgbClr val="FCFEFE"/>
    <a:srgbClr val="EDF9F9"/>
    <a:srgbClr val="FF0066"/>
    <a:srgbClr val="EAEAEA"/>
    <a:srgbClr val="009999"/>
    <a:srgbClr val="CC3399"/>
    <a:srgbClr val="DCDE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9261" autoAdjust="0"/>
  </p:normalViewPr>
  <p:slideViewPr>
    <p:cSldViewPr>
      <p:cViewPr varScale="1">
        <p:scale>
          <a:sx n="106" d="100"/>
          <a:sy n="106" d="100"/>
        </p:scale>
        <p:origin x="-84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5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14334"/>
    </p:cViewPr>
  </p:sorterViewPr>
  <p:notesViewPr>
    <p:cSldViewPr>
      <p:cViewPr varScale="1">
        <p:scale>
          <a:sx n="85" d="100"/>
          <a:sy n="85" d="100"/>
        </p:scale>
        <p:origin x="-3786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3.fntdata"/><Relationship Id="rId47" Type="http://schemas.openxmlformats.org/officeDocument/2006/relationships/font" Target="fonts/font8.fntdata"/><Relationship Id="rId50" Type="http://schemas.openxmlformats.org/officeDocument/2006/relationships/font" Target="fonts/font11.fnt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2.fntdata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1.fntdata"/><Relationship Id="rId45" Type="http://schemas.openxmlformats.org/officeDocument/2006/relationships/font" Target="fonts/font6.fntdata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5.fntdata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4.fntdata"/><Relationship Id="rId48" Type="http://schemas.openxmlformats.org/officeDocument/2006/relationships/font" Target="fonts/font9.fntdata"/><Relationship Id="rId8" Type="http://schemas.openxmlformats.org/officeDocument/2006/relationships/slide" Target="slides/slide7.xml"/><Relationship Id="rId51" Type="http://schemas.openxmlformats.org/officeDocument/2006/relationships/font" Target="fonts/font12.fntdata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ABFD41CA-72ED-4EFA-9BF0-925CCD618F47}" type="datetimeFigureOut">
              <a:rPr lang="ko-KR" altLang="en-US" smtClean="0"/>
              <a:t>2018-07-18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265BC26E-45EB-4F48-8FBC-DF1A332833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34073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95E5A85C-4196-4060-BC12-64FC38D41F46}" type="datetimeFigureOut">
              <a:rPr lang="ko-KR" altLang="en-US" smtClean="0"/>
              <a:t>2018-07-18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14" tIns="45807" rIns="91614" bIns="4580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614" tIns="45807" rIns="91614" bIns="45807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6D7DAA9B-6603-4669-9084-B75E973BEB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8018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01380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00690" algn="l" defTabSz="801380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01380" algn="l" defTabSz="801380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02070" algn="l" defTabSz="801380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02760" algn="l" defTabSz="801380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003450" algn="l" defTabSz="801380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04140" algn="l" defTabSz="801380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04831" algn="l" defTabSz="801380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05521" algn="l" defTabSz="801380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7DAA9B-6603-4669-9084-B75E973BEB30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92995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E96F2-A394-4299-AAE8-E20727F424C7}" type="slidenum">
              <a:rPr lang="ko-KR" altLang="en-US" smtClean="0">
                <a:solidFill>
                  <a:prstClr val="black"/>
                </a:solidFill>
              </a:rPr>
              <a:pPr/>
              <a:t>29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1866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E96F2-A394-4299-AAE8-E20727F424C7}" type="slidenum">
              <a:rPr lang="ko-KR" altLang="en-US" smtClean="0">
                <a:solidFill>
                  <a:prstClr val="black"/>
                </a:solidFill>
              </a:rPr>
              <a:pPr/>
              <a:t>30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186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E96F2-A394-4299-AAE8-E20727F424C7}" type="slidenum">
              <a:rPr lang="ko-KR" altLang="en-US" smtClean="0">
                <a:solidFill>
                  <a:prstClr val="black"/>
                </a:solidFill>
              </a:rPr>
              <a:pPr/>
              <a:t>10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186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E96F2-A394-4299-AAE8-E20727F424C7}" type="slidenum">
              <a:rPr lang="ko-KR" altLang="en-US" smtClean="0">
                <a:solidFill>
                  <a:prstClr val="black"/>
                </a:solidFill>
              </a:rPr>
              <a:pPr/>
              <a:t>11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186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E96F2-A394-4299-AAE8-E20727F424C7}" type="slidenum">
              <a:rPr lang="ko-KR" altLang="en-US" smtClean="0">
                <a:solidFill>
                  <a:prstClr val="black"/>
                </a:solidFill>
              </a:rPr>
              <a:pPr/>
              <a:t>12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186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E96F2-A394-4299-AAE8-E20727F424C7}" type="slidenum">
              <a:rPr lang="ko-KR" altLang="en-US" smtClean="0">
                <a:solidFill>
                  <a:prstClr val="black"/>
                </a:solidFill>
              </a:rPr>
              <a:pPr/>
              <a:t>13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186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E96F2-A394-4299-AAE8-E20727F424C7}" type="slidenum">
              <a:rPr lang="ko-KR" altLang="en-US" smtClean="0">
                <a:solidFill>
                  <a:prstClr val="black"/>
                </a:solidFill>
              </a:rPr>
              <a:pPr/>
              <a:t>14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1866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E96F2-A394-4299-AAE8-E20727F424C7}" type="slidenum">
              <a:rPr lang="ko-KR" altLang="en-US" smtClean="0">
                <a:solidFill>
                  <a:prstClr val="black"/>
                </a:solidFill>
              </a:rPr>
              <a:pPr/>
              <a:t>15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1866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7DAA9B-6603-4669-9084-B75E973BEB30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59060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7DAA9B-6603-4669-9084-B75E973BEB30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5906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 userDrawn="1"/>
        </p:nvSpPr>
        <p:spPr>
          <a:xfrm>
            <a:off x="-10589" y="-35379"/>
            <a:ext cx="9144000" cy="4945691"/>
          </a:xfrm>
          <a:prstGeom prst="rect">
            <a:avLst/>
          </a:prstGeom>
          <a:solidFill>
            <a:srgbClr val="DBD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8" tIns="40069" rIns="80138" bIns="40069" rtlCol="0" anchor="ctr"/>
          <a:lstStyle/>
          <a:p>
            <a:pPr algn="ctr"/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B22F-4E31-4DA9-A1EB-B97C7CE26941}" type="datetime1">
              <a:rPr lang="ko-KR" altLang="en-US" smtClean="0"/>
              <a:t>2018-07-18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8" name="Picture 2" descr="\\MAC_PC\Design Team\00국민연금 홍보브로슈어\피피티\국민연금PPT최종수정\국민연금PPT(A)_최종파일2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97"/>
          <a:stretch/>
        </p:blipFill>
        <p:spPr bwMode="auto">
          <a:xfrm>
            <a:off x="3049" y="6165304"/>
            <a:ext cx="9140951" cy="689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그룹 8"/>
          <p:cNvGrpSpPr/>
          <p:nvPr userDrawn="1"/>
        </p:nvGrpSpPr>
        <p:grpSpPr>
          <a:xfrm>
            <a:off x="3465264" y="1178760"/>
            <a:ext cx="2196000" cy="90000"/>
            <a:chOff x="7218908" y="891107"/>
            <a:chExt cx="2484184" cy="82800"/>
          </a:xfrm>
        </p:grpSpPr>
        <p:sp>
          <p:nvSpPr>
            <p:cNvPr id="10" name="직사각형 9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그룹 12"/>
          <p:cNvGrpSpPr/>
          <p:nvPr userDrawn="1"/>
        </p:nvGrpSpPr>
        <p:grpSpPr>
          <a:xfrm>
            <a:off x="3465264" y="3339000"/>
            <a:ext cx="2196000" cy="90000"/>
            <a:chOff x="7218908" y="891107"/>
            <a:chExt cx="2484184" cy="82800"/>
          </a:xfrm>
        </p:grpSpPr>
        <p:sp>
          <p:nvSpPr>
            <p:cNvPr id="14" name="직사각형 13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" name="직사각형 6"/>
          <p:cNvSpPr/>
          <p:nvPr userDrawn="1"/>
        </p:nvSpPr>
        <p:spPr>
          <a:xfrm>
            <a:off x="0" y="4941168"/>
            <a:ext cx="9144000" cy="1224136"/>
          </a:xfrm>
          <a:prstGeom prst="rect">
            <a:avLst/>
          </a:prstGeom>
          <a:solidFill>
            <a:srgbClr val="191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474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\\MAC_PC\Design Team\00국민연금 홍보브로슈어\피피티\국민연금PPT최종수정\국민연금PPT(A)_최종파일7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40"/>
            <a:ext cx="9142643" cy="685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884CA-65B9-44FC-9783-4EB9DA025026}" type="datetime1">
              <a:rPr lang="ko-KR" altLang="en-US" smtClean="0"/>
              <a:t>2018-07-18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TextBox 5"/>
          <p:cNvSpPr txBox="1"/>
          <p:nvPr userDrawn="1"/>
        </p:nvSpPr>
        <p:spPr>
          <a:xfrm rot="5400000">
            <a:off x="6837263" y="2938351"/>
            <a:ext cx="3460011" cy="263182"/>
          </a:xfrm>
          <a:prstGeom prst="rect">
            <a:avLst/>
          </a:prstGeom>
          <a:noFill/>
        </p:spPr>
        <p:txBody>
          <a:bodyPr wrap="square" lIns="80138" tIns="40069" rIns="80138" bIns="40069" rtlCol="0">
            <a:spAutoFit/>
          </a:bodyPr>
          <a:lstStyle/>
          <a:p>
            <a:r>
              <a:rPr lang="ko-KR" altLang="en-US" sz="1200" b="1" dirty="0" smtClean="0">
                <a:latin typeface="+mn-ea"/>
                <a:ea typeface="+mn-ea"/>
              </a:rPr>
              <a:t>국민연금공단의 주요업무</a:t>
            </a:r>
            <a:endParaRPr lang="ko-KR" altLang="en-US" sz="1200" b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2848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\\MAC_PC\Design Team\00국민연금 홍보브로슈어\피피티\국민연금PPT최종수정\국민연금PPT(A)_최종파일7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40"/>
            <a:ext cx="9142643" cy="685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943D9-AE52-4FE4-9DC1-E841029CB4BB}" type="datetime1">
              <a:rPr lang="ko-KR" altLang="en-US" smtClean="0"/>
              <a:t>2018-07-18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TextBox 5"/>
          <p:cNvSpPr txBox="1"/>
          <p:nvPr userDrawn="1"/>
        </p:nvSpPr>
        <p:spPr>
          <a:xfrm rot="5400000">
            <a:off x="6837263" y="2938351"/>
            <a:ext cx="3460011" cy="263182"/>
          </a:xfrm>
          <a:prstGeom prst="rect">
            <a:avLst/>
          </a:prstGeom>
          <a:noFill/>
        </p:spPr>
        <p:txBody>
          <a:bodyPr wrap="square" lIns="80138" tIns="40069" rIns="80138" bIns="40069" rtlCol="0">
            <a:spAutoFit/>
          </a:bodyPr>
          <a:lstStyle/>
          <a:p>
            <a:r>
              <a:rPr lang="ko-KR" altLang="en-US" sz="1200" b="1" dirty="0" smtClean="0">
                <a:latin typeface="+mj-ea"/>
                <a:ea typeface="+mj-ea"/>
              </a:rPr>
              <a:t>국민연금공단의 주요업무</a:t>
            </a:r>
            <a:endParaRPr lang="ko-KR" altLang="en-US" sz="1200" b="1" dirty="0">
              <a:latin typeface="+mj-ea"/>
              <a:ea typeface="+mj-ea"/>
            </a:endParaRPr>
          </a:p>
        </p:txBody>
      </p:sp>
      <p:sp>
        <p:nvSpPr>
          <p:cNvPr id="7" name="직사각형 6"/>
          <p:cNvSpPr/>
          <p:nvPr userDrawn="1"/>
        </p:nvSpPr>
        <p:spPr>
          <a:xfrm>
            <a:off x="446506" y="621822"/>
            <a:ext cx="7204221" cy="4569825"/>
          </a:xfrm>
          <a:prstGeom prst="rect">
            <a:avLst/>
          </a:prstGeom>
          <a:solidFill>
            <a:srgbClr val="DBD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8" tIns="40069" rIns="80138" bIns="40069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998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29D5B-4E38-41C2-91E8-045DDD943352}" type="datetime1">
              <a:rPr lang="ko-KR" altLang="en-US" smtClean="0"/>
              <a:t>2018-07-18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" y="0"/>
            <a:ext cx="9143566" cy="6889011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 rot="5400000">
            <a:off x="6837263" y="2938352"/>
            <a:ext cx="3460011" cy="263182"/>
          </a:xfrm>
          <a:prstGeom prst="rect">
            <a:avLst/>
          </a:prstGeom>
          <a:noFill/>
        </p:spPr>
        <p:txBody>
          <a:bodyPr wrap="square" lIns="80138" tIns="40069" rIns="80138" bIns="40069" rtlCol="0">
            <a:spAutoFit/>
          </a:bodyPr>
          <a:lstStyle/>
          <a:p>
            <a:r>
              <a:rPr lang="ko-KR" altLang="en-US" sz="1200" b="1" dirty="0" smtClean="0">
                <a:latin typeface="+mj-ea"/>
                <a:ea typeface="+mj-ea"/>
              </a:rPr>
              <a:t>국민연금공단의 주요업무</a:t>
            </a:r>
            <a:endParaRPr lang="ko-KR" altLang="en-US" sz="1200" b="1" dirty="0">
              <a:latin typeface="+mj-ea"/>
              <a:ea typeface="+mj-ea"/>
            </a:endParaRPr>
          </a:p>
        </p:txBody>
      </p:sp>
      <p:sp>
        <p:nvSpPr>
          <p:cNvPr id="7" name="직사각형 6"/>
          <p:cNvSpPr/>
          <p:nvPr userDrawn="1"/>
        </p:nvSpPr>
        <p:spPr>
          <a:xfrm>
            <a:off x="415055" y="621822"/>
            <a:ext cx="3418051" cy="4569825"/>
          </a:xfrm>
          <a:prstGeom prst="rect">
            <a:avLst/>
          </a:prstGeom>
          <a:solidFill>
            <a:srgbClr val="DBD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8" tIns="40069" rIns="80138" bIns="40069"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>
          <a:xfrm>
            <a:off x="877528" y="1209371"/>
            <a:ext cx="7204221" cy="4569825"/>
          </a:xfrm>
          <a:prstGeom prst="rect">
            <a:avLst/>
          </a:prstGeom>
          <a:solidFill>
            <a:srgbClr val="DBD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8" tIns="40069" rIns="80138" bIns="40069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8010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\\MAC_PC\Design Team\00국민연금 홍보브로슈어\피피티\국민연금PPT최종수정\국민연금PPT(A)_최종파일8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643" cy="6889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E745-F400-495F-AE43-0D1E3CB4FAC8}" type="datetime1">
              <a:rPr lang="ko-KR" altLang="en-US" smtClean="0"/>
              <a:t>2018-07-18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TextBox 8"/>
          <p:cNvSpPr txBox="1"/>
          <p:nvPr userDrawn="1"/>
        </p:nvSpPr>
        <p:spPr>
          <a:xfrm rot="5400000">
            <a:off x="6837263" y="2938351"/>
            <a:ext cx="3460011" cy="263182"/>
          </a:xfrm>
          <a:prstGeom prst="rect">
            <a:avLst/>
          </a:prstGeom>
          <a:noFill/>
        </p:spPr>
        <p:txBody>
          <a:bodyPr wrap="square" lIns="80138" tIns="40069" rIns="80138" bIns="40069" rtlCol="0">
            <a:spAutoFit/>
          </a:bodyPr>
          <a:lstStyle/>
          <a:p>
            <a:r>
              <a:rPr lang="ko-KR" altLang="en-US" sz="1200" smtClean="0">
                <a:latin typeface="SM3중고딕 03" pitchFamily="18" charset="-127"/>
                <a:ea typeface="SM3중고딕 03" pitchFamily="18" charset="-127"/>
              </a:rPr>
              <a:t>국민과 함께하는 국민연금</a:t>
            </a:r>
            <a:endParaRPr lang="ko-KR" altLang="en-US" sz="1200" dirty="0">
              <a:latin typeface="SM3중고딕 03" pitchFamily="18" charset="-127"/>
              <a:ea typeface="SM3중고딕 03" pitchFamily="18" charset="-127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692804" y="1013521"/>
            <a:ext cx="2216683" cy="979248"/>
          </a:xfrm>
          <a:prstGeom prst="rect">
            <a:avLst/>
          </a:prstGeom>
          <a:solidFill>
            <a:srgbClr val="DBD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8" tIns="40069" rIns="80138" bIns="40069"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 userDrawn="1"/>
        </p:nvSpPr>
        <p:spPr>
          <a:xfrm>
            <a:off x="6788683" y="662064"/>
            <a:ext cx="2216683" cy="5378265"/>
          </a:xfrm>
          <a:prstGeom prst="rect">
            <a:avLst/>
          </a:prstGeom>
          <a:solidFill>
            <a:srgbClr val="DBD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8" tIns="40069" rIns="80138" bIns="40069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4720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\\MAC_PC\Design Team\00국민연금 홍보브로슈어\피피티\국민연금PPT최종수정\국민연금PPT(A)_최종파일9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40"/>
            <a:ext cx="9142643" cy="685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F0A62-E4D1-45E7-929A-6011C447880D}" type="datetime1">
              <a:rPr lang="ko-KR" altLang="en-US" smtClean="0"/>
              <a:t>2018-07-18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TextBox 8"/>
          <p:cNvSpPr txBox="1"/>
          <p:nvPr userDrawn="1"/>
        </p:nvSpPr>
        <p:spPr>
          <a:xfrm rot="5400000">
            <a:off x="6837263" y="2938351"/>
            <a:ext cx="3460011" cy="263182"/>
          </a:xfrm>
          <a:prstGeom prst="rect">
            <a:avLst/>
          </a:prstGeom>
          <a:noFill/>
        </p:spPr>
        <p:txBody>
          <a:bodyPr wrap="square" lIns="80138" tIns="40069" rIns="80138" bIns="40069" rtlCol="0">
            <a:spAutoFit/>
          </a:bodyPr>
          <a:lstStyle/>
          <a:p>
            <a:r>
              <a:rPr lang="ko-KR" altLang="en-US" sz="1200" b="1" dirty="0" smtClean="0">
                <a:latin typeface="+mj-ea"/>
                <a:ea typeface="+mj-ea"/>
              </a:rPr>
              <a:t>국민과 함께하는 국민연금</a:t>
            </a:r>
            <a:endParaRPr lang="ko-KR" altLang="en-US" sz="1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57836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\\MAC_PC\Design Team\00국민연금 홍보브로슈어\피피티\국민연금PPT최종수정\국민연금PPT(A)_최종파일9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40"/>
            <a:ext cx="9142643" cy="685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12DCD-DC0F-41C5-B399-0E2E52155A8E}" type="datetime1">
              <a:rPr lang="ko-KR" altLang="en-US" smtClean="0"/>
              <a:t>2018-07-18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TextBox 8"/>
          <p:cNvSpPr txBox="1"/>
          <p:nvPr userDrawn="1"/>
        </p:nvSpPr>
        <p:spPr>
          <a:xfrm rot="5400000">
            <a:off x="6837263" y="2938351"/>
            <a:ext cx="3460011" cy="263182"/>
          </a:xfrm>
          <a:prstGeom prst="rect">
            <a:avLst/>
          </a:prstGeom>
          <a:noFill/>
        </p:spPr>
        <p:txBody>
          <a:bodyPr wrap="square" lIns="80138" tIns="40069" rIns="80138" bIns="40069" rtlCol="0">
            <a:spAutoFit/>
          </a:bodyPr>
          <a:lstStyle/>
          <a:p>
            <a:r>
              <a:rPr lang="ko-KR" altLang="en-US" sz="1200" b="1" dirty="0" smtClean="0">
                <a:latin typeface="+mj-ea"/>
                <a:ea typeface="+mj-ea"/>
              </a:rPr>
              <a:t>국민과 함께하는 국민연금</a:t>
            </a:r>
            <a:endParaRPr lang="ko-KR" altLang="en-US" sz="1200" b="1" dirty="0"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239384" y="1078804"/>
            <a:ext cx="7573668" cy="3786427"/>
          </a:xfrm>
          <a:prstGeom prst="rect">
            <a:avLst/>
          </a:prstGeom>
          <a:solidFill>
            <a:srgbClr val="DBD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8" tIns="40069" rIns="80138" bIns="40069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9432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\\MAC_PC\Design Team\00국민연금 홍보브로슈어\피피티\국민연금PPT최종수정\국민연금PPT(A)_최종파일9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40"/>
            <a:ext cx="9142643" cy="685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665AD-FEB6-4B9B-B0A8-E409A60E31B4}" type="datetime1">
              <a:rPr lang="ko-KR" altLang="en-US" smtClean="0"/>
              <a:t>2018-07-18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TextBox 8"/>
          <p:cNvSpPr txBox="1"/>
          <p:nvPr userDrawn="1"/>
        </p:nvSpPr>
        <p:spPr>
          <a:xfrm rot="5400000">
            <a:off x="6837263" y="2938351"/>
            <a:ext cx="3460011" cy="263182"/>
          </a:xfrm>
          <a:prstGeom prst="rect">
            <a:avLst/>
          </a:prstGeom>
          <a:noFill/>
        </p:spPr>
        <p:txBody>
          <a:bodyPr wrap="square" lIns="80138" tIns="40069" rIns="80138" bIns="40069" rtlCol="0">
            <a:spAutoFit/>
          </a:bodyPr>
          <a:lstStyle/>
          <a:p>
            <a:r>
              <a:rPr lang="ko-KR" altLang="en-US" sz="1200" b="1" dirty="0" smtClean="0">
                <a:latin typeface="+mj-ea"/>
                <a:ea typeface="+mj-ea"/>
              </a:rPr>
              <a:t>국민과 함께하는 국민연금</a:t>
            </a:r>
            <a:endParaRPr lang="ko-KR" altLang="en-US" sz="1200" b="1" dirty="0">
              <a:latin typeface="+mj-ea"/>
              <a:ea typeface="+mj-ea"/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239384" y="1078804"/>
            <a:ext cx="7573668" cy="3786427"/>
          </a:xfrm>
          <a:prstGeom prst="rect">
            <a:avLst/>
          </a:prstGeom>
          <a:solidFill>
            <a:srgbClr val="DBD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8" tIns="40069" rIns="80138" bIns="40069"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 userDrawn="1"/>
        </p:nvSpPr>
        <p:spPr>
          <a:xfrm>
            <a:off x="261783" y="616993"/>
            <a:ext cx="7943115" cy="5162203"/>
          </a:xfrm>
          <a:prstGeom prst="rect">
            <a:avLst/>
          </a:prstGeom>
          <a:solidFill>
            <a:srgbClr val="DBD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8" tIns="40069" rIns="80138" bIns="40069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65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_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47" indent="0">
              <a:buNone/>
              <a:defRPr sz="2800"/>
            </a:lvl2pPr>
            <a:lvl3pPr marL="914295" indent="0">
              <a:buNone/>
              <a:defRPr sz="2400"/>
            </a:lvl3pPr>
            <a:lvl4pPr marL="1371442" indent="0">
              <a:buNone/>
              <a:defRPr sz="2000"/>
            </a:lvl4pPr>
            <a:lvl5pPr marL="1828589" indent="0">
              <a:buNone/>
              <a:defRPr sz="2000"/>
            </a:lvl5pPr>
            <a:lvl6pPr marL="2285736" indent="0">
              <a:buNone/>
              <a:defRPr sz="2000"/>
            </a:lvl6pPr>
            <a:lvl7pPr marL="2742884" indent="0">
              <a:buNone/>
              <a:defRPr sz="2000"/>
            </a:lvl7pPr>
            <a:lvl8pPr marL="3200031" indent="0">
              <a:buNone/>
              <a:defRPr sz="2000"/>
            </a:lvl8pPr>
            <a:lvl9pPr marL="3657179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47" indent="0">
              <a:buNone/>
              <a:defRPr sz="1200"/>
            </a:lvl2pPr>
            <a:lvl3pPr marL="914295" indent="0">
              <a:buNone/>
              <a:defRPr sz="1000"/>
            </a:lvl3pPr>
            <a:lvl4pPr marL="1371442" indent="0">
              <a:buNone/>
              <a:defRPr sz="900"/>
            </a:lvl4pPr>
            <a:lvl5pPr marL="1828589" indent="0">
              <a:buNone/>
              <a:defRPr sz="900"/>
            </a:lvl5pPr>
            <a:lvl6pPr marL="2285736" indent="0">
              <a:buNone/>
              <a:defRPr sz="900"/>
            </a:lvl6pPr>
            <a:lvl7pPr marL="2742884" indent="0">
              <a:buNone/>
              <a:defRPr sz="900"/>
            </a:lvl7pPr>
            <a:lvl8pPr marL="3200031" indent="0">
              <a:buNone/>
              <a:defRPr sz="900"/>
            </a:lvl8pPr>
            <a:lvl9pPr marL="3657179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DC31-9EEB-4233-92C8-7D9D6A4572C3}" type="datetime1">
              <a:rPr lang="ko-KR" altLang="en-US" smtClean="0"/>
              <a:t>2018-07-18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7665" y="1065"/>
            <a:ext cx="9251665" cy="6887945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261782" y="1065"/>
            <a:ext cx="8805159" cy="5778131"/>
          </a:xfrm>
          <a:prstGeom prst="rect">
            <a:avLst/>
          </a:prstGeom>
          <a:solidFill>
            <a:srgbClr val="DBD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8" tIns="40069" rIns="80138" bIns="40069"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 userDrawn="1"/>
        </p:nvSpPr>
        <p:spPr>
          <a:xfrm>
            <a:off x="7034982" y="621822"/>
            <a:ext cx="2100703" cy="5450543"/>
          </a:xfrm>
          <a:prstGeom prst="rect">
            <a:avLst/>
          </a:prstGeom>
          <a:solidFill>
            <a:srgbClr val="DBD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8" tIns="40069" rIns="80138" bIns="40069" rtlCol="0" anchor="ctr"/>
          <a:lstStyle/>
          <a:p>
            <a:pPr algn="ctr"/>
            <a:endParaRPr lang="ko-KR" altLang="en-US"/>
          </a:p>
        </p:txBody>
      </p:sp>
      <p:pic>
        <p:nvPicPr>
          <p:cNvPr id="11" name="Picture 2" descr="\\MAC_PC\Design Team\00국민연금 홍보브로슈어\피피티\국민연금PPT최종수정\국민연금PPT(A)_최종파일2.jpg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350"/>
          <a:stretch/>
        </p:blipFill>
        <p:spPr bwMode="auto">
          <a:xfrm>
            <a:off x="-107665" y="6277984"/>
            <a:ext cx="9376553" cy="61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353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4131-8235-4AAE-A3F4-D38DFFCCE5EB}" type="datetime1">
              <a:rPr lang="ko-KR" altLang="en-US" smtClean="0"/>
              <a:t>2018-07-18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2050" name="Picture 2" descr="\\MAC_PC\Design Team\00국민연금 홍보브로슈어\피피티\국민연금PPT최종수정\국민연금PPT(A)_최종파일2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40"/>
            <a:ext cx="9142643" cy="685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992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6F05-B710-4CF8-A953-22017AFC3E20}" type="datetime1">
              <a:rPr lang="ko-KR" altLang="en-US" smtClean="0"/>
              <a:t>2018-07-18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" y="0"/>
            <a:ext cx="9143566" cy="6889011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939102" y="295406"/>
            <a:ext cx="3872027" cy="326416"/>
          </a:xfrm>
          <a:prstGeom prst="rect">
            <a:avLst/>
          </a:prstGeom>
          <a:solidFill>
            <a:srgbClr val="DBD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8" tIns="40069" rIns="80138" bIns="40069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493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 userDrawn="1"/>
        </p:nvSpPr>
        <p:spPr>
          <a:xfrm>
            <a:off x="0" y="-4523"/>
            <a:ext cx="9144000" cy="6248639"/>
          </a:xfrm>
          <a:prstGeom prst="rect">
            <a:avLst/>
          </a:prstGeom>
          <a:solidFill>
            <a:srgbClr val="DBD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8" tIns="40069" rIns="80138" bIns="40069" rtlCol="0" anchor="ctr"/>
          <a:lstStyle/>
          <a:p>
            <a:pPr algn="ctr"/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692BD-A5F7-4199-9B64-A7F56D2EC106}" type="datetime1">
              <a:rPr lang="ko-KR" altLang="en-US" smtClean="0"/>
              <a:t>2018-07-18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11266" name="Picture 2" descr="\\MAC_PC\Design Team\00국민연금 홍보브로슈어\피피티\국민연금PPT최종수정\국민연금PPT(A)_최종파일2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97"/>
          <a:stretch/>
        </p:blipFill>
        <p:spPr bwMode="auto">
          <a:xfrm>
            <a:off x="3049" y="6244116"/>
            <a:ext cx="9140951" cy="61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113342" y="6462770"/>
            <a:ext cx="543356" cy="265587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fld id="{1CA40AA2-04B9-4A69-99F2-11FDA60ECED3}" type="slidenum">
              <a:rPr lang="en-US" altLang="ko-KR" sz="1200" b="1" smtClean="0">
                <a:solidFill>
                  <a:schemeClr val="bg1"/>
                </a:solidFill>
                <a:latin typeface="+mn-ea"/>
                <a:ea typeface="+mn-ea"/>
              </a:rPr>
              <a:t>‹#›</a:t>
            </a:fld>
            <a:endParaRPr lang="ko-KR" altLang="en-US" sz="12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19" name="그룹 18"/>
          <p:cNvGrpSpPr/>
          <p:nvPr userDrawn="1"/>
        </p:nvGrpSpPr>
        <p:grpSpPr>
          <a:xfrm>
            <a:off x="680695" y="0"/>
            <a:ext cx="130680" cy="319320"/>
            <a:chOff x="680695" y="0"/>
            <a:chExt cx="130680" cy="319320"/>
          </a:xfrm>
        </p:grpSpPr>
        <p:cxnSp>
          <p:nvCxnSpPr>
            <p:cNvPr id="17" name="직선 연결선 16"/>
            <p:cNvCxnSpPr/>
            <p:nvPr userDrawn="1"/>
          </p:nvCxnSpPr>
          <p:spPr>
            <a:xfrm>
              <a:off x="746035" y="0"/>
              <a:ext cx="0" cy="21600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타원 17"/>
            <p:cNvSpPr>
              <a:spLocks noChangeAspect="1"/>
            </p:cNvSpPr>
            <p:nvPr userDrawn="1"/>
          </p:nvSpPr>
          <p:spPr>
            <a:xfrm>
              <a:off x="680695" y="188640"/>
              <a:ext cx="130680" cy="130680"/>
            </a:xfrm>
            <a:prstGeom prst="ellipse">
              <a:avLst/>
            </a:prstGeom>
            <a:noFill/>
            <a:ln w="571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39811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692BD-A5F7-4199-9B64-A7F56D2EC106}" type="datetime1">
              <a:rPr lang="ko-KR" altLang="en-US" smtClean="0"/>
              <a:t>2018-07-18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11266" name="Picture 2" descr="\\MAC_PC\Design Team\00국민연금 홍보브로슈어\피피티\국민연금PPT최종수정\국민연금PPT(A)_최종파일2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97"/>
          <a:stretch/>
        </p:blipFill>
        <p:spPr bwMode="auto">
          <a:xfrm>
            <a:off x="3049" y="6244116"/>
            <a:ext cx="9140951" cy="61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4837" y="6462770"/>
            <a:ext cx="336569" cy="250198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fld id="{1CA40AA2-04B9-4A69-99F2-11FDA60ECED3}" type="slidenum">
              <a:rPr lang="en-US" altLang="ko-KR" sz="1100" b="0" smtClean="0">
                <a:solidFill>
                  <a:schemeClr val="bg1"/>
                </a:solidFill>
                <a:latin typeface="HY그래픽" panose="02030600000101010101" pitchFamily="18" charset="-127"/>
                <a:ea typeface="HY그래픽" panose="02030600000101010101" pitchFamily="18" charset="-127"/>
              </a:rPr>
              <a:t>‹#›</a:t>
            </a:fld>
            <a:endParaRPr lang="ko-KR" altLang="en-US" sz="1100" b="0" dirty="0">
              <a:solidFill>
                <a:schemeClr val="bg1"/>
              </a:solidFill>
              <a:latin typeface="HY그래픽" panose="02030600000101010101" pitchFamily="18" charset="-127"/>
              <a:ea typeface="HY그래픽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7983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 userDrawn="1"/>
        </p:nvSpPr>
        <p:spPr>
          <a:xfrm>
            <a:off x="0" y="-4523"/>
            <a:ext cx="9144000" cy="6862523"/>
          </a:xfrm>
          <a:prstGeom prst="rect">
            <a:avLst/>
          </a:prstGeom>
          <a:solidFill>
            <a:srgbClr val="DBD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8" tIns="40069" rIns="80138" bIns="40069" rtlCol="0" anchor="ctr"/>
          <a:lstStyle/>
          <a:p>
            <a:pPr algn="ctr"/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9A34B-AD98-470A-AB9C-C671A8CD1E34}" type="datetime1">
              <a:rPr lang="ko-KR" altLang="en-US" smtClean="0"/>
              <a:t>2018-07-18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20" name="그룹 19"/>
          <p:cNvGrpSpPr/>
          <p:nvPr userDrawn="1"/>
        </p:nvGrpSpPr>
        <p:grpSpPr>
          <a:xfrm>
            <a:off x="467544" y="1124744"/>
            <a:ext cx="2124243" cy="75067"/>
            <a:chOff x="7218908" y="891107"/>
            <a:chExt cx="2484184" cy="82800"/>
          </a:xfrm>
        </p:grpSpPr>
        <p:sp>
          <p:nvSpPr>
            <p:cNvPr id="21" name="직사각형 20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" name="그룹 9"/>
          <p:cNvGrpSpPr/>
          <p:nvPr userDrawn="1"/>
        </p:nvGrpSpPr>
        <p:grpSpPr>
          <a:xfrm>
            <a:off x="467544" y="476672"/>
            <a:ext cx="2124243" cy="75067"/>
            <a:chOff x="7218908" y="891107"/>
            <a:chExt cx="2484184" cy="82800"/>
          </a:xfrm>
        </p:grpSpPr>
        <p:sp>
          <p:nvSpPr>
            <p:cNvPr id="12" name="직사각형 11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6722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MAC_PC\Design Team\00국민연금 홍보브로슈어\피피티\국민연금PPT최종수정\국민연금PPT(A)_최종파일5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40"/>
            <a:ext cx="9142643" cy="685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0FF6-9185-4168-A487-4BC26825A62E}" type="datetime1">
              <a:rPr lang="ko-KR" altLang="en-US" smtClean="0"/>
              <a:t>2018-07-18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TextBox 10"/>
          <p:cNvSpPr txBox="1"/>
          <p:nvPr userDrawn="1"/>
        </p:nvSpPr>
        <p:spPr>
          <a:xfrm rot="5400000">
            <a:off x="6837263" y="2938351"/>
            <a:ext cx="3460011" cy="263182"/>
          </a:xfrm>
          <a:prstGeom prst="rect">
            <a:avLst/>
          </a:prstGeom>
          <a:noFill/>
        </p:spPr>
        <p:txBody>
          <a:bodyPr wrap="square" lIns="80138" tIns="40069" rIns="80138" bIns="40069" rtlCol="0">
            <a:spAutoFit/>
          </a:bodyPr>
          <a:lstStyle/>
          <a:p>
            <a:r>
              <a:rPr lang="ko-KR" altLang="en-US" sz="1200" b="1" dirty="0" smtClean="0">
                <a:latin typeface="+mj-ea"/>
                <a:ea typeface="+mj-ea"/>
              </a:rPr>
              <a:t>기관 소개</a:t>
            </a:r>
            <a:endParaRPr lang="ko-KR" altLang="en-US" sz="1200" b="1" dirty="0">
              <a:latin typeface="+mj-ea"/>
              <a:ea typeface="+mj-ea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692804" y="621821"/>
            <a:ext cx="7573668" cy="4961525"/>
          </a:xfrm>
          <a:prstGeom prst="rect">
            <a:avLst/>
          </a:prstGeom>
          <a:solidFill>
            <a:srgbClr val="DBD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8" tIns="40069" rIns="80138" bIns="40069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132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7" indent="0">
              <a:buNone/>
              <a:defRPr sz="2000" b="1"/>
            </a:lvl2pPr>
            <a:lvl3pPr marL="914295" indent="0">
              <a:buNone/>
              <a:defRPr sz="1800" b="1"/>
            </a:lvl3pPr>
            <a:lvl4pPr marL="1371442" indent="0">
              <a:buNone/>
              <a:defRPr sz="1600" b="1"/>
            </a:lvl4pPr>
            <a:lvl5pPr marL="1828589" indent="0">
              <a:buNone/>
              <a:defRPr sz="1600" b="1"/>
            </a:lvl5pPr>
            <a:lvl6pPr marL="2285736" indent="0">
              <a:buNone/>
              <a:defRPr sz="1600" b="1"/>
            </a:lvl6pPr>
            <a:lvl7pPr marL="2742884" indent="0">
              <a:buNone/>
              <a:defRPr sz="1600" b="1"/>
            </a:lvl7pPr>
            <a:lvl8pPr marL="3200031" indent="0">
              <a:buNone/>
              <a:defRPr sz="1600" b="1"/>
            </a:lvl8pPr>
            <a:lvl9pPr marL="3657179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7" indent="0">
              <a:buNone/>
              <a:defRPr sz="2000" b="1"/>
            </a:lvl2pPr>
            <a:lvl3pPr marL="914295" indent="0">
              <a:buNone/>
              <a:defRPr sz="1800" b="1"/>
            </a:lvl3pPr>
            <a:lvl4pPr marL="1371442" indent="0">
              <a:buNone/>
              <a:defRPr sz="1600" b="1"/>
            </a:lvl4pPr>
            <a:lvl5pPr marL="1828589" indent="0">
              <a:buNone/>
              <a:defRPr sz="1600" b="1"/>
            </a:lvl5pPr>
            <a:lvl6pPr marL="2285736" indent="0">
              <a:buNone/>
              <a:defRPr sz="1600" b="1"/>
            </a:lvl6pPr>
            <a:lvl7pPr marL="2742884" indent="0">
              <a:buNone/>
              <a:defRPr sz="1600" b="1"/>
            </a:lvl7pPr>
            <a:lvl8pPr marL="3200031" indent="0">
              <a:buNone/>
              <a:defRPr sz="1600" b="1"/>
            </a:lvl8pPr>
            <a:lvl9pPr marL="3657179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7270A-3132-4541-A6C1-4F5460AFE61E}" type="datetime1">
              <a:rPr lang="ko-KR" altLang="en-US" smtClean="0"/>
              <a:t>2018-07-18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" y="0"/>
            <a:ext cx="9144553" cy="6889011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5400000">
            <a:off x="6837263" y="2938351"/>
            <a:ext cx="3460011" cy="263182"/>
          </a:xfrm>
          <a:prstGeom prst="rect">
            <a:avLst/>
          </a:prstGeom>
          <a:noFill/>
        </p:spPr>
        <p:txBody>
          <a:bodyPr wrap="square" lIns="80138" tIns="40069" rIns="80138" bIns="40069" rtlCol="0">
            <a:spAutoFit/>
          </a:bodyPr>
          <a:lstStyle/>
          <a:p>
            <a:r>
              <a:rPr lang="ko-KR" altLang="en-US" sz="1200" b="1" dirty="0" smtClean="0">
                <a:latin typeface="+mj-ea"/>
                <a:ea typeface="+mj-ea"/>
              </a:rPr>
              <a:t>기관 소개</a:t>
            </a:r>
            <a:endParaRPr lang="ko-KR" altLang="en-US" sz="1200" b="1" dirty="0">
              <a:latin typeface="+mj-ea"/>
              <a:ea typeface="+mj-ea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692804" y="621821"/>
            <a:ext cx="7573668" cy="4961525"/>
          </a:xfrm>
          <a:prstGeom prst="rect">
            <a:avLst/>
          </a:prstGeom>
          <a:solidFill>
            <a:srgbClr val="DBD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8" tIns="40069" rIns="80138" bIns="40069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6734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7" indent="0">
              <a:buNone/>
              <a:defRPr sz="2000" b="1"/>
            </a:lvl2pPr>
            <a:lvl3pPr marL="914295" indent="0">
              <a:buNone/>
              <a:defRPr sz="1800" b="1"/>
            </a:lvl3pPr>
            <a:lvl4pPr marL="1371442" indent="0">
              <a:buNone/>
              <a:defRPr sz="1600" b="1"/>
            </a:lvl4pPr>
            <a:lvl5pPr marL="1828589" indent="0">
              <a:buNone/>
              <a:defRPr sz="1600" b="1"/>
            </a:lvl5pPr>
            <a:lvl6pPr marL="2285736" indent="0">
              <a:buNone/>
              <a:defRPr sz="1600" b="1"/>
            </a:lvl6pPr>
            <a:lvl7pPr marL="2742884" indent="0">
              <a:buNone/>
              <a:defRPr sz="1600" b="1"/>
            </a:lvl7pPr>
            <a:lvl8pPr marL="3200031" indent="0">
              <a:buNone/>
              <a:defRPr sz="1600" b="1"/>
            </a:lvl8pPr>
            <a:lvl9pPr marL="3657179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7" indent="0">
              <a:buNone/>
              <a:defRPr sz="2000" b="1"/>
            </a:lvl2pPr>
            <a:lvl3pPr marL="914295" indent="0">
              <a:buNone/>
              <a:defRPr sz="1800" b="1"/>
            </a:lvl3pPr>
            <a:lvl4pPr marL="1371442" indent="0">
              <a:buNone/>
              <a:defRPr sz="1600" b="1"/>
            </a:lvl4pPr>
            <a:lvl5pPr marL="1828589" indent="0">
              <a:buNone/>
              <a:defRPr sz="1600" b="1"/>
            </a:lvl5pPr>
            <a:lvl6pPr marL="2285736" indent="0">
              <a:buNone/>
              <a:defRPr sz="1600" b="1"/>
            </a:lvl6pPr>
            <a:lvl7pPr marL="2742884" indent="0">
              <a:buNone/>
              <a:defRPr sz="1600" b="1"/>
            </a:lvl7pPr>
            <a:lvl8pPr marL="3200031" indent="0">
              <a:buNone/>
              <a:defRPr sz="1600" b="1"/>
            </a:lvl8pPr>
            <a:lvl9pPr marL="3657179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F1EA4-C041-48FE-BB79-C846C30A0422}" type="datetime1">
              <a:rPr lang="ko-KR" altLang="en-US" smtClean="0"/>
              <a:t>2018-07-18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" y="0"/>
            <a:ext cx="9144553" cy="6889011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5400000">
            <a:off x="6837263" y="2938351"/>
            <a:ext cx="3460011" cy="263182"/>
          </a:xfrm>
          <a:prstGeom prst="rect">
            <a:avLst/>
          </a:prstGeom>
          <a:noFill/>
        </p:spPr>
        <p:txBody>
          <a:bodyPr wrap="square" lIns="80138" tIns="40069" rIns="80138" bIns="40069" rtlCol="0">
            <a:spAutoFit/>
          </a:bodyPr>
          <a:lstStyle/>
          <a:p>
            <a:r>
              <a:rPr lang="en-US" altLang="ko-KR" sz="1200" dirty="0" smtClean="0">
                <a:latin typeface="SM3중고딕 03" pitchFamily="18" charset="-127"/>
                <a:ea typeface="SM3중고딕 03" pitchFamily="18" charset="-127"/>
              </a:rPr>
              <a:t>100</a:t>
            </a:r>
            <a:r>
              <a:rPr lang="ko-KR" altLang="en-US" sz="1200" dirty="0" smtClean="0">
                <a:latin typeface="SM3중고딕 03" pitchFamily="18" charset="-127"/>
                <a:ea typeface="SM3중고딕 03" pitchFamily="18" charset="-127"/>
              </a:rPr>
              <a:t>세 시대 행복 파트너</a:t>
            </a:r>
            <a:endParaRPr lang="ko-KR" altLang="en-US" sz="1200" dirty="0">
              <a:latin typeface="SM3중고딕 03" pitchFamily="18" charset="-127"/>
              <a:ea typeface="SM3중고딕 03" pitchFamily="18" charset="-127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692804" y="1209370"/>
            <a:ext cx="7388944" cy="4373976"/>
          </a:xfrm>
          <a:prstGeom prst="rect">
            <a:avLst/>
          </a:prstGeom>
          <a:solidFill>
            <a:srgbClr val="DBD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8" tIns="40069" rIns="80138" bIns="40069"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 userDrawn="1"/>
        </p:nvSpPr>
        <p:spPr>
          <a:xfrm>
            <a:off x="692804" y="621822"/>
            <a:ext cx="8189413" cy="5450543"/>
          </a:xfrm>
          <a:prstGeom prst="rect">
            <a:avLst/>
          </a:prstGeom>
          <a:solidFill>
            <a:srgbClr val="DBD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8" tIns="40069" rIns="80138" bIns="40069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0876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0" tIns="45715" rIns="91430" bIns="45715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0" tIns="45715" rIns="91430" bIns="45715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1" y="635635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04A79-2481-48A1-B1BA-6D749A85DC0B}" type="datetime1">
              <a:rPr lang="ko-KR" altLang="en-US" smtClean="0"/>
              <a:t>2018-07-18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1" y="6356350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EAD9E-8D52-40B5-B2C4-693067CD2C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8377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71" r:id="rId5"/>
    <p:sldLayoutId id="2147483652" r:id="rId6"/>
    <p:sldLayoutId id="2147483668" r:id="rId7"/>
    <p:sldLayoutId id="2147483665" r:id="rId8"/>
    <p:sldLayoutId id="2147483662" r:id="rId9"/>
    <p:sldLayoutId id="2147483655" r:id="rId10"/>
    <p:sldLayoutId id="2147483669" r:id="rId11"/>
    <p:sldLayoutId id="2147483663" r:id="rId12"/>
    <p:sldLayoutId id="2147483656" r:id="rId13"/>
    <p:sldLayoutId id="2147483657" r:id="rId14"/>
    <p:sldLayoutId id="2147483666" r:id="rId15"/>
    <p:sldLayoutId id="2147483670" r:id="rId16"/>
    <p:sldLayoutId id="2147483664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295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1" indent="-342861" algn="l" defTabSz="914295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65" indent="-285717" algn="l" defTabSz="914295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69" indent="-228574" algn="l" defTabSz="914295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15" indent="-228574" algn="l" defTabSz="914295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63" indent="-228574" algn="l" defTabSz="914295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10" indent="-228574" algn="l" defTabSz="914295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58" indent="-228574" algn="l" defTabSz="914295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05" indent="-228574" algn="l" defTabSz="914295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53" indent="-228574" algn="l" defTabSz="914295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2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7" algn="l" defTabSz="9142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5" algn="l" defTabSz="9142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2" algn="l" defTabSz="9142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9" algn="l" defTabSz="9142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36" algn="l" defTabSz="9142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84" algn="l" defTabSz="9142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31" algn="l" defTabSz="9142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79" algn="l" defTabSz="9142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827584" y="1619653"/>
            <a:ext cx="7560840" cy="1521315"/>
          </a:xfrm>
          <a:prstGeom prst="rect">
            <a:avLst/>
          </a:prstGeom>
        </p:spPr>
        <p:txBody>
          <a:bodyPr wrap="square" lIns="80138" tIns="40069" rIns="80138" bIns="40069">
            <a:spAutoFit/>
          </a:bodyPr>
          <a:lstStyle/>
          <a:p>
            <a:pPr algn="ctr">
              <a:lnSpc>
                <a:spcPct val="130000"/>
              </a:lnSpc>
            </a:pPr>
            <a:r>
              <a:rPr lang="ko-KR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국민연금 건강보험</a:t>
            </a:r>
            <a:endParaRPr lang="en-US" altLang="ko-KR" sz="3600" dirty="0" smtClean="0">
              <a:solidFill>
                <a:schemeClr val="tx1">
                  <a:lumMod val="75000"/>
                  <a:lumOff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pPr algn="ctr">
              <a:lnSpc>
                <a:spcPct val="130000"/>
              </a:lnSpc>
            </a:pPr>
            <a:r>
              <a:rPr lang="ko-KR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사업장 실무안내</a:t>
            </a:r>
            <a:endParaRPr lang="ko-KR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594933" y="3986854"/>
            <a:ext cx="2417227" cy="5222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8" tIns="40069" rIns="80138" bIns="40069" rtlCol="0" anchor="ctr"/>
          <a:lstStyle/>
          <a:p>
            <a:pPr algn="ctr"/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2018</a:t>
            </a:r>
            <a:r>
              <a:rPr lang="ko-KR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년</a:t>
            </a:r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7</a:t>
            </a:r>
            <a:r>
              <a:rPr lang="ko-KR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월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356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53201" y="332656"/>
            <a:ext cx="4162937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건설현장 사업장 적용기준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467544" y="836712"/>
            <a:ext cx="4032448" cy="90000"/>
            <a:chOff x="7218908" y="891107"/>
            <a:chExt cx="2484184" cy="82800"/>
          </a:xfrm>
        </p:grpSpPr>
        <p:sp>
          <p:nvSpPr>
            <p:cNvPr id="18" name="직사각형 17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67544" y="1556792"/>
            <a:ext cx="8121910" cy="35086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80000"/>
              </a:lnSpc>
              <a:buFont typeface="Wingdings" pitchFamily="2" charset="2"/>
              <a:buNone/>
            </a:pPr>
            <a:r>
              <a:rPr lang="ko-KR" altLang="en-US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가</a:t>
            </a:r>
            <a:r>
              <a:rPr lang="en-US" altLang="ko-KR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건설현장 별 </a:t>
            </a:r>
            <a:r>
              <a:rPr lang="ko-KR" altLang="en-US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사업장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적용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>
              <a:lnSpc>
                <a:spcPct val="180000"/>
              </a:lnSpc>
              <a:buFont typeface="Wingdings" pitchFamily="2" charset="2"/>
              <a:buNone/>
            </a:pPr>
            <a:r>
              <a:rPr lang="ko-KR" altLang="en-US" sz="1600" b="1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○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사업장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적용단위를 본사 및 일반근로자와 구분하여, 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-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건설현장의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건설일용직만을 대상으로 사업장 분리적용</a:t>
            </a:r>
          </a:p>
          <a:p>
            <a:pPr algn="just">
              <a:lnSpc>
                <a:spcPct val="180000"/>
              </a:lnSpc>
              <a:buFont typeface="Wingdings" pitchFamily="2" charset="2"/>
              <a:buNone/>
            </a:pPr>
            <a:r>
              <a:rPr lang="ko-KR" altLang="en-US" sz="1600" b="1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○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원수급인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6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하수급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사업장 별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건설일용직을 별도 고용하는 경우 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just">
              <a:lnSpc>
                <a:spcPct val="180000"/>
              </a:lnSpc>
              <a:buFont typeface="Wingdings" pitchFamily="2" charset="2"/>
              <a:buNone/>
            </a:pP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-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각 사업장 별 현장단위로 사업장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분리적용</a:t>
            </a:r>
          </a:p>
          <a:p>
            <a:pPr algn="just">
              <a:lnSpc>
                <a:spcPct val="180000"/>
              </a:lnSpc>
              <a:buFont typeface="Wingdings" pitchFamily="2" charset="2"/>
              <a:buNone/>
            </a:pPr>
            <a:r>
              <a:rPr lang="ko-KR" altLang="en-US" sz="1400" dirty="0" smtClean="0">
                <a:latin typeface="+mn-ea"/>
              </a:rPr>
              <a:t>    </a:t>
            </a:r>
            <a:r>
              <a:rPr lang="ko-KR" altLang="en-US" sz="1400" dirty="0">
                <a:latin typeface="+mn-ea"/>
              </a:rPr>
              <a:t>※ 고용, 산재보험이 </a:t>
            </a:r>
            <a:r>
              <a:rPr lang="ko-KR" altLang="en-US" sz="1400" dirty="0" err="1">
                <a:latin typeface="+mn-ea"/>
              </a:rPr>
              <a:t>원수급인을</a:t>
            </a:r>
            <a:r>
              <a:rPr lang="ko-KR" altLang="en-US" sz="1400" dirty="0">
                <a:latin typeface="+mn-ea"/>
              </a:rPr>
              <a:t> 기준으로 한 건설현장단위와 </a:t>
            </a:r>
            <a:r>
              <a:rPr lang="ko-KR" altLang="en-US" sz="1400" dirty="0" smtClean="0">
                <a:latin typeface="+mn-ea"/>
              </a:rPr>
              <a:t>구별됨</a:t>
            </a:r>
            <a:endParaRPr lang="en-US" altLang="ko-KR" sz="1400" dirty="0" smtClean="0">
              <a:latin typeface="+mn-ea"/>
            </a:endParaRPr>
          </a:p>
          <a:p>
            <a:pPr algn="just">
              <a:lnSpc>
                <a:spcPct val="180000"/>
              </a:lnSpc>
              <a:buFont typeface="Wingdings" pitchFamily="2" charset="2"/>
              <a:buNone/>
            </a:pPr>
            <a:r>
              <a:rPr lang="ko-KR" altLang="en-US" sz="1600" b="1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○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건설현장 사업장적용은 건설공사의 사회보험료 사후정산여부와 관계없이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,</a:t>
            </a:r>
          </a:p>
          <a:p>
            <a:pPr algn="just">
              <a:lnSpc>
                <a:spcPct val="180000"/>
              </a:lnSpc>
              <a:buFont typeface="Wingdings" pitchFamily="2" charset="2"/>
              <a:buNone/>
            </a:pP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  사업장가입 대상 일용근로자가 있는 경우 당연 적용</a:t>
            </a:r>
            <a:endParaRPr lang="ko-KR" altLang="en-US" sz="1600" b="1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75044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53201" y="332656"/>
            <a:ext cx="4162937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건설현장 사업장 적용기준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467544" y="818720"/>
            <a:ext cx="3888432" cy="90000"/>
            <a:chOff x="7218908" y="891107"/>
            <a:chExt cx="2484184" cy="82800"/>
          </a:xfrm>
        </p:grpSpPr>
        <p:sp>
          <p:nvSpPr>
            <p:cNvPr id="18" name="직사각형 17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25209" y="1542236"/>
            <a:ext cx="8323255" cy="27515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80000"/>
              </a:lnSpc>
            </a:pPr>
            <a:r>
              <a:rPr lang="ko-KR" altLang="en-US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나</a:t>
            </a:r>
            <a:r>
              <a:rPr lang="en-US" altLang="ko-KR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건설현장 별 </a:t>
            </a:r>
            <a:r>
              <a:rPr lang="ko-KR" altLang="en-US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사업장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적용범위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80000"/>
              </a:lnSpc>
              <a:buFont typeface="Wingdings" pitchFamily="2" charset="2"/>
              <a:buNone/>
            </a:pPr>
            <a:r>
              <a:rPr lang="ko-KR" altLang="en-US" sz="1600" b="1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</a:t>
            </a: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○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건설산업기본법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시행령 제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7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조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에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따른 건설공사의 건설현장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80000"/>
              </a:lnSpc>
              <a:buFont typeface="Wingdings" pitchFamily="2" charset="2"/>
              <a:buNone/>
            </a:pP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○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전기공사업법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시행령 제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9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조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에 따른 전기공사 현장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80000"/>
              </a:lnSpc>
            </a:pP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○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정보통신공사업법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시행령 제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26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조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에 따른 정보통신공사 현장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80000"/>
              </a:lnSpc>
              <a:buFont typeface="Wingdings" pitchFamily="2" charset="2"/>
              <a:buNone/>
            </a:pP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○ </a:t>
            </a:r>
            <a:r>
              <a:rPr lang="ko-KR" altLang="en-US" sz="16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소방시설공사업법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시행령 제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11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조의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3)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에 따른 소방시설공사 현장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80000"/>
              </a:lnSpc>
              <a:buFont typeface="Wingdings" pitchFamily="2" charset="2"/>
              <a:buNone/>
            </a:pP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○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문화재 수리 등에 관한 법률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시행령 제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15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조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에 따른 문화재 수리공사 현장</a:t>
            </a:r>
            <a:endParaRPr lang="ko-KR" altLang="en-US" sz="20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41180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53201" y="332656"/>
            <a:ext cx="4162937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건설현장 사업장 적용기준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467544" y="819156"/>
            <a:ext cx="3888432" cy="89564"/>
            <a:chOff x="7218908" y="891107"/>
            <a:chExt cx="2484184" cy="82800"/>
          </a:xfrm>
        </p:grpSpPr>
        <p:sp>
          <p:nvSpPr>
            <p:cNvPr id="18" name="직사각형 17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23528" y="1400140"/>
            <a:ext cx="8283663" cy="39010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다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건설현장 분리적용신고 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rgbClr val="000000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 </a:t>
            </a: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○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장소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공사현장 관할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국민연금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/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건강보험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공단 지사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○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방법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우편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, FAX,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방문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, 4</a:t>
            </a:r>
            <a:r>
              <a:rPr lang="ko-KR" altLang="en-US" sz="16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대사회보험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사이트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☜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EDI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사업장 적용 후 가입가능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○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제출서류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: 1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)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사업장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기관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적용신고서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, 2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)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공사계약서 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산출내역서 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 3)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보험료 일괄경정 고지 신청서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ko-KR" sz="500" dirty="0" smtClean="0">
              <a:latin typeface="나눔고딕 ExtraBold" panose="020B0600000101010101" charset="-127"/>
              <a:ea typeface="나눔고딕 ExtraBold" panose="020B0600000101010101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라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업무 프로세스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① </a:t>
            </a:r>
            <a:r>
              <a:rPr lang="ko-KR" altLang="en-US" sz="1600" spc="-15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공사현장  성립</a:t>
            </a:r>
            <a:r>
              <a:rPr lang="ko-KR" altLang="en-US" sz="1600" spc="-15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신고 →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② </a:t>
            </a:r>
            <a:r>
              <a:rPr lang="ko-KR" altLang="en-US" sz="1600" spc="-15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사업장관리번호  부여  </a:t>
            </a:r>
            <a:r>
              <a:rPr lang="ko-KR" altLang="en-US" sz="1600" spc="-15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→</a:t>
            </a:r>
            <a:r>
              <a:rPr lang="ko-KR" altLang="en-US" sz="1600" spc="-15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③ </a:t>
            </a:r>
            <a:r>
              <a:rPr lang="en-US" altLang="ko-KR" sz="1600" spc="-15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EDI </a:t>
            </a:r>
            <a:r>
              <a:rPr lang="ko-KR" altLang="en-US" sz="1600" spc="-150" dirty="0">
                <a:latin typeface="HY중고딕" panose="02030600000101010101" pitchFamily="18" charset="-127"/>
                <a:ea typeface="HY중고딕" panose="02030600000101010101" pitchFamily="18" charset="-127"/>
              </a:rPr>
              <a:t>가입 </a:t>
            </a:r>
            <a:r>
              <a:rPr lang="ko-KR" altLang="en-US" sz="1600" spc="-15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및</a:t>
            </a:r>
            <a:r>
              <a:rPr kumimoji="1"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근로자</a:t>
            </a:r>
            <a:r>
              <a:rPr kumimoji="1"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 신고</a:t>
            </a:r>
            <a:r>
              <a:rPr kumimoji="1"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(</a:t>
            </a:r>
            <a:r>
              <a:rPr kumimoji="1"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수시</a:t>
            </a:r>
            <a:r>
              <a:rPr kumimoji="1"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)</a:t>
            </a:r>
            <a:r>
              <a:rPr kumimoji="1"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 </a:t>
            </a:r>
            <a:r>
              <a:rPr kumimoji="1"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→</a:t>
            </a:r>
            <a:endParaRPr kumimoji="1"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  <a:sym typeface="Wingdings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④ </a:t>
            </a:r>
            <a:r>
              <a:rPr kumimoji="1"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보험료 정기 고지</a:t>
            </a:r>
            <a:r>
              <a:rPr kumimoji="1"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(20</a:t>
            </a:r>
            <a:r>
              <a:rPr kumimoji="1"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일 경</a:t>
            </a:r>
            <a:r>
              <a:rPr kumimoji="1"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) </a:t>
            </a:r>
            <a:r>
              <a:rPr kumimoji="1"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→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⑤ </a:t>
            </a:r>
            <a:r>
              <a:rPr kumimoji="1"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수정신고</a:t>
            </a:r>
            <a:r>
              <a:rPr kumimoji="1"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(</a:t>
            </a:r>
            <a:r>
              <a:rPr kumimoji="1"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익월</a:t>
            </a:r>
            <a:r>
              <a:rPr kumimoji="1"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5</a:t>
            </a:r>
            <a:r>
              <a:rPr kumimoji="1"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일</a:t>
            </a:r>
            <a:r>
              <a:rPr kumimoji="1"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) </a:t>
            </a:r>
            <a:r>
              <a:rPr kumimoji="1"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및 일괄 경정고지</a:t>
            </a:r>
            <a:r>
              <a:rPr kumimoji="1"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(</a:t>
            </a:r>
            <a:r>
              <a:rPr kumimoji="1"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익월 </a:t>
            </a:r>
            <a:r>
              <a:rPr kumimoji="1"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6</a:t>
            </a:r>
            <a:r>
              <a:rPr kumimoji="1"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일</a:t>
            </a:r>
            <a:r>
              <a:rPr kumimoji="1"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)</a:t>
            </a:r>
            <a:r>
              <a:rPr kumimoji="1"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→ </a:t>
            </a: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⑥ </a:t>
            </a:r>
            <a:r>
              <a:rPr kumimoji="1"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수정신고 및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수시 경정고지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익월 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9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일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kumimoji="1"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 </a:t>
            </a:r>
            <a:r>
              <a:rPr kumimoji="1"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→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⑦ </a:t>
            </a:r>
            <a:r>
              <a:rPr kumimoji="1"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보험료 납부</a:t>
            </a:r>
            <a:r>
              <a:rPr kumimoji="1"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(</a:t>
            </a:r>
            <a:r>
              <a:rPr kumimoji="1"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익월</a:t>
            </a:r>
            <a:r>
              <a:rPr kumimoji="1"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10</a:t>
            </a:r>
            <a:r>
              <a:rPr kumimoji="1"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일</a:t>
            </a:r>
            <a:r>
              <a:rPr kumimoji="1"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)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→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⑧ </a:t>
            </a:r>
            <a:r>
              <a:rPr lang="ko-KR" altLang="en-US" sz="1600" dirty="0" err="1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기성금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 </a:t>
            </a:r>
            <a:r>
              <a:rPr lang="ko-KR" altLang="en-US" sz="1600" dirty="0" err="1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청구시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 활용 및 </a:t>
            </a:r>
            <a:r>
              <a:rPr lang="ko-KR" altLang="en-US" sz="1600" dirty="0" err="1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공사종료시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  <a:sym typeface="Wingdings"/>
              </a:rPr>
              <a:t> 탈퇴</a:t>
            </a:r>
            <a:endParaRPr lang="en-US" altLang="ko-KR" sz="16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94412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53201" y="332656"/>
            <a:ext cx="4162937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건설현장 사업장 적용기준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467543" y="827239"/>
            <a:ext cx="3888433" cy="81481"/>
            <a:chOff x="7218908" y="891107"/>
            <a:chExt cx="2484184" cy="82800"/>
          </a:xfrm>
        </p:grpSpPr>
        <p:sp>
          <p:nvSpPr>
            <p:cNvPr id="18" name="직사각형 17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95536" y="1344682"/>
            <a:ext cx="8121910" cy="39010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마</a:t>
            </a:r>
            <a:r>
              <a:rPr lang="en-US" altLang="ko-KR" sz="16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건설현장 사업장 </a:t>
            </a:r>
            <a:r>
              <a:rPr lang="ko-KR" altLang="en-US" sz="1600" b="1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적용시</a:t>
            </a:r>
            <a:r>
              <a:rPr lang="ko-KR" altLang="en-US" sz="16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유의사항</a:t>
            </a:r>
            <a:endParaRPr lang="en-US" altLang="ko-KR" sz="16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500" dirty="0" smtClean="0">
              <a:solidFill>
                <a:srgbClr val="000000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rgbClr val="000000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 </a:t>
            </a: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○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신고구분코드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: [4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당연적용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-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건설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],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건설 사업기간 입력</a:t>
            </a:r>
            <a:endParaRPr lang="en-US" altLang="ko-KR" sz="16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○ 사업장 등록</a:t>
            </a:r>
            <a:endParaRPr lang="en-US" altLang="ko-KR" sz="1600" dirty="0" smtClean="0">
              <a:solidFill>
                <a:srgbClr val="000000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-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사업장 명칭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회사명칭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+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현장 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[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예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㈜ 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00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건설 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00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동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00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공사현장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 </a:t>
            </a:r>
            <a:r>
              <a:rPr lang="en-US" altLang="ko-KR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-</a:t>
            </a: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사업장 주소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공사현장주소 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본점주소지를 원할 경우 </a:t>
            </a:r>
            <a:r>
              <a:rPr lang="ko-KR" altLang="en-US" sz="14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송달지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지정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endParaRPr lang="en-US" altLang="ko-KR" sz="14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 </a:t>
            </a:r>
            <a:r>
              <a:rPr lang="en-US" altLang="ko-KR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-</a:t>
            </a: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사업자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법인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등록번호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본점 사업장의 사업자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법인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등록번호로 등록</a:t>
            </a:r>
            <a:endParaRPr lang="en-US" altLang="ko-KR" sz="16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 </a:t>
            </a:r>
            <a:r>
              <a:rPr lang="en-US" altLang="ko-KR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-</a:t>
            </a: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사용자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본점사업장의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사용자로 등록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가입대상구분 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07-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분리적용사업장사용자 등록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endParaRPr lang="en-US" altLang="ko-KR" sz="14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 </a:t>
            </a:r>
            <a:r>
              <a:rPr lang="en-US" altLang="ko-KR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-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본점 사업장 내역 입력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본점 사업장이 가입되어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있지 않은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경우 본점사업장 등록 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후 건설현장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사업장을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분리등록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○ </a:t>
            </a:r>
            <a:r>
              <a:rPr lang="ko-KR" altLang="en-US" sz="1600" dirty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사업장 </a:t>
            </a: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탈퇴 </a:t>
            </a:r>
            <a:r>
              <a:rPr lang="en-US" altLang="ko-KR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: “09-</a:t>
            </a: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사업종료</a:t>
            </a:r>
            <a:r>
              <a:rPr lang="en-US" altLang="ko-KR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”</a:t>
            </a: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로 탈퇴 등록</a:t>
            </a:r>
            <a:endParaRPr lang="en-US" altLang="ko-KR" sz="1600" dirty="0" smtClean="0">
              <a:solidFill>
                <a:srgbClr val="000000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29379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53201" y="332656"/>
            <a:ext cx="4265529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건설현장 사업장 적용 사례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395536" y="818938"/>
            <a:ext cx="4176464" cy="89782"/>
            <a:chOff x="7218908" y="891107"/>
            <a:chExt cx="2484184" cy="82800"/>
          </a:xfrm>
        </p:grpSpPr>
        <p:sp>
          <p:nvSpPr>
            <p:cNvPr id="17" name="직사각형 16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직사각형 10"/>
          <p:cNvSpPr/>
          <p:nvPr/>
        </p:nvSpPr>
        <p:spPr bwMode="auto">
          <a:xfrm>
            <a:off x="6354525" y="2240567"/>
            <a:ext cx="2304256" cy="490374"/>
          </a:xfrm>
          <a:prstGeom prst="rect">
            <a:avLst/>
          </a:prstGeom>
          <a:solidFill>
            <a:srgbClr val="00B050"/>
          </a:solidFill>
          <a:ln w="381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>
            <a:outerShdw blurRad="889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152400" h="31750" prst="coolSlant"/>
          </a:sp3d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ysClr val="window" lastClr="FFFFFF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5494117" y="3757640"/>
            <a:ext cx="3452695" cy="1559398"/>
          </a:xfrm>
          <a:prstGeom prst="rect">
            <a:avLst/>
          </a:prstGeom>
          <a:solidFill>
            <a:srgbClr val="00B050"/>
          </a:solidFill>
          <a:ln w="381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>
            <a:outerShdw blurRad="889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152400" h="31750" prst="coolSlant"/>
          </a:sp3d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ysClr val="window" lastClr="FFFFFF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115913" y="3757640"/>
            <a:ext cx="3502308" cy="1559399"/>
          </a:xfrm>
          <a:prstGeom prst="rect">
            <a:avLst/>
          </a:prstGeom>
          <a:solidFill>
            <a:srgbClr val="00B050"/>
          </a:solidFill>
          <a:ln w="381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>
            <a:outerShdw blurRad="889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152400" h="31750" prst="coolSlant"/>
          </a:sp3d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ysClr val="window" lastClr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 bwMode="auto">
          <a:xfrm>
            <a:off x="3328728" y="1522413"/>
            <a:ext cx="2160240" cy="432048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889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152400" h="31750" prst="coolSlant"/>
          </a:sp3d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ysClr val="window" lastClr="FFFFFF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 bwMode="auto">
          <a:xfrm>
            <a:off x="3324683" y="2148688"/>
            <a:ext cx="2160240" cy="432048"/>
          </a:xfrm>
          <a:prstGeom prst="roundRect">
            <a:avLst/>
          </a:prstGeom>
          <a:solidFill>
            <a:srgbClr val="C0B18A"/>
          </a:solidFill>
          <a:ln w="25400" cap="flat" cmpd="sng" algn="ctr">
            <a:noFill/>
            <a:prstDash val="solid"/>
          </a:ln>
          <a:effectLst>
            <a:outerShdw blurRad="889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152400" h="31750" prst="coolSlant"/>
          </a:sp3d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ysClr val="window" lastClr="FFFFFF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 bwMode="auto">
          <a:xfrm>
            <a:off x="5706453" y="2868768"/>
            <a:ext cx="2160240" cy="432048"/>
          </a:xfrm>
          <a:prstGeom prst="roundRect">
            <a:avLst/>
          </a:prstGeom>
          <a:solidFill>
            <a:srgbClr val="C0B18A"/>
          </a:solidFill>
          <a:ln w="25400" cap="flat" cmpd="sng" algn="ctr">
            <a:noFill/>
            <a:prstDash val="solid"/>
          </a:ln>
          <a:effectLst>
            <a:outerShdw blurRad="889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152400" h="31750" prst="coolSlant"/>
          </a:sp3d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ysClr val="window" lastClr="FFFFFF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 bwMode="auto">
          <a:xfrm>
            <a:off x="1164443" y="2868768"/>
            <a:ext cx="2160240" cy="432048"/>
          </a:xfrm>
          <a:prstGeom prst="roundRect">
            <a:avLst/>
          </a:prstGeom>
          <a:solidFill>
            <a:srgbClr val="C0B18A"/>
          </a:solidFill>
          <a:ln w="25400" cap="flat" cmpd="sng" algn="ctr">
            <a:noFill/>
            <a:prstDash val="solid"/>
          </a:ln>
          <a:effectLst>
            <a:outerShdw blurRad="889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152400" h="31750" prst="coolSlant"/>
          </a:sp3d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ysClr val="window" lastClr="FFFFFF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 bwMode="auto">
          <a:xfrm>
            <a:off x="6693779" y="4236920"/>
            <a:ext cx="2160240" cy="432048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889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152400" h="31750" prst="coolSlant"/>
          </a:sp3d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ysClr val="window" lastClr="FFFFFF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 bwMode="auto">
          <a:xfrm>
            <a:off x="236723" y="4236920"/>
            <a:ext cx="2160240" cy="432048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889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152400" h="31750" prst="coolSlant"/>
          </a:sp3d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ysClr val="window" lastClr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/>
          <p:cNvSpPr/>
          <p:nvPr/>
        </p:nvSpPr>
        <p:spPr bwMode="auto">
          <a:xfrm>
            <a:off x="6426533" y="1774441"/>
            <a:ext cx="2160240" cy="36004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889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152400" h="31750" prst="coolSlant"/>
          </a:sp3d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ysClr val="window" lastClr="FFFFFF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25" name="직사각형 24"/>
          <p:cNvSpPr/>
          <p:nvPr/>
        </p:nvSpPr>
        <p:spPr bwMode="auto">
          <a:xfrm>
            <a:off x="6426533" y="2301088"/>
            <a:ext cx="2160240" cy="36004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889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152400" h="31750" prst="coolSlant"/>
          </a:sp3d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ysClr val="window" lastClr="FFFFFF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26" name="직사각형 25"/>
          <p:cNvSpPr/>
          <p:nvPr/>
        </p:nvSpPr>
        <p:spPr bwMode="auto">
          <a:xfrm>
            <a:off x="5740074" y="3835094"/>
            <a:ext cx="2160240" cy="36004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889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152400" h="31750" prst="coolSlant"/>
          </a:sp3d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ysClr val="window" lastClr="FFFFFF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27" name="직사각형 26"/>
          <p:cNvSpPr/>
          <p:nvPr/>
        </p:nvSpPr>
        <p:spPr bwMode="auto">
          <a:xfrm>
            <a:off x="1170199" y="3853151"/>
            <a:ext cx="2160240" cy="36004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889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152400" h="31750" prst="coolSlant"/>
          </a:sp3d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ysClr val="window" lastClr="FFFFFF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29" name="직사각형 28"/>
          <p:cNvSpPr/>
          <p:nvPr/>
        </p:nvSpPr>
        <p:spPr bwMode="auto">
          <a:xfrm>
            <a:off x="5730037" y="3375136"/>
            <a:ext cx="2160240" cy="36004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889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152400" h="31750" prst="coolSlant"/>
          </a:sp3d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ysClr val="window" lastClr="FFFFFF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30" name="직사각형 29"/>
          <p:cNvSpPr/>
          <p:nvPr/>
        </p:nvSpPr>
        <p:spPr bwMode="auto">
          <a:xfrm>
            <a:off x="1168488" y="3372824"/>
            <a:ext cx="2160240" cy="36004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889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152400" h="31750" prst="coolSlant"/>
          </a:sp3d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ysClr val="window" lastClr="FFFFFF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31" name="직사각형 30"/>
          <p:cNvSpPr/>
          <p:nvPr/>
        </p:nvSpPr>
        <p:spPr bwMode="auto">
          <a:xfrm>
            <a:off x="6693779" y="4812984"/>
            <a:ext cx="2160240" cy="36004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889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152400" h="31750" prst="coolSlant"/>
          </a:sp3d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ysClr val="window" lastClr="FFFFFF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32" name="직사각형 31"/>
          <p:cNvSpPr/>
          <p:nvPr/>
        </p:nvSpPr>
        <p:spPr bwMode="auto">
          <a:xfrm>
            <a:off x="236723" y="4812984"/>
            <a:ext cx="2160240" cy="36004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889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152400" h="31750" prst="coolSlant"/>
          </a:sp3d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ysClr val="window" lastClr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타원 32"/>
          <p:cNvSpPr/>
          <p:nvPr/>
        </p:nvSpPr>
        <p:spPr bwMode="auto">
          <a:xfrm>
            <a:off x="323904" y="1124744"/>
            <a:ext cx="2159864" cy="1500739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889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152400" h="31750" prst="coolSlant"/>
          </a:sp3d>
        </p:spPr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ysClr val="window" lastClr="FFFFFF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36723" y="4236796"/>
            <a:ext cx="21602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ko-KR" altLang="en-US" dirty="0">
                <a:latin typeface="나눔고딕 ExtraBold" panose="020B0600000101010101" charset="-127"/>
                <a:ea typeface="나눔고딕 ExtraBold" panose="020B0600000101010101" charset="-127"/>
              </a:rPr>
              <a:t>현장 </a:t>
            </a:r>
            <a:r>
              <a:rPr lang="ko-KR" altLang="en-US" dirty="0" smtClean="0">
                <a:latin typeface="나눔고딕 ExtraBold" panose="020B0600000101010101" charset="-127"/>
                <a:ea typeface="나눔고딕 ExtraBold" panose="020B0600000101010101" charset="-127"/>
              </a:rPr>
              <a:t>일용근로자 </a:t>
            </a:r>
            <a:r>
              <a:rPr lang="ko-KR" altLang="en-US" b="1" dirty="0"/>
              <a:t>④</a:t>
            </a:r>
            <a:endParaRPr lang="ko-KR" altLang="en-US" dirty="0"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35" name="TextBox 25"/>
          <p:cNvSpPr txBox="1">
            <a:spLocks noChangeArrowheads="1"/>
          </p:cNvSpPr>
          <p:nvPr/>
        </p:nvSpPr>
        <p:spPr bwMode="auto">
          <a:xfrm>
            <a:off x="3743113" y="2179396"/>
            <a:ext cx="13319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ko-KR" altLang="en-US">
                <a:latin typeface="나눔고딕 ExtraBold" panose="020B0600000101010101" charset="-127"/>
                <a:ea typeface="나눔고딕 ExtraBold" panose="020B0600000101010101" charset="-127"/>
              </a:rPr>
              <a:t>원수급인</a:t>
            </a:r>
          </a:p>
        </p:txBody>
      </p:sp>
      <p:sp>
        <p:nvSpPr>
          <p:cNvPr id="36" name="TextBox 26"/>
          <p:cNvSpPr txBox="1">
            <a:spLocks noChangeArrowheads="1"/>
          </p:cNvSpPr>
          <p:nvPr/>
        </p:nvSpPr>
        <p:spPr bwMode="auto">
          <a:xfrm>
            <a:off x="6584738" y="1790459"/>
            <a:ext cx="1854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ko-KR" altLang="en-US">
                <a:latin typeface="나눔고딕 ExtraBold" panose="020B0600000101010101" charset="-127"/>
                <a:ea typeface="나눔고딕 ExtraBold" panose="020B0600000101010101" charset="-127"/>
              </a:rPr>
              <a:t>정규직근로자</a:t>
            </a:r>
          </a:p>
        </p:txBody>
      </p:sp>
      <p:sp>
        <p:nvSpPr>
          <p:cNvPr id="37" name="TextBox 27"/>
          <p:cNvSpPr txBox="1">
            <a:spLocks noChangeArrowheads="1"/>
          </p:cNvSpPr>
          <p:nvPr/>
        </p:nvSpPr>
        <p:spPr bwMode="auto">
          <a:xfrm>
            <a:off x="6694275" y="2301634"/>
            <a:ext cx="1744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ko-KR" altLang="en-US" dirty="0" smtClean="0">
                <a:latin typeface="나눔고딕 ExtraBold" panose="020B0600000101010101" charset="-127"/>
                <a:ea typeface="나눔고딕 ExtraBold" panose="020B0600000101010101" charset="-127"/>
              </a:rPr>
              <a:t>일용근로자 ①</a:t>
            </a:r>
            <a:endParaRPr lang="ko-KR" altLang="en-US" dirty="0"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38" name="TextBox 28"/>
          <p:cNvSpPr txBox="1">
            <a:spLocks noChangeArrowheads="1"/>
          </p:cNvSpPr>
          <p:nvPr/>
        </p:nvSpPr>
        <p:spPr bwMode="auto">
          <a:xfrm>
            <a:off x="5924338" y="2868371"/>
            <a:ext cx="17700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ko-KR" altLang="en-US">
                <a:latin typeface="나눔고딕 ExtraBold" panose="020B0600000101010101" charset="-127"/>
                <a:ea typeface="나눔고딕 ExtraBold" panose="020B0600000101010101" charset="-127"/>
              </a:rPr>
              <a:t>하수급인</a:t>
            </a:r>
            <a:r>
              <a:rPr lang="en-US" altLang="ko-KR">
                <a:latin typeface="나눔고딕 ExtraBold" panose="020B0600000101010101" charset="-127"/>
                <a:ea typeface="나눔고딕 ExtraBold" panose="020B0600000101010101" charset="-127"/>
              </a:rPr>
              <a:t>B</a:t>
            </a:r>
            <a:endParaRPr lang="ko-KR" altLang="en-US"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39" name="TextBox 29"/>
          <p:cNvSpPr txBox="1">
            <a:spLocks noChangeArrowheads="1"/>
          </p:cNvSpPr>
          <p:nvPr/>
        </p:nvSpPr>
        <p:spPr bwMode="auto">
          <a:xfrm>
            <a:off x="5911638" y="3347796"/>
            <a:ext cx="18621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ko-KR" altLang="en-US">
                <a:latin typeface="나눔고딕 ExtraBold" panose="020B0600000101010101" charset="-127"/>
                <a:ea typeface="나눔고딕 ExtraBold" panose="020B0600000101010101" charset="-127"/>
              </a:rPr>
              <a:t>정규직근로자</a:t>
            </a:r>
          </a:p>
        </p:txBody>
      </p:sp>
      <p:sp>
        <p:nvSpPr>
          <p:cNvPr id="40" name="TextBox 30"/>
          <p:cNvSpPr txBox="1">
            <a:spLocks noChangeArrowheads="1"/>
          </p:cNvSpPr>
          <p:nvPr/>
        </p:nvSpPr>
        <p:spPr bwMode="auto">
          <a:xfrm>
            <a:off x="6111663" y="3835159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ko-KR" altLang="en-US" dirty="0" smtClean="0">
                <a:latin typeface="나눔고딕 ExtraBold" panose="020B0600000101010101" charset="-127"/>
                <a:ea typeface="나눔고딕 ExtraBold" panose="020B0600000101010101" charset="-127"/>
              </a:rPr>
              <a:t>일용근로자 ③</a:t>
            </a:r>
            <a:endParaRPr lang="ko-KR" altLang="en-US" dirty="0"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41" name="TextBox 33"/>
          <p:cNvSpPr txBox="1">
            <a:spLocks noChangeArrowheads="1"/>
          </p:cNvSpPr>
          <p:nvPr/>
        </p:nvSpPr>
        <p:spPr bwMode="auto">
          <a:xfrm>
            <a:off x="442690" y="1154536"/>
            <a:ext cx="1897062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400" dirty="0" err="1" smtClean="0">
                <a:latin typeface="나눔고딕 ExtraBold" panose="020B0600000101010101" charset="-127"/>
                <a:ea typeface="나눔고딕 ExtraBold" panose="020B0600000101010101" charset="-127"/>
              </a:rPr>
              <a:t>원수급인</a:t>
            </a:r>
            <a:r>
              <a:rPr lang="en-US" altLang="ko-KR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(</a:t>
            </a: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①</a:t>
            </a:r>
            <a:r>
              <a:rPr lang="en-US" altLang="ko-KR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)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ko-KR" altLang="en-US" sz="1400" dirty="0" err="1" smtClean="0">
                <a:latin typeface="나눔고딕 ExtraBold" panose="020B0600000101010101" charset="-127"/>
                <a:ea typeface="나눔고딕 ExtraBold" panose="020B0600000101010101" charset="-127"/>
              </a:rPr>
              <a:t>하수급</a:t>
            </a: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 </a:t>
            </a:r>
            <a:r>
              <a:rPr lang="en-US" altLang="ko-KR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A(</a:t>
            </a: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②</a:t>
            </a:r>
            <a:r>
              <a:rPr lang="en-US" altLang="ko-KR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+</a:t>
            </a:r>
            <a:r>
              <a:rPr lang="ko-KR" altLang="en-US" sz="1400" b="1" dirty="0" smtClean="0"/>
              <a:t>④</a:t>
            </a:r>
            <a:r>
              <a:rPr lang="en-US" altLang="ko-KR" sz="1400" b="1" dirty="0" smtClean="0"/>
              <a:t>+</a:t>
            </a:r>
            <a:r>
              <a:rPr lang="ko-KR" altLang="en-US" sz="1400" b="1" dirty="0" smtClean="0"/>
              <a:t>⑥</a:t>
            </a:r>
            <a:r>
              <a:rPr lang="en-US" altLang="ko-KR" sz="1400" b="1" dirty="0" smtClean="0"/>
              <a:t>)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ko-KR" altLang="en-US" sz="1400" dirty="0" err="1" smtClean="0">
                <a:latin typeface="나눔고딕 ExtraBold" panose="020B0600000101010101" charset="-127"/>
                <a:ea typeface="나눔고딕 ExtraBold" panose="020B0600000101010101" charset="-127"/>
              </a:rPr>
              <a:t>하수급</a:t>
            </a: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 </a:t>
            </a:r>
            <a:r>
              <a:rPr lang="en-US" altLang="ko-KR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B(</a:t>
            </a: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③</a:t>
            </a:r>
            <a:r>
              <a:rPr lang="en-US" altLang="ko-KR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+</a:t>
            </a:r>
            <a:r>
              <a:rPr lang="ko-KR" altLang="en-US" sz="1400" b="1" dirty="0" smtClean="0"/>
              <a:t>⑤</a:t>
            </a:r>
            <a:r>
              <a:rPr lang="en-US" altLang="ko-KR" sz="1400" b="1" dirty="0" smtClean="0"/>
              <a:t>+</a:t>
            </a:r>
            <a:r>
              <a:rPr lang="ko-KR" altLang="en-US" sz="1400" b="1" dirty="0" smtClean="0"/>
              <a:t>⑦</a:t>
            </a:r>
            <a:r>
              <a:rPr lang="en-US" altLang="ko-KR" sz="1400" b="1" dirty="0" smtClean="0"/>
              <a:t>)</a:t>
            </a:r>
            <a:r>
              <a:rPr lang="en-US" altLang="ko-KR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 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altLang="ko-KR" sz="1400" b="1" dirty="0" smtClean="0">
                <a:latin typeface="나눔고딕 ExtraBold" panose="020B0600000101010101" charset="-127"/>
                <a:ea typeface="나눔고딕 ExtraBold" panose="020B0600000101010101" charset="-127"/>
              </a:rPr>
              <a:t>3</a:t>
            </a:r>
            <a:r>
              <a:rPr lang="ko-KR" altLang="en-US" sz="1400" b="1" dirty="0" smtClean="0">
                <a:latin typeface="나눔고딕 ExtraBold" panose="020B0600000101010101" charset="-127"/>
                <a:ea typeface="나눔고딕 ExtraBold" panose="020B0600000101010101" charset="-127"/>
              </a:rPr>
              <a:t>개 사업장 </a:t>
            </a: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적용대상</a:t>
            </a:r>
          </a:p>
        </p:txBody>
      </p:sp>
      <p:sp>
        <p:nvSpPr>
          <p:cNvPr id="42" name="TextBox 34"/>
          <p:cNvSpPr txBox="1">
            <a:spLocks noChangeArrowheads="1"/>
          </p:cNvSpPr>
          <p:nvPr/>
        </p:nvSpPr>
        <p:spPr bwMode="auto">
          <a:xfrm>
            <a:off x="1342813" y="2858846"/>
            <a:ext cx="1689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ko-KR" altLang="en-US">
                <a:latin typeface="나눔고딕 ExtraBold" panose="020B0600000101010101" charset="-127"/>
                <a:ea typeface="나눔고딕 ExtraBold" panose="020B0600000101010101" charset="-127"/>
              </a:rPr>
              <a:t>하수급인</a:t>
            </a:r>
            <a:r>
              <a:rPr lang="en-US" altLang="ko-KR">
                <a:latin typeface="나눔고딕 ExtraBold" panose="020B0600000101010101" charset="-127"/>
                <a:ea typeface="나눔고딕 ExtraBold" panose="020B0600000101010101" charset="-127"/>
              </a:rPr>
              <a:t>A</a:t>
            </a:r>
            <a:endParaRPr lang="ko-KR" altLang="en-US"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43" name="TextBox 35"/>
          <p:cNvSpPr txBox="1">
            <a:spLocks noChangeArrowheads="1"/>
          </p:cNvSpPr>
          <p:nvPr/>
        </p:nvSpPr>
        <p:spPr bwMode="auto">
          <a:xfrm>
            <a:off x="1438063" y="3344621"/>
            <a:ext cx="16208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ko-KR" altLang="en-US">
                <a:latin typeface="나눔고딕 ExtraBold" panose="020B0600000101010101" charset="-127"/>
                <a:ea typeface="나눔고딕 ExtraBold" panose="020B0600000101010101" charset="-127"/>
              </a:rPr>
              <a:t>정규직근로자</a:t>
            </a:r>
          </a:p>
        </p:txBody>
      </p:sp>
      <p:sp>
        <p:nvSpPr>
          <p:cNvPr id="44" name="TextBox 36"/>
          <p:cNvSpPr txBox="1">
            <a:spLocks noChangeArrowheads="1"/>
          </p:cNvSpPr>
          <p:nvPr/>
        </p:nvSpPr>
        <p:spPr bwMode="auto">
          <a:xfrm>
            <a:off x="1382500" y="3830396"/>
            <a:ext cx="1784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ko-KR" altLang="en-US" dirty="0" smtClean="0">
                <a:latin typeface="나눔고딕 ExtraBold" panose="020B0600000101010101" charset="-127"/>
                <a:ea typeface="나눔고딕 ExtraBold" panose="020B0600000101010101" charset="-127"/>
              </a:rPr>
              <a:t>일용근로자 ②</a:t>
            </a:r>
            <a:endParaRPr lang="ko-KR" altLang="en-US" dirty="0"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45" name="TextBox 37"/>
          <p:cNvSpPr txBox="1">
            <a:spLocks noChangeArrowheads="1"/>
          </p:cNvSpPr>
          <p:nvPr/>
        </p:nvSpPr>
        <p:spPr bwMode="auto">
          <a:xfrm>
            <a:off x="3739938" y="1517409"/>
            <a:ext cx="1330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ko-KR" altLang="en-US">
                <a:latin typeface="나눔고딕 ExtraBold" panose="020B0600000101010101" charset="-127"/>
                <a:ea typeface="나눔고딕 ExtraBold" panose="020B0600000101010101" charset="-127"/>
              </a:rPr>
              <a:t>발주자</a:t>
            </a:r>
          </a:p>
        </p:txBody>
      </p:sp>
      <p:cxnSp>
        <p:nvCxnSpPr>
          <p:cNvPr id="46" name="직선 화살표 연결선 45"/>
          <p:cNvCxnSpPr/>
          <p:nvPr/>
        </p:nvCxnSpPr>
        <p:spPr>
          <a:xfrm>
            <a:off x="4405100" y="1928571"/>
            <a:ext cx="3175" cy="206375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화살표 연결선 46"/>
          <p:cNvCxnSpPr/>
          <p:nvPr/>
        </p:nvCxnSpPr>
        <p:spPr>
          <a:xfrm flipH="1">
            <a:off x="2187363" y="2382596"/>
            <a:ext cx="1136650" cy="485775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화살표 연결선 47"/>
          <p:cNvCxnSpPr/>
          <p:nvPr/>
        </p:nvCxnSpPr>
        <p:spPr>
          <a:xfrm>
            <a:off x="5494125" y="2431809"/>
            <a:ext cx="931863" cy="436562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직선 화살표 연결선 48"/>
          <p:cNvCxnSpPr/>
          <p:nvPr/>
        </p:nvCxnSpPr>
        <p:spPr>
          <a:xfrm flipH="1">
            <a:off x="377613" y="3135071"/>
            <a:ext cx="787400" cy="1101725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화살표 연결선 49"/>
          <p:cNvCxnSpPr/>
          <p:nvPr/>
        </p:nvCxnSpPr>
        <p:spPr>
          <a:xfrm>
            <a:off x="7889663" y="3135071"/>
            <a:ext cx="768350" cy="1101725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236347" y="4787268"/>
            <a:ext cx="21602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ko-KR" altLang="en-US" dirty="0" smtClean="0">
                <a:latin typeface="나눔고딕 ExtraBold" panose="020B0600000101010101" charset="-127"/>
                <a:ea typeface="나눔고딕 ExtraBold" panose="020B0600000101010101" charset="-127"/>
              </a:rPr>
              <a:t>현장 일용근로자 </a:t>
            </a:r>
            <a:r>
              <a:rPr lang="ko-KR" altLang="en-US" b="1" dirty="0" smtClean="0"/>
              <a:t>⑥</a:t>
            </a:r>
            <a:endParaRPr lang="ko-KR" altLang="en-US" dirty="0"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6662834" y="4787268"/>
            <a:ext cx="21602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ko-KR" altLang="en-US" dirty="0" smtClean="0">
                <a:latin typeface="나눔고딕 ExtraBold" panose="020B0600000101010101" charset="-127"/>
                <a:ea typeface="나눔고딕 ExtraBold" panose="020B0600000101010101" charset="-127"/>
              </a:rPr>
              <a:t>현장 일용근로자 </a:t>
            </a:r>
            <a:r>
              <a:rPr lang="ko-KR" altLang="en-US" b="1" dirty="0" smtClean="0"/>
              <a:t>⑦</a:t>
            </a:r>
            <a:endParaRPr lang="ko-KR" altLang="en-US" dirty="0"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6639642" y="4236796"/>
            <a:ext cx="21602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ko-KR" altLang="en-US" dirty="0">
                <a:latin typeface="나눔고딕 ExtraBold" panose="020B0600000101010101" charset="-127"/>
                <a:ea typeface="나눔고딕 ExtraBold" panose="020B0600000101010101" charset="-127"/>
              </a:rPr>
              <a:t>현장 </a:t>
            </a:r>
            <a:r>
              <a:rPr lang="ko-KR" altLang="en-US" dirty="0" smtClean="0">
                <a:latin typeface="나눔고딕 ExtraBold" panose="020B0600000101010101" charset="-127"/>
                <a:ea typeface="나눔고딕 ExtraBold" panose="020B0600000101010101" charset="-127"/>
              </a:rPr>
              <a:t>일용근로자 </a:t>
            </a:r>
            <a:r>
              <a:rPr lang="ko-KR" altLang="en-US" b="1" dirty="0"/>
              <a:t>⑤</a:t>
            </a:r>
            <a:endParaRPr lang="ko-KR" altLang="en-US" dirty="0">
              <a:latin typeface="나눔고딕 ExtraBold" panose="020B0600000101010101" charset="-127"/>
              <a:ea typeface="나눔고딕 ExtraBold" panose="020B0600000101010101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5261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53201" y="332656"/>
            <a:ext cx="4162937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3.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경과조치 사업장 적용기준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467543" y="827239"/>
            <a:ext cx="3888433" cy="81481"/>
            <a:chOff x="7218908" y="891107"/>
            <a:chExt cx="2484184" cy="82800"/>
          </a:xfrm>
        </p:grpSpPr>
        <p:sp>
          <p:nvSpPr>
            <p:cNvPr id="18" name="직사각형 17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95536" y="1344682"/>
            <a:ext cx="8496944" cy="35317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가</a:t>
            </a:r>
            <a:r>
              <a:rPr lang="en-US" altLang="ko-KR" sz="16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경과조치  사업장</a:t>
            </a:r>
            <a:endParaRPr lang="en-US" altLang="ko-KR" sz="1600" b="1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500" dirty="0" smtClean="0">
              <a:solidFill>
                <a:srgbClr val="000000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rgbClr val="000000"/>
                </a:solidFill>
                <a:latin typeface="나눔고딕 ExtraBold" panose="020B0600000101010101" charset="-127"/>
                <a:ea typeface="나눔고딕 ExtraBold" panose="020B0600000101010101" charset="-127"/>
              </a:rPr>
              <a:t> </a:t>
            </a: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○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대상</a:t>
            </a:r>
            <a:r>
              <a:rPr lang="en-US" altLang="ko-KR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개정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(2018.8.1.)</a:t>
            </a:r>
            <a:r>
              <a:rPr lang="ko-KR" altLang="en-US" sz="1600" dirty="0" smtClean="0"/>
              <a:t> </a:t>
            </a:r>
            <a:r>
              <a:rPr lang="ko-KR" altLang="en-US" sz="1600" dirty="0"/>
              <a:t>전에 발주자가 입찰을 공고하거나 입찰을 공고하지 아니하고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/>
              <a:t> </a:t>
            </a:r>
            <a:r>
              <a:rPr lang="en-US" altLang="ko-KR" sz="1600" dirty="0" smtClean="0"/>
              <a:t>      </a:t>
            </a:r>
            <a:r>
              <a:rPr lang="ko-KR" altLang="en-US" sz="1600" dirty="0" smtClean="0"/>
              <a:t>수급인과 </a:t>
            </a:r>
            <a:r>
              <a:rPr lang="ko-KR" altLang="en-US" sz="1600" dirty="0"/>
              <a:t>수의계약을 체결한 </a:t>
            </a:r>
            <a:r>
              <a:rPr lang="ko-KR" altLang="en-US" sz="1600" dirty="0" smtClean="0"/>
              <a:t>공사임이 확인되는 사업장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○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적용내용</a:t>
            </a:r>
            <a:r>
              <a:rPr lang="en-US" altLang="ko-KR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개정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(2018.8.1.)</a:t>
            </a:r>
            <a:r>
              <a:rPr lang="ko-KR" altLang="en-US" sz="1600" dirty="0"/>
              <a:t> </a:t>
            </a:r>
            <a:r>
              <a:rPr lang="ko-KR" altLang="en-US" sz="1600" dirty="0" smtClean="0"/>
              <a:t>내용</a:t>
            </a:r>
            <a:r>
              <a:rPr lang="ko-KR" altLang="en-US" sz="1600" dirty="0"/>
              <a:t>을 </a:t>
            </a:r>
            <a:r>
              <a:rPr lang="ko-KR" altLang="en-US" sz="1600" dirty="0" smtClean="0"/>
              <a:t>적용하지 않고 종전지침을 적용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/>
              <a:t> </a:t>
            </a:r>
            <a:r>
              <a:rPr lang="en-US" altLang="ko-KR" sz="1600" dirty="0" smtClean="0"/>
              <a:t>    - </a:t>
            </a:r>
            <a:r>
              <a:rPr lang="ko-KR" altLang="en-US" sz="1600" dirty="0" smtClean="0"/>
              <a:t>종전지침인  </a:t>
            </a:r>
            <a:r>
              <a:rPr lang="en-US" altLang="ko-KR" sz="1600" dirty="0" smtClean="0"/>
              <a:t>“</a:t>
            </a:r>
            <a:r>
              <a:rPr lang="ko-KR" altLang="en-US" sz="1600" dirty="0" smtClean="0"/>
              <a:t>월 </a:t>
            </a:r>
            <a:r>
              <a:rPr lang="en-US" altLang="ko-KR" sz="1600" dirty="0" smtClean="0"/>
              <a:t>20</a:t>
            </a:r>
            <a:r>
              <a:rPr lang="ko-KR" altLang="en-US" sz="1600" dirty="0" smtClean="0"/>
              <a:t>일 이상 근로</a:t>
            </a:r>
            <a:r>
              <a:rPr lang="en-US" altLang="ko-KR" sz="1600" dirty="0" smtClean="0"/>
              <a:t>”</a:t>
            </a:r>
            <a:r>
              <a:rPr lang="ko-KR" altLang="en-US" sz="1600" dirty="0"/>
              <a:t> </a:t>
            </a:r>
            <a:r>
              <a:rPr lang="ko-KR" altLang="en-US" sz="1600" dirty="0" smtClean="0"/>
              <a:t>하는 경우 가입대상임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 </a:t>
            </a: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○ </a:t>
            </a:r>
            <a:r>
              <a:rPr lang="en-US" altLang="ko-KR" sz="1600" b="1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적용방법</a:t>
            </a:r>
            <a:r>
              <a:rPr lang="en-US" altLang="ko-KR" sz="1600" b="1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) </a:t>
            </a:r>
            <a:r>
              <a:rPr lang="en-US" altLang="ko-KR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2018.8.1. </a:t>
            </a:r>
            <a:r>
              <a:rPr lang="ko-KR" altLang="en-US" sz="1600" dirty="0" smtClean="0"/>
              <a:t>전에 </a:t>
            </a:r>
            <a:r>
              <a:rPr lang="ko-KR" altLang="en-US" sz="1600" dirty="0"/>
              <a:t>발주자가 </a:t>
            </a:r>
            <a:r>
              <a:rPr lang="ko-KR" altLang="en-US" sz="1600" dirty="0" err="1" smtClean="0"/>
              <a:t>입찰공고했거나</a:t>
            </a:r>
            <a:r>
              <a:rPr lang="ko-KR" altLang="en-US" sz="1600" dirty="0" smtClean="0"/>
              <a:t> </a:t>
            </a:r>
            <a:r>
              <a:rPr lang="ko-KR" altLang="en-US" sz="1600" dirty="0" err="1" smtClean="0"/>
              <a:t>도급계약한</a:t>
            </a:r>
            <a:r>
              <a:rPr lang="ko-KR" altLang="en-US" sz="1600" dirty="0" smtClean="0"/>
              <a:t> 증빙서류 등을 제출하는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/>
              <a:t> 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      경우 경과조치 사업장으로 적용 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○ </a:t>
            </a:r>
            <a:r>
              <a:rPr lang="en-US" altLang="ko-KR" sz="1600" b="1" dirty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적용기간</a:t>
            </a:r>
            <a:r>
              <a:rPr lang="en-US" altLang="ko-KR" sz="1600" b="1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) </a:t>
            </a:r>
            <a:r>
              <a:rPr lang="en-US" altLang="ko-KR" sz="1600" dirty="0"/>
              <a:t>2020.7.31. </a:t>
            </a:r>
            <a:r>
              <a:rPr lang="ko-KR" altLang="en-US" sz="1600" dirty="0"/>
              <a:t>까지</a:t>
            </a:r>
            <a:endParaRPr lang="en-US" altLang="ko-KR" sz="1600" dirty="0" smtClean="0">
              <a:solidFill>
                <a:srgbClr val="000000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- </a:t>
            </a: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경과조치 사업장이라 하더라도 </a:t>
            </a:r>
            <a:r>
              <a:rPr lang="en-US" altLang="ko-KR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2020.8.1. </a:t>
            </a: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부터는 월 근로일수 </a:t>
            </a:r>
            <a:r>
              <a:rPr lang="en-US" altLang="ko-KR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8</a:t>
            </a: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일로 일괄 적용</a:t>
            </a:r>
            <a:endParaRPr lang="en-US" altLang="ko-KR" sz="14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3610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51381"/>
            <a:ext cx="1182955" cy="573363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ko-KR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제</a:t>
            </a:r>
            <a:r>
              <a:rPr lang="en-US" altLang="ko-K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4</a:t>
            </a:r>
            <a:r>
              <a:rPr lang="ko-KR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장</a:t>
            </a:r>
            <a:endParaRPr lang="ko-KR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2747798"/>
            <a:ext cx="7128792" cy="961162"/>
          </a:xfrm>
          <a:prstGeom prst="rect">
            <a:avLst/>
          </a:prstGeom>
          <a:noFill/>
        </p:spPr>
        <p:txBody>
          <a:bodyPr wrap="square" lIns="80138" tIns="40069" rIns="80138" bIns="40069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ko-KR" alt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건설일용근로자 가입 기준</a:t>
            </a:r>
            <a:endParaRPr lang="ko-KR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2190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17</a:t>
            </a:fld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53201" y="332656"/>
            <a:ext cx="4162937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건설일용 근로자 적용기준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323528" y="755231"/>
            <a:ext cx="3816424" cy="90000"/>
            <a:chOff x="7218908" y="891107"/>
            <a:chExt cx="2484184" cy="82800"/>
          </a:xfrm>
        </p:grpSpPr>
        <p:sp>
          <p:nvSpPr>
            <p:cNvPr id="12" name="직사각형 11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230320" y="1656928"/>
            <a:ext cx="8610600" cy="38603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가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건설일용 근로자 적용기준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endParaRPr lang="en-US" altLang="ko-KR" sz="500" dirty="0" smtClean="0">
              <a:latin typeface="나눔고딕 ExtraBold" panose="020B0600000101010101" charset="-127"/>
              <a:ea typeface="나눔고딕 ExtraBold" panose="020B0600000101010101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1)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건설공사로 인정하는 건설현장에 고용되고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6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직접노무비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대상에 해당하는 자 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500" dirty="0">
                <a:latin typeface="HY중고딕" panose="02030600000101010101" pitchFamily="18" charset="-127"/>
                <a:ea typeface="HY중고딕" panose="02030600000101010101" pitchFamily="18" charset="-127"/>
              </a:rPr>
              <a:t>.</a:t>
            </a:r>
            <a:endParaRPr lang="ko-KR" altLang="en-US" sz="5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2)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일용근로자라 하더라도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1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개월 이상의 계약이 있는 경우 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-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사업장 가입자로 적용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endParaRPr lang="en-US" altLang="ko-KR" sz="5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3) 1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개월 미만으로 계약하거나 계약기간이 확인되지 않는 경우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사후확인 포함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-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실제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1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개월 이상 계속 근로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,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월 근로일수가 현장에서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8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일 이상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사업장가입자로 적용</a:t>
            </a:r>
            <a:endParaRPr lang="en-US" altLang="ko-KR" sz="16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-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사업장 가입자에 해당하지 않는 경우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지역가입자로 적용</a:t>
            </a:r>
            <a:endParaRPr lang="ko-KR" altLang="en-US" sz="1600" b="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2744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18</a:t>
            </a:fld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53201" y="332656"/>
            <a:ext cx="3874396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1. </a:t>
            </a:r>
            <a:r>
              <a:rPr lang="ko-KR" altLang="en-US" sz="2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건설일용 근로자 적용기준</a:t>
            </a:r>
            <a:endParaRPr lang="ko-KR" altLang="en-US" sz="2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323528" y="755231"/>
            <a:ext cx="3816424" cy="81481"/>
            <a:chOff x="7218908" y="891107"/>
            <a:chExt cx="2484184" cy="82800"/>
          </a:xfrm>
        </p:grpSpPr>
        <p:sp>
          <p:nvSpPr>
            <p:cNvPr id="12" name="직사각형 11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220456" y="1196752"/>
            <a:ext cx="8610600" cy="4608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나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건설일용근로자 자격변동일 기준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endParaRPr lang="en-US" altLang="ko-KR" sz="500" dirty="0" smtClean="0">
              <a:latin typeface="나눔고딕 ExtraBold" panose="020B0600000101010101" charset="-127"/>
              <a:ea typeface="나눔고딕 ExtraBold" panose="020B0600000101010101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1)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자격취득시기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○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최초 </a:t>
            </a:r>
            <a:r>
              <a:rPr lang="ko-KR" altLang="en-US" sz="16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근로일부터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1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월간의 근로일수가 월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8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일 이상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→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최초 근로일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○ 전월 근로일수가 월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8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일 미만이던 근로자가 당월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1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일부터 말일까지 근로일수가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 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월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8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일 이상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→ 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해당 월의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1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일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defRPr/>
            </a:pPr>
            <a:endParaRPr lang="en-US" altLang="ko-KR" sz="500" b="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2)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자격상실시기</a:t>
            </a:r>
            <a:endParaRPr lang="en-US" altLang="ko-KR" sz="16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○ </a:t>
            </a:r>
            <a:r>
              <a:rPr lang="ko-KR" altLang="en-US" sz="16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자격취득일이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속한 달의 다음달 이후 최종 </a:t>
            </a:r>
            <a:r>
              <a:rPr lang="ko-KR" altLang="en-US" sz="16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근로일이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속한 달의 근로일수가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8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일 이상 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  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→ 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최종 </a:t>
            </a:r>
            <a:r>
              <a:rPr lang="ko-KR" altLang="en-US" sz="16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근로일의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다음날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○ </a:t>
            </a:r>
            <a:r>
              <a:rPr lang="ko-KR" altLang="en-US" sz="16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자격취득일이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속한 달의 다음 달 이후부터 말일까지 근로일수가 월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8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일 미만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  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→  해당 월의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1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일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* 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다만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해당월의 최종 </a:t>
            </a:r>
            <a:r>
              <a:rPr lang="ko-KR" altLang="en-US" sz="14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근로일까지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근로의 연속성이 있는 경우의 최종 </a:t>
            </a:r>
            <a:r>
              <a:rPr lang="ko-KR" altLang="en-US" sz="14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근로일의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다음날로 상실처리 가능</a:t>
            </a:r>
            <a:endParaRPr lang="ko-KR" altLang="en-US" sz="1400" b="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260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88190" y="6121652"/>
            <a:ext cx="2133600" cy="365125"/>
          </a:xfrm>
        </p:spPr>
        <p:txBody>
          <a:bodyPr/>
          <a:lstStyle/>
          <a:p>
            <a:fld id="{2B3EAD9E-8D52-40B5-B2C4-693067CD2C29}" type="slidenum">
              <a:rPr lang="ko-KR" altLang="en-US" smtClean="0"/>
              <a:t>19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53201" y="332656"/>
            <a:ext cx="4162937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건설일용 </a:t>
            </a:r>
            <a:r>
              <a:rPr lang="ko-KR" altLang="en-US" sz="2400" dirty="0">
                <a:latin typeface="HY견고딕" panose="02030600000101010101" pitchFamily="18" charset="-127"/>
                <a:ea typeface="HY견고딕" panose="02030600000101010101" pitchFamily="18" charset="-127"/>
              </a:rPr>
              <a:t>근로자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적용예시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323526" y="755230"/>
            <a:ext cx="4130097" cy="89782"/>
            <a:chOff x="7218908" y="891107"/>
            <a:chExt cx="2484184" cy="82800"/>
          </a:xfrm>
        </p:grpSpPr>
        <p:sp>
          <p:nvSpPr>
            <p:cNvPr id="5" name="직사각형 4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284071" y="1041138"/>
            <a:ext cx="7778554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가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취득일 예시</a:t>
            </a:r>
            <a:endParaRPr lang="en-US" altLang="ko-KR" sz="1600" b="1" dirty="0" smtClean="0">
              <a:solidFill>
                <a:srgbClr val="2E57B3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0695" y="1556792"/>
            <a:ext cx="2664296" cy="1384995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arenR"/>
            </a:pPr>
            <a:r>
              <a:rPr lang="en-US" altLang="ko-KR" sz="1400" dirty="0" smtClean="0"/>
              <a:t>1</a:t>
            </a:r>
            <a:r>
              <a:rPr lang="ko-KR" altLang="en-US" sz="1400" dirty="0" smtClean="0"/>
              <a:t>개월 이상 근로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최초 </a:t>
            </a:r>
            <a:endParaRPr lang="en-US" altLang="ko-KR" sz="1400" dirty="0" smtClean="0"/>
          </a:p>
          <a:p>
            <a:pPr>
              <a:lnSpc>
                <a:spcPct val="20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   1</a:t>
            </a:r>
            <a:r>
              <a:rPr lang="ko-KR" altLang="en-US" sz="1400" dirty="0" smtClean="0"/>
              <a:t>개월간 </a:t>
            </a:r>
            <a:r>
              <a:rPr lang="en-US" altLang="ko-KR" sz="1400" dirty="0" smtClean="0"/>
              <a:t>8</a:t>
            </a:r>
            <a:r>
              <a:rPr lang="ko-KR" altLang="en-US" sz="1400" dirty="0" smtClean="0"/>
              <a:t>일 이상 근무 </a:t>
            </a:r>
            <a:endParaRPr lang="en-US" altLang="ko-KR" sz="1400" dirty="0" smtClean="0"/>
          </a:p>
          <a:p>
            <a:pPr>
              <a:lnSpc>
                <a:spcPct val="200000"/>
              </a:lnSpc>
            </a:pP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   → 최초 근로일로 취득</a:t>
            </a:r>
            <a:endParaRPr lang="ko-KR" altLang="en-US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683568" y="3933056"/>
            <a:ext cx="2664296" cy="1384995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400" dirty="0" smtClean="0"/>
              <a:t>2) </a:t>
            </a:r>
            <a:r>
              <a:rPr lang="ko-KR" altLang="en-US" sz="1400" dirty="0" smtClean="0"/>
              <a:t>최초 </a:t>
            </a:r>
            <a:r>
              <a:rPr lang="en-US" altLang="ko-KR" sz="1400" dirty="0" smtClean="0"/>
              <a:t>1</a:t>
            </a:r>
            <a:r>
              <a:rPr lang="ko-KR" altLang="en-US" sz="1400" dirty="0" smtClean="0"/>
              <a:t>개월 </a:t>
            </a:r>
            <a:r>
              <a:rPr lang="en-US" altLang="ko-KR" sz="1400" dirty="0" smtClean="0"/>
              <a:t>8</a:t>
            </a:r>
            <a:r>
              <a:rPr lang="ko-KR" altLang="en-US" sz="1400" dirty="0" smtClean="0"/>
              <a:t>일 미만 </a:t>
            </a:r>
            <a:endParaRPr lang="en-US" altLang="ko-KR" sz="1400" dirty="0" smtClean="0"/>
          </a:p>
          <a:p>
            <a:pPr>
              <a:lnSpc>
                <a:spcPct val="200000"/>
              </a:lnSpc>
            </a:pPr>
            <a:r>
              <a:rPr lang="en-US" altLang="ko-KR" sz="1400" dirty="0" smtClean="0"/>
              <a:t>    </a:t>
            </a:r>
            <a:r>
              <a:rPr lang="ko-KR" altLang="en-US" sz="1400" dirty="0" smtClean="0"/>
              <a:t>다음달 </a:t>
            </a:r>
            <a:r>
              <a:rPr lang="en-US" altLang="ko-KR" sz="1400" dirty="0" smtClean="0"/>
              <a:t>8</a:t>
            </a:r>
            <a:r>
              <a:rPr lang="ko-KR" altLang="en-US" sz="1400" dirty="0" smtClean="0"/>
              <a:t>일 이상 근무 </a:t>
            </a:r>
            <a:endParaRPr lang="en-US" altLang="ko-KR" sz="1400" dirty="0" smtClean="0"/>
          </a:p>
          <a:p>
            <a:pPr>
              <a:lnSpc>
                <a:spcPct val="200000"/>
              </a:lnSpc>
            </a:pP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   → 다음달 초일로 취득</a:t>
            </a:r>
            <a:endParaRPr lang="ko-KR" alt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324" y="1528674"/>
            <a:ext cx="4983140" cy="201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933056"/>
            <a:ext cx="524195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397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48"/>
            <a:ext cx="9144000" cy="607738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그룹 9"/>
          <p:cNvGrpSpPr/>
          <p:nvPr/>
        </p:nvGrpSpPr>
        <p:grpSpPr>
          <a:xfrm>
            <a:off x="6389297" y="729416"/>
            <a:ext cx="2124243" cy="75067"/>
            <a:chOff x="7218908" y="891107"/>
            <a:chExt cx="2484184" cy="82800"/>
          </a:xfrm>
        </p:grpSpPr>
        <p:sp>
          <p:nvSpPr>
            <p:cNvPr id="7" name="직사각형 6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843988" y="188640"/>
            <a:ext cx="1280737" cy="573363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ko-KR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목   차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39699" y="1124744"/>
            <a:ext cx="2720234" cy="2676503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pPr marL="233736" indent="-233736">
              <a:lnSpc>
                <a:spcPct val="200000"/>
              </a:lnSpc>
              <a:spcAft>
                <a:spcPts val="526"/>
              </a:spcAft>
              <a:buAutoNum type="arabicPeriod"/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주요 개정내용 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233736" indent="-233736">
              <a:lnSpc>
                <a:spcPct val="150000"/>
              </a:lnSpc>
              <a:spcAft>
                <a:spcPts val="526"/>
              </a:spcAft>
              <a:buAutoNum type="arabicPeriod"/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사업장 적용기준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latinLnBrk="0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16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건설현장사업장 적용기준</a:t>
            </a:r>
            <a:endParaRPr lang="ko-KR" altLang="en-US" sz="1600" dirty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spcAft>
                <a:spcPts val="526"/>
              </a:spcAft>
            </a:pP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건설일용근로자 가입기준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spcAft>
                <a:spcPts val="526"/>
              </a:spcAft>
            </a:pP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건설일용근로자 소득기준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spcAft>
                <a:spcPts val="526"/>
              </a:spcAft>
            </a:pP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6.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기타 참고자료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57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88190" y="6121652"/>
            <a:ext cx="2133600" cy="365125"/>
          </a:xfrm>
        </p:spPr>
        <p:txBody>
          <a:bodyPr/>
          <a:lstStyle/>
          <a:p>
            <a:fld id="{2B3EAD9E-8D52-40B5-B2C4-693067CD2C29}" type="slidenum">
              <a:rPr lang="ko-KR" altLang="en-US" smtClean="0"/>
              <a:t>20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53201" y="332656"/>
            <a:ext cx="4162937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3.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건설일용 </a:t>
            </a:r>
            <a:r>
              <a:rPr lang="ko-KR" altLang="en-US" sz="2400" dirty="0">
                <a:latin typeface="HY견고딕" panose="02030600000101010101" pitchFamily="18" charset="-127"/>
                <a:ea typeface="HY견고딕" panose="02030600000101010101" pitchFamily="18" charset="-127"/>
              </a:rPr>
              <a:t>근로자 적용기준</a:t>
            </a:r>
          </a:p>
        </p:txBody>
      </p:sp>
      <p:grpSp>
        <p:nvGrpSpPr>
          <p:cNvPr id="4" name="그룹 3"/>
          <p:cNvGrpSpPr/>
          <p:nvPr/>
        </p:nvGrpSpPr>
        <p:grpSpPr>
          <a:xfrm>
            <a:off x="497216" y="756252"/>
            <a:ext cx="3930768" cy="89782"/>
            <a:chOff x="7218908" y="891107"/>
            <a:chExt cx="2484184" cy="82800"/>
          </a:xfrm>
        </p:grpSpPr>
        <p:sp>
          <p:nvSpPr>
            <p:cNvPr id="5" name="직사각형 4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328543" y="1034711"/>
            <a:ext cx="7778554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가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취득일 </a:t>
            </a:r>
            <a:r>
              <a:rPr lang="ko-KR" altLang="en-US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예시</a:t>
            </a:r>
            <a:endParaRPr lang="en-US" altLang="ko-KR" sz="1600" b="1" dirty="0" smtClean="0">
              <a:solidFill>
                <a:srgbClr val="2E57B3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1562" y="1628800"/>
            <a:ext cx="2960318" cy="18158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400" dirty="0" smtClean="0"/>
              <a:t>3) </a:t>
            </a:r>
            <a:r>
              <a:rPr lang="ko-KR" altLang="en-US" sz="1400" dirty="0" smtClean="0"/>
              <a:t>최초 근로일로부터 </a:t>
            </a:r>
            <a:r>
              <a:rPr lang="en-US" altLang="ko-KR" sz="1400" dirty="0" smtClean="0"/>
              <a:t>1</a:t>
            </a:r>
            <a:r>
              <a:rPr lang="ko-KR" altLang="en-US" sz="1400" dirty="0" smtClean="0"/>
              <a:t>개월만 근무</a:t>
            </a:r>
            <a:r>
              <a:rPr lang="en-US" altLang="ko-KR" sz="1400" dirty="0" smtClean="0"/>
              <a:t>,</a:t>
            </a:r>
          </a:p>
          <a:p>
            <a:pPr>
              <a:lnSpc>
                <a:spcPct val="20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 </a:t>
            </a:r>
            <a:r>
              <a:rPr lang="ko-KR" altLang="en-US" sz="1400" dirty="0" smtClean="0"/>
              <a:t>최종 </a:t>
            </a:r>
            <a:r>
              <a:rPr lang="ko-KR" altLang="en-US" sz="1400" dirty="0" err="1" smtClean="0"/>
              <a:t>근로일이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 1</a:t>
            </a:r>
            <a:r>
              <a:rPr lang="ko-KR" altLang="en-US" sz="1400" dirty="0" smtClean="0"/>
              <a:t>개월 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되는 날까지</a:t>
            </a:r>
            <a:endParaRPr lang="en-US" altLang="ko-KR" sz="1400" dirty="0" smtClean="0"/>
          </a:p>
          <a:p>
            <a:pPr>
              <a:lnSpc>
                <a:spcPct val="20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</a:t>
            </a:r>
            <a:r>
              <a:rPr lang="ko-KR" altLang="en-US" sz="1400" dirty="0" smtClean="0"/>
              <a:t> 근무  </a:t>
            </a: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→ 최초 근로일로 취득</a:t>
            </a:r>
            <a:r>
              <a:rPr lang="en-US" altLang="ko-KR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, </a:t>
            </a:r>
          </a:p>
          <a:p>
            <a:pPr>
              <a:lnSpc>
                <a:spcPct val="200000"/>
              </a:lnSpc>
            </a:pPr>
            <a:r>
              <a:rPr lang="en-US" altLang="ko-KR" sz="1400" dirty="0">
                <a:latin typeface="나눔고딕 ExtraBold" panose="020B0600000101010101" charset="-127"/>
                <a:ea typeface="나눔고딕 ExtraBold" panose="020B0600000101010101" charset="-127"/>
              </a:rPr>
              <a:t> </a:t>
            </a:r>
            <a:r>
              <a:rPr lang="en-US" altLang="ko-KR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   </a:t>
            </a: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최종 </a:t>
            </a:r>
            <a:r>
              <a:rPr lang="ko-KR" altLang="en-US" sz="1400" dirty="0" err="1" smtClean="0">
                <a:latin typeface="나눔고딕 ExtraBold" panose="020B0600000101010101" charset="-127"/>
                <a:ea typeface="나눔고딕 ExtraBold" panose="020B0600000101010101" charset="-127"/>
              </a:rPr>
              <a:t>근로일의</a:t>
            </a: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 다음날로 상실</a:t>
            </a:r>
            <a:endParaRPr lang="ko-KR" altLang="en-US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531562" y="3861048"/>
            <a:ext cx="2960317" cy="13849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400" dirty="0"/>
              <a:t>4</a:t>
            </a:r>
            <a:r>
              <a:rPr lang="en-US" altLang="ko-KR" sz="1400" dirty="0" smtClean="0"/>
              <a:t>) </a:t>
            </a:r>
            <a:r>
              <a:rPr lang="ko-KR" altLang="en-US" sz="1400" dirty="0" smtClean="0"/>
              <a:t>최초 근로일로부터 </a:t>
            </a:r>
            <a:r>
              <a:rPr lang="en-US" altLang="ko-KR" sz="1400" dirty="0" smtClean="0"/>
              <a:t>1</a:t>
            </a:r>
            <a:r>
              <a:rPr lang="ko-KR" altLang="en-US" sz="1400" dirty="0" smtClean="0"/>
              <a:t>개월만 근무</a:t>
            </a:r>
            <a:r>
              <a:rPr lang="en-US" altLang="ko-KR" sz="1400" dirty="0" smtClean="0"/>
              <a:t>, </a:t>
            </a:r>
          </a:p>
          <a:p>
            <a:pPr>
              <a:lnSpc>
                <a:spcPct val="20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 </a:t>
            </a:r>
            <a:r>
              <a:rPr lang="ko-KR" altLang="en-US" sz="1400" dirty="0" smtClean="0"/>
              <a:t>최종 </a:t>
            </a:r>
            <a:r>
              <a:rPr lang="ko-KR" altLang="en-US" sz="1400" dirty="0" err="1" smtClean="0"/>
              <a:t>근로일이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1</a:t>
            </a:r>
            <a:r>
              <a:rPr lang="ko-KR" altLang="en-US" sz="1400" dirty="0" smtClean="0"/>
              <a:t>개월 미만</a:t>
            </a:r>
            <a:endParaRPr lang="en-US" altLang="ko-KR" sz="1400" dirty="0" smtClean="0"/>
          </a:p>
          <a:p>
            <a:pPr>
              <a:lnSpc>
                <a:spcPct val="200000"/>
              </a:lnSpc>
            </a:pP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   → 가입비대상</a:t>
            </a:r>
            <a:endParaRPr lang="ko-KR" altLang="en-US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904" y="1466120"/>
            <a:ext cx="5184576" cy="2026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903" y="3750822"/>
            <a:ext cx="5241259" cy="1838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6066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88190" y="6121652"/>
            <a:ext cx="2133600" cy="365125"/>
          </a:xfrm>
        </p:spPr>
        <p:txBody>
          <a:bodyPr/>
          <a:lstStyle/>
          <a:p>
            <a:fld id="{2B3EAD9E-8D52-40B5-B2C4-693067CD2C29}" type="slidenum">
              <a:rPr lang="ko-KR" altLang="en-US" smtClean="0"/>
              <a:t>21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53201" y="332656"/>
            <a:ext cx="4162937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3.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건설일용 </a:t>
            </a:r>
            <a:r>
              <a:rPr lang="ko-KR" altLang="en-US" sz="2400" dirty="0">
                <a:latin typeface="HY견고딕" panose="02030600000101010101" pitchFamily="18" charset="-127"/>
                <a:ea typeface="HY견고딕" panose="02030600000101010101" pitchFamily="18" charset="-127"/>
              </a:rPr>
              <a:t>근로자 적용기준</a:t>
            </a:r>
          </a:p>
        </p:txBody>
      </p:sp>
      <p:grpSp>
        <p:nvGrpSpPr>
          <p:cNvPr id="4" name="그룹 3"/>
          <p:cNvGrpSpPr/>
          <p:nvPr/>
        </p:nvGrpSpPr>
        <p:grpSpPr>
          <a:xfrm>
            <a:off x="323526" y="755230"/>
            <a:ext cx="4130097" cy="89782"/>
            <a:chOff x="7218908" y="891107"/>
            <a:chExt cx="2484184" cy="82800"/>
          </a:xfrm>
        </p:grpSpPr>
        <p:sp>
          <p:nvSpPr>
            <p:cNvPr id="5" name="직사각형 4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328543" y="1034711"/>
            <a:ext cx="7778554" cy="367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나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상실일 예시</a:t>
            </a:r>
            <a:endParaRPr lang="en-US" altLang="ko-KR" sz="1600" b="1" dirty="0" smtClean="0">
              <a:solidFill>
                <a:srgbClr val="2E57B3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1562" y="1827981"/>
            <a:ext cx="2960318" cy="1384995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400" dirty="0" smtClean="0"/>
              <a:t>1) </a:t>
            </a:r>
            <a:r>
              <a:rPr lang="ko-KR" altLang="en-US" sz="1400" dirty="0" smtClean="0"/>
              <a:t>자격취득 후 최종 </a:t>
            </a:r>
            <a:r>
              <a:rPr lang="ko-KR" altLang="en-US" sz="1400" dirty="0" err="1" smtClean="0"/>
              <a:t>근</a:t>
            </a:r>
            <a:r>
              <a:rPr lang="ko-KR" altLang="en-US" sz="1400" dirty="0" err="1" smtClean="0">
                <a:latin typeface="+mn-ea"/>
              </a:rPr>
              <a:t>로</a:t>
            </a:r>
            <a:r>
              <a:rPr lang="ko-KR" altLang="en-US" sz="1400" dirty="0" err="1" smtClean="0"/>
              <a:t>일이</a:t>
            </a:r>
            <a:r>
              <a:rPr lang="ko-KR" altLang="en-US" sz="1400" dirty="0" smtClean="0"/>
              <a:t> 속한 </a:t>
            </a:r>
            <a:endParaRPr lang="en-US" altLang="ko-KR" sz="1400" dirty="0" smtClean="0"/>
          </a:p>
          <a:p>
            <a:pPr>
              <a:lnSpc>
                <a:spcPct val="20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 </a:t>
            </a:r>
            <a:r>
              <a:rPr lang="ko-KR" altLang="en-US" sz="1400" dirty="0" smtClean="0"/>
              <a:t>달의 근로일수가 </a:t>
            </a:r>
            <a:r>
              <a:rPr lang="en-US" altLang="ko-KR" sz="1400" dirty="0" smtClean="0"/>
              <a:t>8</a:t>
            </a:r>
            <a:r>
              <a:rPr lang="ko-KR" altLang="en-US" sz="1400" dirty="0" smtClean="0"/>
              <a:t>일 이상인 경우 </a:t>
            </a:r>
            <a:endParaRPr lang="en-US" altLang="ko-KR" sz="1400" dirty="0" smtClean="0"/>
          </a:p>
          <a:p>
            <a:pPr>
              <a:lnSpc>
                <a:spcPct val="200000"/>
              </a:lnSpc>
            </a:pPr>
            <a:r>
              <a:rPr lang="en-US" altLang="ko-KR" sz="1400" dirty="0">
                <a:latin typeface="나눔고딕 ExtraBold" panose="020B0600000101010101" charset="-127"/>
                <a:ea typeface="나눔고딕 ExtraBold" panose="020B0600000101010101" charset="-127"/>
              </a:rPr>
              <a:t> </a:t>
            </a:r>
            <a:r>
              <a:rPr lang="en-US" altLang="ko-KR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   </a:t>
            </a: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→ 최종 </a:t>
            </a:r>
            <a:r>
              <a:rPr lang="ko-KR" altLang="en-US" sz="1400" dirty="0" err="1" smtClean="0">
                <a:latin typeface="나눔고딕 ExtraBold" panose="020B0600000101010101" charset="-127"/>
                <a:ea typeface="나눔고딕 ExtraBold" panose="020B0600000101010101" charset="-127"/>
              </a:rPr>
              <a:t>근로일의</a:t>
            </a: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 다음날</a:t>
            </a:r>
            <a:endParaRPr lang="ko-KR" altLang="en-US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531563" y="3834590"/>
            <a:ext cx="2960317" cy="1708160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 smtClean="0"/>
              <a:t>2) </a:t>
            </a:r>
            <a:r>
              <a:rPr lang="ko-KR" altLang="en-US" sz="1400" dirty="0" smtClean="0"/>
              <a:t>자격취득 후 최종 </a:t>
            </a:r>
            <a:r>
              <a:rPr lang="ko-KR" altLang="en-US" sz="1400" dirty="0" err="1" smtClean="0"/>
              <a:t>근로일이</a:t>
            </a:r>
            <a:r>
              <a:rPr lang="ko-KR" altLang="en-US" sz="1400" dirty="0" smtClean="0"/>
              <a:t> 속한  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 </a:t>
            </a:r>
            <a:r>
              <a:rPr lang="ko-KR" altLang="en-US" sz="1400" dirty="0" smtClean="0"/>
              <a:t>달의 근로일수가 </a:t>
            </a:r>
            <a:r>
              <a:rPr lang="en-US" altLang="ko-KR" sz="1400" dirty="0" smtClean="0"/>
              <a:t>8</a:t>
            </a:r>
            <a:r>
              <a:rPr lang="ko-KR" altLang="en-US" sz="1400" dirty="0" smtClean="0"/>
              <a:t>일 미만인 경우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   → 최종 </a:t>
            </a:r>
            <a:r>
              <a:rPr lang="ko-KR" altLang="en-US" sz="1400" dirty="0" err="1" smtClean="0">
                <a:latin typeface="나눔고딕 ExtraBold" panose="020B0600000101010101" charset="-127"/>
                <a:ea typeface="나눔고딕 ExtraBold" panose="020B0600000101010101" charset="-127"/>
              </a:rPr>
              <a:t>근로월의</a:t>
            </a: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 </a:t>
            </a:r>
            <a:r>
              <a:rPr lang="en-US" altLang="ko-KR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1</a:t>
            </a: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일로 상실</a:t>
            </a:r>
            <a:endParaRPr lang="en-US" altLang="ko-KR" sz="1400" dirty="0" smtClean="0">
              <a:latin typeface="나눔고딕 ExtraBold" panose="020B0600000101010101" charset="-127"/>
              <a:ea typeface="나눔고딕 ExtraBold" panose="020B0600000101010101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나눔고딕 ExtraBold" panose="020B0600000101010101" charset="-127"/>
                <a:ea typeface="나눔고딕 ExtraBold" panose="020B0600000101010101" charset="-127"/>
              </a:rPr>
              <a:t> </a:t>
            </a:r>
            <a:r>
              <a:rPr lang="en-US" altLang="ko-KR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* </a:t>
            </a:r>
            <a:r>
              <a:rPr lang="ko-KR" altLang="en-US" sz="14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말일까지 </a:t>
            </a:r>
            <a:r>
              <a:rPr lang="ko-KR" altLang="en-US" sz="1400" dirty="0" err="1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근무시</a:t>
            </a:r>
            <a:r>
              <a:rPr lang="ko-KR" altLang="en-US" sz="14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최종 </a:t>
            </a:r>
            <a:r>
              <a:rPr lang="ko-KR" altLang="en-US" sz="1400" dirty="0" err="1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근로일의</a:t>
            </a:r>
            <a:endParaRPr lang="en-US" altLang="ko-KR" sz="1400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</a:t>
            </a:r>
            <a:r>
              <a:rPr lang="en-US" altLang="ko-KR" sz="14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  </a:t>
            </a:r>
            <a:r>
              <a:rPr lang="ko-KR" altLang="en-US" sz="14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다음날로 처리 가능</a:t>
            </a:r>
            <a:endParaRPr lang="ko-KR" altLang="en-US" sz="1400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742" y="1772816"/>
            <a:ext cx="5126458" cy="182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742" y="3890941"/>
            <a:ext cx="5189688" cy="189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5879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6588190" y="6121652"/>
            <a:ext cx="2133600" cy="365125"/>
          </a:xfrm>
        </p:spPr>
        <p:txBody>
          <a:bodyPr/>
          <a:lstStyle/>
          <a:p>
            <a:fld id="{2B3EAD9E-8D52-40B5-B2C4-693067CD2C29}" type="slidenum">
              <a:rPr lang="ko-KR" altLang="en-US" smtClean="0"/>
              <a:t>22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53201" y="332656"/>
            <a:ext cx="4162937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3.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건설일용 </a:t>
            </a:r>
            <a:r>
              <a:rPr lang="ko-KR" altLang="en-US" sz="2400" dirty="0">
                <a:latin typeface="HY견고딕" panose="02030600000101010101" pitchFamily="18" charset="-127"/>
                <a:ea typeface="HY견고딕" panose="02030600000101010101" pitchFamily="18" charset="-127"/>
              </a:rPr>
              <a:t>근로자 적용기준</a:t>
            </a:r>
          </a:p>
        </p:txBody>
      </p:sp>
      <p:grpSp>
        <p:nvGrpSpPr>
          <p:cNvPr id="4" name="그룹 3"/>
          <p:cNvGrpSpPr/>
          <p:nvPr/>
        </p:nvGrpSpPr>
        <p:grpSpPr>
          <a:xfrm>
            <a:off x="323526" y="755230"/>
            <a:ext cx="4032449" cy="89782"/>
            <a:chOff x="7218908" y="891107"/>
            <a:chExt cx="2484184" cy="82800"/>
          </a:xfrm>
        </p:grpSpPr>
        <p:sp>
          <p:nvSpPr>
            <p:cNvPr id="5" name="직사각형 4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353201" y="1034710"/>
            <a:ext cx="7778554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나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상실일 예시</a:t>
            </a:r>
            <a:endParaRPr lang="en-US" altLang="ko-KR" sz="1600" b="1" dirty="0" smtClean="0">
              <a:solidFill>
                <a:srgbClr val="2E57B3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1562" y="1844824"/>
            <a:ext cx="2960318" cy="1169551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 smtClean="0"/>
              <a:t>3) </a:t>
            </a:r>
            <a:r>
              <a:rPr lang="ko-KR" altLang="en-US" sz="1400" dirty="0"/>
              <a:t>자격취득 후 최종 </a:t>
            </a:r>
            <a:r>
              <a:rPr lang="ko-KR" altLang="en-US" sz="1400" dirty="0" err="1"/>
              <a:t>근로일이</a:t>
            </a:r>
            <a:r>
              <a:rPr lang="ko-KR" altLang="en-US" sz="1400" dirty="0"/>
              <a:t> 속한   </a:t>
            </a:r>
            <a:endParaRPr lang="en-US" altLang="ko-KR" sz="1400" dirty="0"/>
          </a:p>
          <a:p>
            <a:pPr>
              <a:lnSpc>
                <a:spcPct val="200000"/>
              </a:lnSpc>
            </a:pPr>
            <a:r>
              <a:rPr lang="en-US" altLang="ko-KR" sz="1400" dirty="0"/>
              <a:t>    </a:t>
            </a:r>
            <a:r>
              <a:rPr lang="ko-KR" altLang="en-US" sz="1400" dirty="0"/>
              <a:t>달의 근로일수가 </a:t>
            </a:r>
            <a:r>
              <a:rPr lang="en-US" altLang="ko-KR" sz="1400" dirty="0"/>
              <a:t>8</a:t>
            </a:r>
            <a:r>
              <a:rPr lang="ko-KR" altLang="en-US" sz="1400" dirty="0"/>
              <a:t>일 미만인 경우 </a:t>
            </a:r>
            <a:endParaRPr lang="en-US" altLang="ko-KR" sz="1400" dirty="0"/>
          </a:p>
          <a:p>
            <a:pPr>
              <a:lnSpc>
                <a:spcPct val="150000"/>
              </a:lnSpc>
            </a:pPr>
            <a:r>
              <a:rPr lang="ko-KR" altLang="en-US" sz="1400" dirty="0">
                <a:latin typeface="나눔고딕 ExtraBold" panose="020B0600000101010101" charset="-127"/>
                <a:ea typeface="나눔고딕 ExtraBold" panose="020B0600000101010101" charset="-127"/>
              </a:rPr>
              <a:t>   → 최종 </a:t>
            </a:r>
            <a:r>
              <a:rPr lang="ko-KR" altLang="en-US" sz="1400" dirty="0" err="1">
                <a:latin typeface="나눔고딕 ExtraBold" panose="020B0600000101010101" charset="-127"/>
                <a:ea typeface="나눔고딕 ExtraBold" panose="020B0600000101010101" charset="-127"/>
              </a:rPr>
              <a:t>근로월의</a:t>
            </a:r>
            <a:r>
              <a:rPr lang="ko-KR" altLang="en-US" sz="1400" dirty="0">
                <a:latin typeface="나눔고딕 ExtraBold" panose="020B0600000101010101" charset="-127"/>
                <a:ea typeface="나눔고딕 ExtraBold" panose="020B0600000101010101" charset="-127"/>
              </a:rPr>
              <a:t> </a:t>
            </a:r>
            <a:r>
              <a:rPr lang="en-US" altLang="ko-KR" sz="1400" dirty="0">
                <a:latin typeface="나눔고딕 ExtraBold" panose="020B0600000101010101" charset="-127"/>
                <a:ea typeface="나눔고딕 ExtraBold" panose="020B0600000101010101" charset="-127"/>
              </a:rPr>
              <a:t>1</a:t>
            </a:r>
            <a:r>
              <a:rPr lang="ko-KR" altLang="en-US" sz="1400" dirty="0">
                <a:latin typeface="나눔고딕 ExtraBold" panose="020B0600000101010101" charset="-127"/>
                <a:ea typeface="나눔고딕 ExtraBold" panose="020B0600000101010101" charset="-127"/>
              </a:rPr>
              <a:t>일로 </a:t>
            </a: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상실</a:t>
            </a:r>
            <a:endParaRPr lang="ko-KR" altLang="en-US" sz="1400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31563" y="3861048"/>
            <a:ext cx="2960317" cy="1708160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 smtClean="0"/>
              <a:t>4) </a:t>
            </a:r>
            <a:r>
              <a:rPr lang="ko-KR" altLang="en-US" sz="1400" dirty="0" smtClean="0"/>
              <a:t>해당월의 최종 </a:t>
            </a:r>
            <a:r>
              <a:rPr lang="ko-KR" altLang="en-US" sz="1400" dirty="0" err="1" smtClean="0"/>
              <a:t>근로일이</a:t>
            </a:r>
            <a:r>
              <a:rPr lang="ko-KR" altLang="en-US" sz="1400" dirty="0" smtClean="0"/>
              <a:t> 말일이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 </a:t>
            </a:r>
            <a:r>
              <a:rPr lang="ko-KR" altLang="en-US" sz="1400" dirty="0" smtClean="0"/>
              <a:t>아니며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해당월 근로일수가 </a:t>
            </a:r>
            <a:r>
              <a:rPr lang="en-US" altLang="ko-KR" sz="1400" dirty="0" smtClean="0"/>
              <a:t>8</a:t>
            </a:r>
            <a:r>
              <a:rPr lang="ko-KR" altLang="en-US" sz="1400" dirty="0" smtClean="0"/>
              <a:t>일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</a:t>
            </a:r>
            <a:r>
              <a:rPr lang="ko-KR" altLang="en-US" sz="1400" dirty="0" smtClean="0"/>
              <a:t> 미만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다음달 근로하는 경우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   → 최종 </a:t>
            </a:r>
            <a:r>
              <a:rPr lang="ko-KR" altLang="en-US" sz="1400" dirty="0" err="1" smtClean="0">
                <a:latin typeface="나눔고딕 ExtraBold" panose="020B0600000101010101" charset="-127"/>
                <a:ea typeface="나눔고딕 ExtraBold" panose="020B0600000101010101" charset="-127"/>
              </a:rPr>
              <a:t>근로월의</a:t>
            </a: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 </a:t>
            </a:r>
            <a:r>
              <a:rPr lang="en-US" altLang="ko-KR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1</a:t>
            </a: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일로 상실 후</a:t>
            </a:r>
            <a:endParaRPr lang="en-US" altLang="ko-KR" sz="1400" dirty="0" smtClean="0">
              <a:latin typeface="나눔고딕 ExtraBold" panose="020B0600000101010101" charset="-127"/>
              <a:ea typeface="나눔고딕 ExtraBold" panose="020B0600000101010101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나눔고딕 ExtraBold" panose="020B0600000101010101" charset="-127"/>
                <a:ea typeface="나눔고딕 ExtraBold" panose="020B0600000101010101" charset="-127"/>
              </a:rPr>
              <a:t> </a:t>
            </a:r>
            <a:r>
              <a:rPr lang="en-US" altLang="ko-KR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      </a:t>
            </a:r>
            <a:r>
              <a:rPr lang="ko-KR" altLang="en-US" sz="1400" dirty="0" smtClean="0">
                <a:latin typeface="나눔고딕 ExtraBold" panose="020B0600000101010101" charset="-127"/>
                <a:ea typeface="나눔고딕 ExtraBold" panose="020B0600000101010101" charset="-127"/>
              </a:rPr>
              <a:t>다음달 </a:t>
            </a:r>
            <a:r>
              <a:rPr lang="ko-KR" altLang="en-US" sz="1400" dirty="0" err="1" smtClean="0">
                <a:latin typeface="나눔고딕 ExtraBold" panose="020B0600000101010101" charset="-127"/>
                <a:ea typeface="나눔고딕 ExtraBold" panose="020B0600000101010101" charset="-127"/>
              </a:rPr>
              <a:t>재취득</a:t>
            </a:r>
            <a:endParaRPr lang="ko-KR" altLang="en-US" sz="1400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187" y="1844824"/>
            <a:ext cx="4921919" cy="183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273" y="3861048"/>
            <a:ext cx="4929461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4302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51381"/>
            <a:ext cx="1182955" cy="573363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ko-KR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제</a:t>
            </a:r>
            <a:r>
              <a:rPr lang="en-US" altLang="ko-K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5</a:t>
            </a:r>
            <a:r>
              <a:rPr lang="ko-KR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장</a:t>
            </a:r>
            <a:endParaRPr lang="ko-KR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2790117"/>
            <a:ext cx="7128792" cy="876523"/>
          </a:xfrm>
          <a:prstGeom prst="rect">
            <a:avLst/>
          </a:prstGeom>
          <a:noFill/>
        </p:spPr>
        <p:txBody>
          <a:bodyPr wrap="square" lIns="80138" tIns="40069" rIns="80138" bIns="40069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ko-KR" alt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건설일용근로자 소득 기준</a:t>
            </a:r>
            <a:endParaRPr lang="ko-KR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2190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슬라이드 번호 개체 틀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24</a:t>
            </a:fld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53201" y="332656"/>
            <a:ext cx="2085445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소득</a:t>
            </a:r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보수</a:t>
            </a:r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476179" y="764704"/>
            <a:ext cx="1935581" cy="90000"/>
            <a:chOff x="7218908" y="891107"/>
            <a:chExt cx="2484184" cy="82800"/>
          </a:xfrm>
        </p:grpSpPr>
        <p:sp>
          <p:nvSpPr>
            <p:cNvPr id="23" name="직사각형 22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617506" y="1304465"/>
            <a:ext cx="7632848" cy="953273"/>
            <a:chOff x="683568" y="1701066"/>
            <a:chExt cx="7491285" cy="1044415"/>
          </a:xfrm>
        </p:grpSpPr>
        <p:grpSp>
          <p:nvGrpSpPr>
            <p:cNvPr id="38" name="그룹 37"/>
            <p:cNvGrpSpPr/>
            <p:nvPr/>
          </p:nvGrpSpPr>
          <p:grpSpPr>
            <a:xfrm>
              <a:off x="1402338" y="1792209"/>
              <a:ext cx="6772515" cy="862130"/>
              <a:chOff x="1828954" y="2354237"/>
              <a:chExt cx="7920080" cy="950937"/>
            </a:xfrm>
          </p:grpSpPr>
          <p:sp>
            <p:nvSpPr>
              <p:cNvPr id="39" name="Rectangle 3"/>
              <p:cNvSpPr>
                <a:spLocks noChangeArrowheads="1"/>
              </p:cNvSpPr>
              <p:nvPr/>
            </p:nvSpPr>
            <p:spPr bwMode="auto">
              <a:xfrm>
                <a:off x="1828954" y="2354237"/>
                <a:ext cx="7920080" cy="950937"/>
              </a:xfrm>
              <a:prstGeom prst="roundRect">
                <a:avLst>
                  <a:gd name="adj" fmla="val 4606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accent5">
                      <a:lumMod val="40000"/>
                      <a:lumOff val="60000"/>
                    </a:schemeClr>
                  </a:gs>
                </a:gsLst>
                <a:lin ang="5400000" scaled="1"/>
                <a:tileRect/>
              </a:gradFill>
              <a:ln w="22225">
                <a:noFill/>
                <a:miter lim="800000"/>
                <a:headEnd/>
                <a:tailEnd/>
              </a:ln>
              <a:effectLst/>
            </p:spPr>
            <p:txBody>
              <a:bodyPr vert="horz" wrap="none" lIns="91436" tIns="45716" rIns="91436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2357212" y="2383429"/>
                <a:ext cx="7391821" cy="8306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ko-KR" altLang="en-US" sz="1600" spc="-131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농업소득 </a:t>
                </a:r>
                <a:r>
                  <a:rPr lang="en-US" altLang="ko-KR" sz="1600" spc="-131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· </a:t>
                </a:r>
                <a:r>
                  <a:rPr lang="ko-KR" altLang="en-US" sz="1600" spc="-131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임업소득 </a:t>
                </a:r>
                <a:r>
                  <a:rPr lang="en-US" altLang="ko-KR" sz="1600" spc="-131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· </a:t>
                </a:r>
                <a:r>
                  <a:rPr lang="ko-KR" altLang="en-US" sz="1600" spc="-131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어업소득 </a:t>
                </a:r>
                <a:r>
                  <a:rPr lang="en-US" altLang="ko-KR" sz="1600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· </a:t>
                </a:r>
                <a:r>
                  <a:rPr lang="ko-KR" altLang="en-US" sz="1600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「소득세법」 제</a:t>
                </a:r>
                <a:r>
                  <a:rPr lang="en-US" altLang="ko-KR" sz="1600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19</a:t>
                </a:r>
                <a:r>
                  <a:rPr lang="ko-KR" altLang="en-US" sz="1600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조제</a:t>
                </a:r>
                <a:r>
                  <a:rPr lang="en-US" altLang="ko-KR" sz="1600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2</a:t>
                </a:r>
                <a:r>
                  <a:rPr lang="ko-KR" altLang="en-US" sz="1600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항에 </a:t>
                </a:r>
                <a:endParaRPr lang="en-US" altLang="ko-KR" sz="1600" dirty="0" smtClean="0">
                  <a:latin typeface="HY중고딕" panose="02030600000101010101" pitchFamily="18" charset="-127"/>
                  <a:ea typeface="HY중고딕" panose="02030600000101010101" pitchFamily="18" charset="-127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ko-KR" altLang="en-US" sz="1600" dirty="0" smtClean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따른 </a:t>
                </a:r>
                <a:r>
                  <a:rPr lang="en-US" altLang="ko-KR" sz="1600" dirty="0" smtClean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 </a:t>
                </a:r>
                <a:r>
                  <a:rPr lang="ko-KR" altLang="en-US" sz="1600" dirty="0" smtClean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사업소득금액</a:t>
                </a:r>
                <a:endParaRPr lang="ko-KR" altLang="en-US" sz="1600" dirty="0">
                  <a:latin typeface="HY중고딕" panose="02030600000101010101" pitchFamily="18" charset="-127"/>
                  <a:ea typeface="HY중고딕" panose="02030600000101010101" pitchFamily="18" charset="-127"/>
                </a:endParaRPr>
              </a:p>
            </p:txBody>
          </p:sp>
        </p:grpSp>
        <p:grpSp>
          <p:nvGrpSpPr>
            <p:cNvPr id="44" name="그룹 43"/>
            <p:cNvGrpSpPr/>
            <p:nvPr/>
          </p:nvGrpSpPr>
          <p:grpSpPr>
            <a:xfrm>
              <a:off x="683568" y="1701066"/>
              <a:ext cx="1046651" cy="1044415"/>
              <a:chOff x="988392" y="2198043"/>
              <a:chExt cx="1224000" cy="1152000"/>
            </a:xfrm>
          </p:grpSpPr>
          <p:sp>
            <p:nvSpPr>
              <p:cNvPr id="45" name="Oval 7"/>
              <p:cNvSpPr>
                <a:spLocks noChangeArrowheads="1"/>
              </p:cNvSpPr>
              <p:nvPr/>
            </p:nvSpPr>
            <p:spPr bwMode="auto">
              <a:xfrm>
                <a:off x="988392" y="2198043"/>
                <a:ext cx="1224000" cy="1152000"/>
              </a:xfrm>
              <a:prstGeom prst="roundRect">
                <a:avLst/>
              </a:prstGeom>
              <a:noFill/>
              <a:ln w="19050">
                <a:solidFill>
                  <a:schemeClr val="accent5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99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36" tIns="45716" rIns="91436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6" name="Oval 8"/>
              <p:cNvSpPr>
                <a:spLocks noChangeArrowheads="1"/>
              </p:cNvSpPr>
              <p:nvPr/>
            </p:nvSpPr>
            <p:spPr bwMode="auto">
              <a:xfrm>
                <a:off x="1060392" y="2270043"/>
                <a:ext cx="1080000" cy="1008000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/>
              <a:extLst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36" tIns="45716" rIns="91436" bIns="45716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ko-KR" altLang="en-US" sz="1600" b="1" dirty="0">
                    <a:solidFill>
                      <a:schemeClr val="bg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rPr>
                  <a:t>사용자</a:t>
                </a:r>
              </a:p>
            </p:txBody>
          </p:sp>
        </p:grpSp>
      </p:grpSp>
      <p:grpSp>
        <p:nvGrpSpPr>
          <p:cNvPr id="5" name="그룹 4"/>
          <p:cNvGrpSpPr/>
          <p:nvPr/>
        </p:nvGrpSpPr>
        <p:grpSpPr>
          <a:xfrm>
            <a:off x="611560" y="2384585"/>
            <a:ext cx="7588762" cy="1044415"/>
            <a:chOff x="727653" y="2996952"/>
            <a:chExt cx="7447200" cy="1044415"/>
          </a:xfrm>
        </p:grpSpPr>
        <p:grpSp>
          <p:nvGrpSpPr>
            <p:cNvPr id="41" name="그룹 40"/>
            <p:cNvGrpSpPr/>
            <p:nvPr/>
          </p:nvGrpSpPr>
          <p:grpSpPr>
            <a:xfrm>
              <a:off x="1481541" y="3088242"/>
              <a:ext cx="6693312" cy="861838"/>
              <a:chOff x="1921576" y="3960142"/>
              <a:chExt cx="7827457" cy="950615"/>
            </a:xfrm>
          </p:grpSpPr>
          <p:sp>
            <p:nvSpPr>
              <p:cNvPr id="42" name="Rectangle 4"/>
              <p:cNvSpPr>
                <a:spLocks noChangeArrowheads="1"/>
              </p:cNvSpPr>
              <p:nvPr/>
            </p:nvSpPr>
            <p:spPr bwMode="auto">
              <a:xfrm>
                <a:off x="1921576" y="3960142"/>
                <a:ext cx="7827457" cy="950615"/>
              </a:xfrm>
              <a:prstGeom prst="roundRect">
                <a:avLst>
                  <a:gd name="adj" fmla="val 3266"/>
                </a:avLst>
              </a:prstGeom>
              <a:gradFill>
                <a:gsLst>
                  <a:gs pos="0">
                    <a:schemeClr val="bg1"/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</a:gsLst>
                <a:lin ang="5400000" scaled="1"/>
              </a:gradFill>
              <a:ln w="22225">
                <a:noFill/>
                <a:miter lim="800000"/>
                <a:headEnd/>
                <a:tailEnd/>
              </a:ln>
              <a:effectLst/>
            </p:spPr>
            <p:txBody>
              <a:bodyPr vert="horz" wrap="none" lIns="91436" tIns="45716" rIns="91436" bIns="45716" numCol="1" anchor="ctr" anchorCtr="0" compatLnSpc="1">
                <a:prstTxWarp prst="textNoShape">
                  <a:avLst/>
                </a:prstTxWarp>
              </a:bodyPr>
              <a:lstStyle/>
              <a:p>
                <a:pPr algn="ctr" defTabSz="801309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ko-KR" sz="1600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2362828" y="3989173"/>
                <a:ext cx="7132177" cy="7581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 latinLnBrk="0">
                  <a:lnSpc>
                    <a:spcPct val="13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ko-KR" altLang="en-US" sz="1600" spc="-131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「소득세법」  제</a:t>
                </a:r>
                <a:r>
                  <a:rPr lang="en-US" altLang="ko-KR" sz="1600" spc="-131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20</a:t>
                </a:r>
                <a:r>
                  <a:rPr lang="ko-KR" altLang="en-US" sz="1600" spc="-131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조제</a:t>
                </a:r>
                <a:r>
                  <a:rPr lang="en-US" altLang="ko-KR" sz="1600" spc="-131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1</a:t>
                </a:r>
                <a:r>
                  <a:rPr lang="ko-KR" altLang="en-US" sz="1600" dirty="0" smtClean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항의 </a:t>
                </a:r>
                <a:r>
                  <a:rPr lang="ko-KR" altLang="en-US" sz="1600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규정에 의한 근로소득에서 같은 법 </a:t>
                </a:r>
                <a:r>
                  <a:rPr lang="ko-KR" altLang="en-US" sz="1600" dirty="0" smtClean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 </a:t>
                </a:r>
                <a:endParaRPr lang="en-US" altLang="ko-KR" sz="1600" dirty="0" smtClean="0">
                  <a:latin typeface="HY중고딕" panose="02030600000101010101" pitchFamily="18" charset="-127"/>
                  <a:ea typeface="HY중고딕" panose="02030600000101010101" pitchFamily="18" charset="-127"/>
                </a:endParaRPr>
              </a:p>
              <a:p>
                <a:pPr fontAlgn="base" latinLnBrk="0">
                  <a:lnSpc>
                    <a:spcPct val="13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ko-KR" sz="1600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 </a:t>
                </a:r>
                <a:r>
                  <a:rPr lang="en-US" altLang="ko-KR" sz="1600" dirty="0" smtClean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 </a:t>
                </a:r>
                <a:r>
                  <a:rPr lang="ko-KR" altLang="en-US" sz="1600" dirty="0" smtClean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제</a:t>
                </a:r>
                <a:r>
                  <a:rPr lang="en-US" altLang="ko-KR" sz="1600" dirty="0" smtClean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12</a:t>
                </a:r>
                <a:r>
                  <a:rPr lang="ko-KR" altLang="en-US" sz="1600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조제</a:t>
                </a:r>
                <a:r>
                  <a:rPr lang="en-US" altLang="ko-KR" sz="1600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3</a:t>
                </a:r>
                <a:r>
                  <a:rPr lang="ko-KR" altLang="en-US" sz="1600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호에 따른</a:t>
                </a:r>
                <a:r>
                  <a:rPr lang="ko-KR" altLang="en-US" sz="1600" b="1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 비과세 근로소득</a:t>
                </a:r>
                <a:r>
                  <a:rPr lang="ko-KR" altLang="en-US" sz="1600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을 </a:t>
                </a:r>
                <a:r>
                  <a:rPr lang="ko-KR" altLang="en-US" sz="1600" dirty="0" smtClean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제외한 </a:t>
                </a:r>
                <a:r>
                  <a:rPr lang="ko-KR" altLang="en-US" sz="1600" dirty="0">
                    <a:latin typeface="HY중고딕" panose="02030600000101010101" pitchFamily="18" charset="-127"/>
                    <a:ea typeface="HY중고딕" panose="02030600000101010101" pitchFamily="18" charset="-127"/>
                  </a:rPr>
                  <a:t>소득</a:t>
                </a:r>
                <a:endParaRPr lang="en-US" altLang="ko-KR" sz="1600" dirty="0">
                  <a:latin typeface="HY중고딕" panose="02030600000101010101" pitchFamily="18" charset="-127"/>
                  <a:ea typeface="HY중고딕" panose="02030600000101010101" pitchFamily="18" charset="-127"/>
                </a:endParaRPr>
              </a:p>
            </p:txBody>
          </p:sp>
        </p:grpSp>
        <p:grpSp>
          <p:nvGrpSpPr>
            <p:cNvPr id="47" name="그룹 46"/>
            <p:cNvGrpSpPr/>
            <p:nvPr/>
          </p:nvGrpSpPr>
          <p:grpSpPr>
            <a:xfrm>
              <a:off x="727653" y="2996952"/>
              <a:ext cx="1046651" cy="1044415"/>
              <a:chOff x="1039947" y="3825652"/>
              <a:chExt cx="1224000" cy="1152000"/>
            </a:xfrm>
          </p:grpSpPr>
          <p:sp>
            <p:nvSpPr>
              <p:cNvPr id="48" name="Oval 9"/>
              <p:cNvSpPr>
                <a:spLocks noChangeArrowheads="1"/>
              </p:cNvSpPr>
              <p:nvPr/>
            </p:nvSpPr>
            <p:spPr bwMode="auto">
              <a:xfrm>
                <a:off x="1039947" y="3825652"/>
                <a:ext cx="1224000" cy="1152000"/>
              </a:xfrm>
              <a:prstGeom prst="roundRect">
                <a:avLst/>
              </a:prstGeom>
              <a:noFill/>
              <a:ln w="190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99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36" tIns="45716" rIns="91436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9" name="Oval 10"/>
              <p:cNvSpPr>
                <a:spLocks noChangeArrowheads="1"/>
              </p:cNvSpPr>
              <p:nvPr/>
            </p:nvSpPr>
            <p:spPr bwMode="auto">
              <a:xfrm>
                <a:off x="1111947" y="3897652"/>
                <a:ext cx="1080000" cy="1008000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contrasting" dir="t"/>
              </a:scene3d>
              <a:sp3d>
                <a:bevelT w="190500" h="190500"/>
              </a:sp3d>
              <a:extLst/>
            </p:spPr>
            <p:txBody>
              <a:bodyPr vert="horz" wrap="none" lIns="91436" tIns="45716" rIns="91436" bIns="45716" numCol="1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ko-KR" altLang="en-US" sz="1600" b="1" dirty="0">
                    <a:solidFill>
                      <a:schemeClr val="bg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rPr>
                  <a:t>근로자</a:t>
                </a:r>
              </a:p>
            </p:txBody>
          </p:sp>
        </p:grpSp>
      </p:grpSp>
      <p:sp>
        <p:nvSpPr>
          <p:cNvPr id="26" name="TextBox 25"/>
          <p:cNvSpPr txBox="1"/>
          <p:nvPr/>
        </p:nvSpPr>
        <p:spPr>
          <a:xfrm>
            <a:off x="771412" y="3629923"/>
            <a:ext cx="7472996" cy="2031325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① 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식대 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월 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10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만원 비과세 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식사 등 음식물 제공 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X) </a:t>
            </a: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② 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자가운전보조금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차량유지비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) : 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월 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20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만원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본인 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소유 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차량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+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사용자의 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업무 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수행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+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출장비 </a:t>
            </a:r>
            <a:endParaRPr lang="en-US" altLang="ko-KR" sz="14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등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실제 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여비 </a:t>
            </a:r>
            <a:r>
              <a:rPr lang="ko-KR" altLang="en-US" sz="14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미수령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endParaRPr lang="en-US" altLang="ko-KR" sz="14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③ 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보육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출산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수당 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월 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10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만원 비과세 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만 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6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세 미만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④ 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출산 </a:t>
            </a:r>
            <a:r>
              <a:rPr lang="ko-KR" altLang="en-US" sz="1400" spc="-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전</a:t>
            </a:r>
            <a:r>
              <a:rPr lang="en-US" altLang="ko-KR" sz="1400" spc="-300" dirty="0">
                <a:latin typeface="HY중고딕" panose="02030600000101010101" pitchFamily="18" charset="-127"/>
                <a:ea typeface="HY중고딕" panose="02030600000101010101" pitchFamily="18" charset="-127"/>
              </a:rPr>
              <a:t>·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후 휴가기간 중 급여 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건보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 </a:t>
            </a:r>
            <a:r>
              <a:rPr lang="ko-KR" altLang="en-US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보수 </a:t>
            </a:r>
            <a:r>
              <a:rPr lang="ko-KR" altLang="en-US" sz="1400" spc="-150" dirty="0">
                <a:latin typeface="HY중고딕" panose="02030600000101010101" pitchFamily="18" charset="-127"/>
                <a:ea typeface="HY중고딕" panose="02030600000101010101" pitchFamily="18" charset="-127"/>
              </a:rPr>
              <a:t>포함</a:t>
            </a:r>
            <a:r>
              <a:rPr lang="en-US" altLang="ko-KR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, (</a:t>
            </a:r>
            <a:r>
              <a:rPr lang="ko-KR" altLang="en-US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연금</a:t>
            </a:r>
            <a:r>
              <a:rPr lang="en-US" altLang="ko-KR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 </a:t>
            </a:r>
            <a:r>
              <a:rPr lang="ko-KR" altLang="en-US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소득 제외</a:t>
            </a:r>
            <a:r>
              <a:rPr lang="en-US" altLang="ko-KR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, (</a:t>
            </a:r>
            <a:r>
              <a:rPr lang="ko-KR" altLang="en-US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공통</a:t>
            </a:r>
            <a:r>
              <a:rPr lang="en-US" altLang="ko-KR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 </a:t>
            </a:r>
            <a:r>
              <a:rPr lang="ko-KR" altLang="en-US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고용보험 </a:t>
            </a:r>
            <a:r>
              <a:rPr lang="ko-KR" altLang="en-US" sz="1400" spc="-150" dirty="0">
                <a:latin typeface="HY중고딕" panose="02030600000101010101" pitchFamily="18" charset="-127"/>
                <a:ea typeface="HY중고딕" panose="02030600000101010101" pitchFamily="18" charset="-127"/>
              </a:rPr>
              <a:t>급여는 제외</a:t>
            </a:r>
            <a:endParaRPr lang="en-US" altLang="ko-KR" sz="1400" dirty="0">
              <a:latin typeface="HY중고딕" panose="02030600000101010101" pitchFamily="18" charset="-127"/>
              <a:ea typeface="HY중고딕" panose="02030600000101010101" pitchFamily="18" charset="-127"/>
              <a:cs typeface="Arial Unicode MS" panose="020B06040202020202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⑤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국외근로 비과세 소득 </a:t>
            </a:r>
            <a:r>
              <a:rPr lang="en-US" altLang="ko-KR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:  (</a:t>
            </a:r>
            <a:r>
              <a:rPr lang="ko-KR" altLang="en-US" sz="1400" spc="-150" dirty="0" err="1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건보</a:t>
            </a:r>
            <a:r>
              <a:rPr lang="en-US" altLang="ko-KR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)</a:t>
            </a:r>
            <a:r>
              <a:rPr lang="ko-KR" altLang="en-US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 일부 보수 포함</a:t>
            </a:r>
            <a:r>
              <a:rPr lang="en-US" altLang="ko-KR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, (</a:t>
            </a:r>
            <a:r>
              <a:rPr lang="ko-KR" altLang="en-US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연금</a:t>
            </a:r>
            <a:r>
              <a:rPr lang="en-US" altLang="ko-KR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)</a:t>
            </a:r>
            <a:r>
              <a:rPr lang="ko-KR" altLang="en-US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 원칙 제외</a:t>
            </a:r>
            <a:r>
              <a:rPr lang="en-US" altLang="ko-KR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. </a:t>
            </a:r>
            <a:r>
              <a:rPr lang="ko-KR" altLang="en-US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다만</a:t>
            </a:r>
            <a:r>
              <a:rPr lang="en-US" altLang="ko-KR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, </a:t>
            </a:r>
            <a:r>
              <a:rPr lang="ko-KR" altLang="en-US" sz="1400" spc="-15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포함해서 신고 가능</a:t>
            </a:r>
            <a:endParaRPr lang="ko-KR" altLang="en-US" sz="14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2826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25</a:t>
            </a:fld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53201" y="332656"/>
            <a:ext cx="2085445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소득</a:t>
            </a:r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보수</a:t>
            </a:r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323527" y="755231"/>
            <a:ext cx="2016225" cy="76558"/>
            <a:chOff x="7218908" y="891107"/>
            <a:chExt cx="2484184" cy="82800"/>
          </a:xfrm>
        </p:grpSpPr>
        <p:sp>
          <p:nvSpPr>
            <p:cNvPr id="12" name="직사각형 11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AutoShape 23"/>
          <p:cNvSpPr>
            <a:spLocks noChangeArrowheads="1"/>
          </p:cNvSpPr>
          <p:nvPr/>
        </p:nvSpPr>
        <p:spPr bwMode="auto">
          <a:xfrm>
            <a:off x="528703" y="3019428"/>
            <a:ext cx="4079299" cy="292985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  <a:prstDash val="sysDash"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ex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square" lIns="108000" tIns="53637" rIns="31550" bIns="53637" spcCol="1113" anchor="ctr"/>
          <a:lstStyle/>
          <a:p>
            <a:pPr fontAlgn="base" latinLnBrk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1600" b="1" dirty="0">
                <a:solidFill>
                  <a:schemeClr val="tx1"/>
                </a:solidFill>
                <a:latin typeface="+mn-ea"/>
              </a:rPr>
              <a:t>  </a:t>
            </a:r>
            <a:r>
              <a:rPr lang="en-US" altLang="ko-KR" sz="1600" b="1" dirty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1600" b="1" dirty="0" smtClean="0">
                <a:solidFill>
                  <a:schemeClr val="tx1"/>
                </a:solidFill>
                <a:latin typeface="+mn-ea"/>
              </a:rPr>
              <a:t>기준소득월액 </a:t>
            </a:r>
            <a:r>
              <a:rPr lang="ko-KR" altLang="en-US" sz="1600" b="1" dirty="0" err="1" smtClean="0">
                <a:solidFill>
                  <a:schemeClr val="tx1"/>
                </a:solidFill>
                <a:latin typeface="+mn-ea"/>
              </a:rPr>
              <a:t>하한액</a:t>
            </a:r>
            <a:r>
              <a:rPr lang="ko-KR" altLang="en-US" sz="16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600" b="1" dirty="0" smtClean="0">
                <a:solidFill>
                  <a:schemeClr val="tx1"/>
                </a:solidFill>
                <a:latin typeface="+mn-ea"/>
              </a:rPr>
              <a:t>:   30</a:t>
            </a:r>
            <a:r>
              <a:rPr lang="ko-KR" altLang="en-US" sz="1600" b="1" dirty="0" smtClean="0">
                <a:solidFill>
                  <a:schemeClr val="tx1"/>
                </a:solidFill>
                <a:latin typeface="+mn-ea"/>
              </a:rPr>
              <a:t>만원</a:t>
            </a:r>
            <a:endParaRPr lang="en-US" altLang="ko-KR" sz="1600" b="1" dirty="0" smtClean="0">
              <a:solidFill>
                <a:schemeClr val="tx1"/>
              </a:solidFill>
              <a:latin typeface="+mn-ea"/>
            </a:endParaRPr>
          </a:p>
          <a:p>
            <a:pPr fontAlgn="base" latinLnBrk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endParaRPr lang="en-US" altLang="ko-KR" sz="1600" b="1" dirty="0" smtClean="0">
              <a:solidFill>
                <a:schemeClr val="tx1"/>
              </a:solidFill>
              <a:latin typeface="+mn-ea"/>
            </a:endParaRPr>
          </a:p>
          <a:p>
            <a:pPr fontAlgn="base" latinLnBrk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1600" b="1" dirty="0">
                <a:solidFill>
                  <a:schemeClr val="tx1"/>
                </a:solidFill>
                <a:latin typeface="+mn-ea"/>
              </a:rPr>
              <a:t>  </a:t>
            </a:r>
            <a:r>
              <a:rPr lang="en-US" altLang="ko-KR" sz="1600" b="1" dirty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1600" b="1" dirty="0" err="1" smtClean="0">
                <a:solidFill>
                  <a:schemeClr val="tx1"/>
                </a:solidFill>
                <a:latin typeface="+mn-ea"/>
              </a:rPr>
              <a:t>기준소득월액상한액</a:t>
            </a:r>
            <a:r>
              <a:rPr lang="ko-KR" altLang="en-US" sz="16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600" b="1" dirty="0" smtClean="0">
                <a:solidFill>
                  <a:schemeClr val="tx1"/>
                </a:solidFill>
                <a:latin typeface="+mn-ea"/>
              </a:rPr>
              <a:t>: 468</a:t>
            </a:r>
            <a:r>
              <a:rPr lang="ko-KR" altLang="en-US" sz="1600" b="1" dirty="0" smtClean="0">
                <a:solidFill>
                  <a:schemeClr val="tx1"/>
                </a:solidFill>
                <a:latin typeface="+mn-ea"/>
              </a:rPr>
              <a:t>만원</a:t>
            </a:r>
            <a:endParaRPr lang="en-US" altLang="ko-KR" sz="1600" b="1" dirty="0" smtClean="0">
              <a:solidFill>
                <a:schemeClr val="tx1"/>
              </a:solidFill>
              <a:latin typeface="+mn-ea"/>
            </a:endParaRPr>
          </a:p>
          <a:p>
            <a:pPr fontAlgn="base" latinLnBrk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endParaRPr lang="en-US" altLang="ko-KR" sz="1600" b="1" dirty="0" smtClean="0">
              <a:solidFill>
                <a:schemeClr val="tx1"/>
              </a:solidFill>
              <a:latin typeface="+mn-ea"/>
            </a:endParaRPr>
          </a:p>
          <a:p>
            <a:pPr fontAlgn="base" latinLnBrk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16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600" b="1" dirty="0">
                <a:solidFill>
                  <a:schemeClr val="tx1"/>
                </a:solidFill>
                <a:latin typeface="+mn-ea"/>
              </a:rPr>
              <a:t>- </a:t>
            </a:r>
            <a:r>
              <a:rPr lang="en-US" altLang="ko-KR" sz="16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1600" b="1" dirty="0" smtClean="0">
                <a:solidFill>
                  <a:schemeClr val="tx1"/>
                </a:solidFill>
                <a:latin typeface="+mn-ea"/>
              </a:rPr>
              <a:t>적용기간 </a:t>
            </a:r>
            <a:r>
              <a:rPr lang="en-US" altLang="ko-KR" sz="1600" b="1" dirty="0" smtClean="0">
                <a:solidFill>
                  <a:schemeClr val="tx1"/>
                </a:solidFill>
                <a:latin typeface="+mn-ea"/>
              </a:rPr>
              <a:t>:</a:t>
            </a:r>
            <a:r>
              <a:rPr lang="en-US" altLang="ko-KR" sz="160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600" b="1" dirty="0" smtClean="0">
                <a:solidFill>
                  <a:schemeClr val="tx1"/>
                </a:solidFill>
                <a:latin typeface="+mn-ea"/>
              </a:rPr>
              <a:t>2018.7</a:t>
            </a:r>
            <a:r>
              <a:rPr lang="ko-KR" altLang="en-US" sz="1600" b="1" dirty="0">
                <a:solidFill>
                  <a:schemeClr val="tx1"/>
                </a:solidFill>
                <a:latin typeface="+mn-ea"/>
              </a:rPr>
              <a:t>월 </a:t>
            </a:r>
            <a:r>
              <a:rPr lang="en-US" altLang="ko-KR" sz="1600" b="1" dirty="0">
                <a:solidFill>
                  <a:schemeClr val="tx1"/>
                </a:solidFill>
                <a:latin typeface="+mn-ea"/>
              </a:rPr>
              <a:t>~ 2019.6</a:t>
            </a:r>
            <a:r>
              <a:rPr lang="ko-KR" altLang="en-US" sz="1600" b="1" dirty="0" smtClean="0">
                <a:solidFill>
                  <a:schemeClr val="tx1"/>
                </a:solidFill>
                <a:latin typeface="+mn-ea"/>
              </a:rPr>
              <a:t>월까지</a:t>
            </a:r>
            <a:r>
              <a:rPr lang="en-US" altLang="ko-KR" sz="1600" dirty="0" smtClean="0">
                <a:solidFill>
                  <a:schemeClr val="tx1"/>
                </a:solidFill>
                <a:latin typeface="+mn-ea"/>
              </a:rPr>
              <a:t/>
            </a:r>
            <a:br>
              <a:rPr lang="en-US" altLang="ko-KR" sz="1600" dirty="0" smtClean="0">
                <a:solidFill>
                  <a:schemeClr val="tx1"/>
                </a:solidFill>
                <a:latin typeface="+mn-ea"/>
              </a:rPr>
            </a:br>
            <a:endParaRPr lang="en-US" altLang="ko-KR" sz="800" dirty="0" smtClean="0">
              <a:solidFill>
                <a:schemeClr val="tx1"/>
              </a:solidFill>
              <a:latin typeface="+mn-ea"/>
            </a:endParaRPr>
          </a:p>
          <a:p>
            <a:pPr fontAlgn="base" latinLnBrk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altLang="ko-KR" sz="1400" dirty="0" smtClean="0">
                <a:solidFill>
                  <a:schemeClr val="tx1"/>
                </a:solidFill>
                <a:latin typeface="+mn-ea"/>
              </a:rPr>
              <a:t>※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상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·</a:t>
            </a:r>
            <a:r>
              <a:rPr lang="ko-KR" altLang="en-US" sz="1400" dirty="0" err="1">
                <a:solidFill>
                  <a:schemeClr val="tx1"/>
                </a:solidFill>
                <a:latin typeface="+mn-ea"/>
              </a:rPr>
              <a:t>하한액은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 매년 국민연금 ‘전체 가입자 평균 소득의 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3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년간 </a:t>
            </a:r>
            <a:r>
              <a:rPr lang="ko-KR" altLang="en-US" sz="1400" dirty="0" err="1">
                <a:solidFill>
                  <a:schemeClr val="tx1"/>
                </a:solidFill>
                <a:latin typeface="+mn-ea"/>
              </a:rPr>
              <a:t>평균액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’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변동에 </a:t>
            </a: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연동하여 조정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AutoShape 23"/>
          <p:cNvSpPr>
            <a:spLocks noChangeArrowheads="1"/>
          </p:cNvSpPr>
          <p:nvPr/>
        </p:nvSpPr>
        <p:spPr bwMode="auto">
          <a:xfrm>
            <a:off x="544487" y="2636912"/>
            <a:ext cx="4056623" cy="396000"/>
          </a:xfrm>
          <a:prstGeom prst="round2SameRect">
            <a:avLst/>
          </a:prstGeom>
          <a:ln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38" tIns="40069" rIns="80138" bIns="40069" anchor="ctr"/>
          <a:lstStyle/>
          <a:p>
            <a:pPr algn="ctr"/>
            <a:r>
              <a:rPr lang="en-US" altLang="ko-KR" sz="16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ko-KR" altLang="en-US" sz="16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연금</a:t>
            </a:r>
            <a:r>
              <a:rPr lang="en-US" altLang="ko-KR" sz="16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 </a:t>
            </a:r>
            <a:r>
              <a:rPr lang="ko-KR" altLang="en-US" sz="16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기준소득월액 </a:t>
            </a:r>
            <a:r>
              <a:rPr lang="ko-KR" altLang="en-US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상</a:t>
            </a:r>
            <a:r>
              <a:rPr lang="en-US" altLang="ko-KR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·</a:t>
            </a:r>
            <a:r>
              <a:rPr lang="ko-KR" altLang="en-US" sz="1600" dirty="0" err="1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하한액</a:t>
            </a:r>
            <a:endParaRPr lang="ko-KR" altLang="en-US" sz="16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9" name="AutoShape 23"/>
          <p:cNvSpPr>
            <a:spLocks noChangeArrowheads="1"/>
          </p:cNvSpPr>
          <p:nvPr/>
        </p:nvSpPr>
        <p:spPr bwMode="auto">
          <a:xfrm>
            <a:off x="467543" y="1052736"/>
            <a:ext cx="8280921" cy="718115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  <a:prstDash val="solid"/>
          </a:ln>
          <a:ex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0228" tIns="40228" rIns="40228" bIns="40228" spcCol="1113" anchor="ctr"/>
          <a:lstStyle/>
          <a:p>
            <a:pPr>
              <a:lnSpc>
                <a:spcPct val="12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연금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기준소득월액 </a:t>
            </a:r>
            <a:r>
              <a:rPr lang="en-US" altLang="ko-KR" sz="1600" dirty="0">
                <a:solidFill>
                  <a:schemeClr val="tx1"/>
                </a:solidFill>
                <a:latin typeface="+mn-ea"/>
              </a:rPr>
              <a:t>: </a:t>
            </a:r>
            <a:r>
              <a:rPr lang="ko-KR" altLang="en-US" sz="16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연금보험료와 급여를 </a:t>
            </a:r>
            <a:r>
              <a:rPr lang="ko-KR" altLang="en-US" sz="1600" spc="-15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산정하기  위하여  </a:t>
            </a:r>
            <a:r>
              <a:rPr lang="ko-KR" altLang="en-US" sz="1600" spc="-15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가입자의 </a:t>
            </a:r>
            <a:r>
              <a:rPr lang="ko-KR" altLang="en-US" sz="16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소득월액을 </a:t>
            </a:r>
            <a:r>
              <a:rPr lang="ko-KR" altLang="en-US" sz="16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기준으로 하여 대통령령으로 정하는 </a:t>
            </a:r>
            <a:r>
              <a:rPr lang="ko-KR" altLang="en-US" sz="16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금액</a:t>
            </a:r>
            <a:r>
              <a:rPr lang="en-US" altLang="ko-KR" sz="14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매년 </a:t>
            </a:r>
            <a:r>
              <a:rPr lang="en-US" altLang="ko-KR" sz="14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7</a:t>
            </a:r>
            <a:r>
              <a:rPr lang="ko-KR" altLang="en-US" sz="14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월 전년도 소득을 기준으로 정기결정</a:t>
            </a:r>
            <a:r>
              <a:rPr lang="en-US" altLang="ko-KR" sz="14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4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endParaRPr lang="en-US" altLang="ko-KR" sz="1400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20" name="AutoShape 23"/>
          <p:cNvSpPr>
            <a:spLocks noChangeArrowheads="1"/>
          </p:cNvSpPr>
          <p:nvPr/>
        </p:nvSpPr>
        <p:spPr bwMode="auto">
          <a:xfrm>
            <a:off x="4874488" y="2967804"/>
            <a:ext cx="3873976" cy="2981476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  <a:prstDash val="sysDash"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ex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square" lIns="108000" tIns="53637" rIns="31550" bIns="53637" spcCol="1113" anchor="ctr"/>
          <a:lstStyle/>
          <a:p>
            <a:pPr fontAlgn="base" latinLnBrk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1600" b="1" dirty="0" smtClean="0">
                <a:solidFill>
                  <a:schemeClr val="tx1"/>
                </a:solidFill>
                <a:latin typeface="+mn-ea"/>
              </a:rPr>
              <a:t>   </a:t>
            </a:r>
            <a:r>
              <a:rPr lang="en-US" altLang="ko-KR" sz="1600" b="1" dirty="0" smtClean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1600" b="1" dirty="0" smtClean="0">
                <a:solidFill>
                  <a:schemeClr val="tx1"/>
                </a:solidFill>
                <a:latin typeface="+mn-ea"/>
              </a:rPr>
              <a:t>보수월액 </a:t>
            </a:r>
            <a:r>
              <a:rPr lang="ko-KR" altLang="en-US" sz="1600" b="1" dirty="0" err="1">
                <a:solidFill>
                  <a:schemeClr val="tx1"/>
                </a:solidFill>
                <a:latin typeface="+mn-ea"/>
              </a:rPr>
              <a:t>하한액</a:t>
            </a:r>
            <a:r>
              <a:rPr lang="ko-KR" altLang="en-US" sz="16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600" b="1" dirty="0">
                <a:solidFill>
                  <a:schemeClr val="tx1"/>
                </a:solidFill>
                <a:latin typeface="+mn-ea"/>
              </a:rPr>
              <a:t>: 28</a:t>
            </a:r>
            <a:r>
              <a:rPr lang="ko-KR" altLang="en-US" sz="1600" b="1" dirty="0" smtClean="0">
                <a:solidFill>
                  <a:schemeClr val="tx1"/>
                </a:solidFill>
                <a:latin typeface="+mn-ea"/>
              </a:rPr>
              <a:t>만원</a:t>
            </a:r>
            <a:endParaRPr lang="en-US" altLang="ko-KR" sz="1600" b="1" dirty="0" smtClean="0">
              <a:solidFill>
                <a:schemeClr val="tx1"/>
              </a:solidFill>
              <a:latin typeface="+mn-ea"/>
            </a:endParaRPr>
          </a:p>
          <a:p>
            <a:pPr fontAlgn="base" latinLnBrk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endParaRPr lang="en-US" altLang="ko-KR" sz="500" b="1" dirty="0">
              <a:solidFill>
                <a:schemeClr val="tx1"/>
              </a:solidFill>
              <a:latin typeface="+mn-ea"/>
            </a:endParaRPr>
          </a:p>
          <a:p>
            <a:pPr fontAlgn="base" latinLnBrk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1600" b="1" dirty="0" smtClean="0">
                <a:solidFill>
                  <a:schemeClr val="tx1"/>
                </a:solidFill>
                <a:latin typeface="+mn-ea"/>
              </a:rPr>
              <a:t>   </a:t>
            </a:r>
            <a:r>
              <a:rPr lang="en-US" altLang="ko-KR" sz="1600" b="1" dirty="0" smtClean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1600" b="1" dirty="0" smtClean="0">
                <a:solidFill>
                  <a:schemeClr val="tx1"/>
                </a:solidFill>
                <a:latin typeface="+mn-ea"/>
              </a:rPr>
              <a:t>보수월액 </a:t>
            </a:r>
            <a:r>
              <a:rPr lang="ko-KR" altLang="en-US" sz="1600" b="1" dirty="0" err="1">
                <a:solidFill>
                  <a:schemeClr val="tx1"/>
                </a:solidFill>
                <a:latin typeface="+mn-ea"/>
              </a:rPr>
              <a:t>상한액</a:t>
            </a:r>
            <a:r>
              <a:rPr lang="ko-KR" altLang="en-US" sz="16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600" b="1" dirty="0">
                <a:solidFill>
                  <a:schemeClr val="tx1"/>
                </a:solidFill>
                <a:latin typeface="+mn-ea"/>
              </a:rPr>
              <a:t>: (</a:t>
            </a:r>
            <a:r>
              <a:rPr lang="ko-KR" altLang="en-US" sz="1600" b="1" dirty="0">
                <a:solidFill>
                  <a:schemeClr val="tx1"/>
                </a:solidFill>
                <a:latin typeface="+mn-ea"/>
              </a:rPr>
              <a:t>현행</a:t>
            </a:r>
            <a:r>
              <a:rPr lang="en-US" altLang="ko-KR" sz="1600" b="1" dirty="0" smtClean="0">
                <a:solidFill>
                  <a:schemeClr val="tx1"/>
                </a:solidFill>
                <a:latin typeface="+mn-ea"/>
              </a:rPr>
              <a:t>) 7,810</a:t>
            </a:r>
            <a:r>
              <a:rPr lang="ko-KR" altLang="en-US" sz="1600" b="1" dirty="0">
                <a:solidFill>
                  <a:schemeClr val="tx1"/>
                </a:solidFill>
                <a:latin typeface="+mn-ea"/>
              </a:rPr>
              <a:t>만원</a:t>
            </a:r>
            <a:endParaRPr lang="en-US" altLang="ko-KR" sz="1600" b="1" dirty="0">
              <a:solidFill>
                <a:schemeClr val="tx1"/>
              </a:solidFill>
              <a:latin typeface="+mn-ea"/>
            </a:endParaRPr>
          </a:p>
          <a:p>
            <a:pPr fontAlgn="base" latinLnBrk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1600" b="1" dirty="0" smtClean="0">
                <a:solidFill>
                  <a:schemeClr val="tx1"/>
                </a:solidFill>
                <a:latin typeface="+mn-ea"/>
              </a:rPr>
              <a:t>      </a:t>
            </a:r>
            <a:r>
              <a:rPr lang="ko-KR" altLang="en-US" sz="1600" spc="-150" dirty="0" smtClean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  <a:sym typeface="Wingdings"/>
              </a:rPr>
              <a:t>→</a:t>
            </a:r>
            <a:r>
              <a:rPr lang="ko-KR" altLang="en-US" sz="1600" spc="-150" dirty="0">
                <a:solidFill>
                  <a:schemeClr val="tx1"/>
                </a:solidFill>
                <a:latin typeface="나눔고딕 ExtraBold" panose="020B0600000101010101" charset="-127"/>
                <a:ea typeface="나눔고딕 ExtraBold" panose="020B0600000101010101" charset="-127"/>
                <a:sym typeface="Wingdings"/>
              </a:rPr>
              <a:t> </a:t>
            </a:r>
            <a:r>
              <a:rPr lang="en-US" altLang="ko-KR" sz="1600" b="1" dirty="0" smtClean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1600" b="1" dirty="0">
                <a:solidFill>
                  <a:schemeClr val="tx1"/>
                </a:solidFill>
                <a:latin typeface="+mn-ea"/>
              </a:rPr>
              <a:t>변경</a:t>
            </a:r>
            <a:r>
              <a:rPr lang="en-US" altLang="ko-KR" sz="1600" b="1" dirty="0">
                <a:solidFill>
                  <a:schemeClr val="tx1"/>
                </a:solidFill>
                <a:latin typeface="+mn-ea"/>
              </a:rPr>
              <a:t>) 99,249,040</a:t>
            </a:r>
            <a:r>
              <a:rPr lang="ko-KR" altLang="en-US" sz="1600" b="1" dirty="0" smtClean="0">
                <a:solidFill>
                  <a:schemeClr val="tx1"/>
                </a:solidFill>
                <a:latin typeface="+mn-ea"/>
              </a:rPr>
              <a:t>원</a:t>
            </a:r>
            <a:endParaRPr lang="en-US" altLang="ko-KR" sz="1600" b="1" dirty="0" smtClean="0">
              <a:solidFill>
                <a:schemeClr val="tx1"/>
              </a:solidFill>
              <a:latin typeface="+mn-ea"/>
            </a:endParaRPr>
          </a:p>
          <a:p>
            <a:pPr fontAlgn="base" latinLnBrk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endParaRPr lang="en-US" altLang="ko-KR" sz="500" b="1" dirty="0">
              <a:solidFill>
                <a:schemeClr val="tx1"/>
              </a:solidFill>
              <a:latin typeface="+mn-ea"/>
            </a:endParaRPr>
          </a:p>
          <a:p>
            <a:pPr fontAlgn="base" latinLnBrk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1600" b="1" dirty="0" smtClean="0">
                <a:solidFill>
                  <a:schemeClr val="tx1"/>
                </a:solidFill>
                <a:latin typeface="+mn-ea"/>
              </a:rPr>
              <a:t>   </a:t>
            </a:r>
            <a:r>
              <a:rPr lang="en-US" altLang="ko-KR" sz="1600" b="1" dirty="0" smtClean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1600" b="1" dirty="0" smtClean="0">
                <a:solidFill>
                  <a:schemeClr val="tx1"/>
                </a:solidFill>
                <a:latin typeface="+mn-ea"/>
              </a:rPr>
              <a:t>보수월액보험료 </a:t>
            </a:r>
            <a:r>
              <a:rPr lang="ko-KR" altLang="en-US" sz="1600" b="1" dirty="0" err="1">
                <a:solidFill>
                  <a:schemeClr val="tx1"/>
                </a:solidFill>
                <a:latin typeface="+mn-ea"/>
              </a:rPr>
              <a:t>상한액</a:t>
            </a:r>
            <a:r>
              <a:rPr lang="ko-KR" altLang="en-US" sz="16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600" b="1" dirty="0">
                <a:solidFill>
                  <a:schemeClr val="tx1"/>
                </a:solidFill>
                <a:latin typeface="+mn-ea"/>
              </a:rPr>
              <a:t>: 6,193,140</a:t>
            </a:r>
            <a:r>
              <a:rPr lang="ko-KR" altLang="en-US" sz="1600" b="1" dirty="0">
                <a:solidFill>
                  <a:schemeClr val="tx1"/>
                </a:solidFill>
                <a:latin typeface="+mn-ea"/>
              </a:rPr>
              <a:t>원</a:t>
            </a:r>
            <a:endParaRPr lang="en-US" altLang="ko-KR" sz="1600" b="1" dirty="0">
              <a:solidFill>
                <a:schemeClr val="tx1"/>
              </a:solidFill>
              <a:latin typeface="+mn-ea"/>
            </a:endParaRPr>
          </a:p>
          <a:p>
            <a:pPr fontAlgn="base" latinLnBrk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1400" b="1" dirty="0" smtClean="0">
                <a:solidFill>
                  <a:schemeClr val="tx1"/>
                </a:solidFill>
              </a:rPr>
              <a:t>     (</a:t>
            </a:r>
            <a:r>
              <a:rPr lang="ko-KR" altLang="en-US" sz="1400" b="1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전전년도 직장평균보수월액보험료 </a:t>
            </a:r>
            <a:r>
              <a:rPr lang="en-US" altLang="ko-KR" sz="1400" b="1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30</a:t>
            </a:r>
            <a:r>
              <a:rPr lang="ko-KR" altLang="en-US" sz="1400" b="1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배</a:t>
            </a: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)  </a:t>
            </a:r>
          </a:p>
          <a:p>
            <a:pPr fontAlgn="base" latinLnBrk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※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보수월액 상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·</a:t>
            </a:r>
            <a:r>
              <a:rPr lang="ko-KR" altLang="en-US" sz="1400" dirty="0" err="1">
                <a:solidFill>
                  <a:schemeClr val="tx1"/>
                </a:solidFill>
                <a:latin typeface="+mn-ea"/>
              </a:rPr>
              <a:t>하한액은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2018.7.1.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부터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</a:t>
            </a: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변경된</a:t>
            </a:r>
            <a:r>
              <a:rPr lang="en-US" altLang="ko-KR" sz="1400" dirty="0" smtClean="0">
                <a:solidFill>
                  <a:schemeClr val="tx1"/>
                </a:solidFill>
                <a:latin typeface="+mn-ea"/>
              </a:rPr>
              <a:t>    </a:t>
            </a: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보수월액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적용 예정</a:t>
            </a:r>
            <a:endParaRPr lang="en-US" altLang="ko-KR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1" name="AutoShape 23"/>
          <p:cNvSpPr>
            <a:spLocks noChangeArrowheads="1"/>
          </p:cNvSpPr>
          <p:nvPr/>
        </p:nvSpPr>
        <p:spPr bwMode="auto">
          <a:xfrm>
            <a:off x="4868910" y="2623428"/>
            <a:ext cx="3834189" cy="396000"/>
          </a:xfrm>
          <a:prstGeom prst="round2SameRect">
            <a:avLst/>
          </a:prstGeom>
          <a:ln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38" tIns="40069" rIns="80138" bIns="40069" anchor="ctr"/>
          <a:lstStyle/>
          <a:p>
            <a:pPr algn="ctr"/>
            <a:r>
              <a:rPr lang="en-US" altLang="ko-KR" sz="16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ko-KR" altLang="en-US" sz="1600" dirty="0" err="1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건보</a:t>
            </a:r>
            <a:r>
              <a:rPr lang="en-US" altLang="ko-KR" sz="16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 </a:t>
            </a:r>
            <a:r>
              <a:rPr lang="ko-KR" altLang="en-US" sz="16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보수월액 </a:t>
            </a:r>
            <a:r>
              <a:rPr lang="ko-KR" altLang="en-US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상</a:t>
            </a:r>
            <a:r>
              <a:rPr lang="en-US" altLang="ko-KR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·</a:t>
            </a:r>
            <a:r>
              <a:rPr lang="ko-KR" altLang="en-US" sz="1600" dirty="0" err="1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하한액</a:t>
            </a:r>
            <a:endParaRPr lang="ko-KR" altLang="en-US" sz="16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2" name="AutoShape 23"/>
          <p:cNvSpPr>
            <a:spLocks noChangeArrowheads="1"/>
          </p:cNvSpPr>
          <p:nvPr/>
        </p:nvSpPr>
        <p:spPr bwMode="auto">
          <a:xfrm>
            <a:off x="499123" y="1846788"/>
            <a:ext cx="8203977" cy="718115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  <a:prstDash val="solid"/>
          </a:ln>
          <a:ex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0228" tIns="40228" rIns="40228" bIns="40228" spcCol="1113" anchor="ctr"/>
          <a:lstStyle/>
          <a:p>
            <a:pPr>
              <a:lnSpc>
                <a:spcPct val="12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dirty="0" err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건보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보수월액 </a:t>
            </a:r>
            <a:r>
              <a:rPr lang="en-US" altLang="ko-KR" sz="1600" dirty="0">
                <a:solidFill>
                  <a:schemeClr val="tx1"/>
                </a:solidFill>
                <a:latin typeface="+mn-ea"/>
              </a:rPr>
              <a:t>: </a:t>
            </a:r>
            <a:r>
              <a:rPr lang="ko-KR" altLang="en-US" sz="16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직장가입자가 지급받는 보수를 기준으로 하여 산정하되</a:t>
            </a:r>
            <a:r>
              <a:rPr lang="en-US" altLang="ko-KR" sz="16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대통령령으로 정하는 기준에 따라 상한과 하한을 정함</a:t>
            </a:r>
            <a:r>
              <a:rPr lang="en-US" altLang="ko-KR" sz="16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연도 중 </a:t>
            </a:r>
            <a:r>
              <a:rPr lang="ko-KR" altLang="en-US" sz="1400" dirty="0" err="1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보수인상시</a:t>
            </a:r>
            <a:r>
              <a:rPr lang="ko-KR" altLang="en-US" sz="14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변경 신청</a:t>
            </a:r>
            <a:r>
              <a:rPr lang="en-US" altLang="ko-KR" sz="14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endParaRPr lang="en-US" altLang="ko-KR" sz="1400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74191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 animBg="1"/>
      <p:bldP spid="16" grpId="0" animBg="1"/>
      <p:bldP spid="20" grpId="0" build="p" animBg="1"/>
      <p:bldP spid="2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26</a:t>
            </a:fld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37055" y="116632"/>
            <a:ext cx="4470713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국민연금 기준소득월액 결정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467544" y="548680"/>
            <a:ext cx="4248472" cy="81481"/>
            <a:chOff x="7218908" y="891107"/>
            <a:chExt cx="2484184" cy="82800"/>
          </a:xfrm>
        </p:grpSpPr>
        <p:sp>
          <p:nvSpPr>
            <p:cNvPr id="12" name="직사각형 11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9" name="AutoShape 23"/>
          <p:cNvSpPr>
            <a:spLocks noChangeArrowheads="1"/>
          </p:cNvSpPr>
          <p:nvPr/>
        </p:nvSpPr>
        <p:spPr bwMode="auto">
          <a:xfrm>
            <a:off x="368983" y="908720"/>
            <a:ext cx="8280921" cy="5256584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  <a:ex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0228" tIns="40228" rIns="40228" bIns="40228" spcCol="1113" anchor="ctr"/>
          <a:lstStyle/>
          <a:p>
            <a:pPr>
              <a:lnSpc>
                <a:spcPct val="12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가</a:t>
            </a:r>
            <a:r>
              <a:rPr lang="en-US" altLang="ko-KR" sz="16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자격취득</a:t>
            </a:r>
            <a:r>
              <a:rPr lang="en-US" altLang="ko-KR" sz="16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재개</a:t>
            </a:r>
            <a:r>
              <a:rPr lang="en-US" altLang="ko-KR" sz="16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16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시 기준소득월액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결정</a:t>
            </a:r>
            <a:endParaRPr lang="en-US" altLang="ko-KR" sz="1600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500" dirty="0" smtClean="0">
                <a:solidFill>
                  <a:schemeClr val="tx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 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○ 결정기준 </a:t>
            </a:r>
            <a:r>
              <a:rPr lang="en-US" altLang="ko-KR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: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입사 당시 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지급이 약정된 </a:t>
            </a:r>
            <a:r>
              <a:rPr lang="ko-KR" altLang="en-US" sz="1500" dirty="0" err="1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각급여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항목에 대한 </a:t>
            </a:r>
            <a:r>
              <a:rPr lang="en-US" altLang="ko-KR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1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년치 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소득총액 </a:t>
            </a:r>
            <a:r>
              <a:rPr lang="en-US" altLang="ko-KR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÷365×30</a:t>
            </a:r>
          </a:p>
          <a:p>
            <a:pPr>
              <a:lnSpc>
                <a:spcPct val="12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    </a:t>
            </a:r>
            <a:r>
              <a:rPr lang="en-US" altLang="ko-KR" sz="14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※ </a:t>
            </a:r>
            <a:r>
              <a:rPr lang="ko-KR" altLang="en-US" sz="14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취득</a:t>
            </a:r>
            <a:r>
              <a:rPr lang="en-US" altLang="ko-KR" sz="14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재개</a:t>
            </a:r>
            <a:r>
              <a:rPr lang="en-US" altLang="ko-KR" sz="14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4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시 기준소득월액은 입사시기 관계없이 </a:t>
            </a:r>
            <a:r>
              <a:rPr lang="en-US" altLang="ko-KR" sz="14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365</a:t>
            </a:r>
            <a:r>
              <a:rPr lang="ko-KR" altLang="en-US" sz="14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일 기준으로 </a:t>
            </a:r>
            <a:r>
              <a:rPr lang="ko-KR" altLang="en-US" sz="14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산정</a:t>
            </a:r>
            <a:endParaRPr lang="en-US" altLang="ko-KR" sz="1400" dirty="0" smtClean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○ 적용기간 </a:t>
            </a:r>
            <a:r>
              <a:rPr lang="en-US" altLang="ko-KR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500" dirty="0" err="1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정기결정되는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기준소득월액을 적용하는 달의 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전달까지</a:t>
            </a:r>
            <a:endParaRPr lang="en-US" altLang="ko-KR" sz="1500" dirty="0" smtClean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   ※ </a:t>
            </a:r>
            <a:r>
              <a:rPr lang="ko-KR" altLang="en-US" sz="14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취득 </a:t>
            </a:r>
            <a:r>
              <a:rPr lang="ko-KR" altLang="en-US" sz="14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시 기준소득월액 적정여부 확인</a:t>
            </a:r>
            <a:r>
              <a:rPr lang="en-US" altLang="ko-KR" sz="14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·</a:t>
            </a:r>
            <a:r>
              <a:rPr lang="ko-KR" altLang="en-US" sz="14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정리 </a:t>
            </a:r>
            <a:r>
              <a:rPr lang="en-US" altLang="ko-KR" sz="14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연금보험료 소급 고지 발생 </a:t>
            </a:r>
            <a:r>
              <a:rPr lang="en-US" altLang="ko-KR" sz="14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</a:p>
          <a:p>
            <a:pPr algn="ctr">
              <a:lnSpc>
                <a:spcPct val="120000"/>
              </a:lnSpc>
            </a:pPr>
            <a:endParaRPr lang="en-US" altLang="ko-KR" sz="500" dirty="0" smtClean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나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기준소득월액 정기 결정</a:t>
            </a:r>
            <a:endParaRPr lang="en-US" altLang="ko-KR" sz="1600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○ 대상 </a:t>
            </a:r>
            <a:r>
              <a:rPr lang="en-US" altLang="ko-KR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전년도 </a:t>
            </a:r>
            <a:r>
              <a:rPr lang="en-US" altLang="ko-KR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12.1. 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이전</a:t>
            </a:r>
            <a:r>
              <a:rPr lang="en-US" altLang="ko-KR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사업장 자격 취득 중인 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자</a:t>
            </a:r>
            <a:endParaRPr lang="en-US" altLang="ko-KR" sz="1500" dirty="0" smtClean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○ 결정기준 </a:t>
            </a:r>
            <a:r>
              <a:rPr lang="en-US" altLang="ko-KR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전년도 중 사업장 종사기간에 받은 소득액 </a:t>
            </a:r>
            <a:r>
              <a:rPr lang="en-US" altLang="ko-KR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÷ 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종사기간</a:t>
            </a:r>
            <a:r>
              <a:rPr lang="en-US" altLang="ko-KR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일수</a:t>
            </a:r>
            <a:r>
              <a:rPr lang="en-US" altLang="ko-KR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) × </a:t>
            </a:r>
            <a:r>
              <a:rPr lang="en-US" altLang="ko-KR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30</a:t>
            </a:r>
          </a:p>
          <a:p>
            <a:pPr>
              <a:lnSpc>
                <a:spcPct val="120000"/>
              </a:lnSpc>
            </a:pP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○ 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적용기간 </a:t>
            </a:r>
            <a:r>
              <a:rPr lang="en-US" altLang="ko-KR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당해 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연도 </a:t>
            </a:r>
            <a:r>
              <a:rPr lang="en-US" altLang="ko-KR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7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월 </a:t>
            </a:r>
            <a:r>
              <a:rPr lang="en-US" altLang="ko-KR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~ 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다음 연도 </a:t>
            </a:r>
            <a:r>
              <a:rPr lang="en-US" altLang="ko-KR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6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월</a:t>
            </a:r>
            <a:endParaRPr lang="en-US" altLang="ko-KR" sz="1500" dirty="0" smtClean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 ※ </a:t>
            </a:r>
            <a:r>
              <a:rPr lang="ko-KR" altLang="en-US" sz="14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과세자료 보유자는 공단에서 결정</a:t>
            </a:r>
            <a:r>
              <a:rPr lang="en-US" altLang="ko-KR" sz="14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400" dirty="0" err="1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미보유자</a:t>
            </a:r>
            <a:r>
              <a:rPr lang="ko-KR" altLang="en-US" sz="14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및 개인사업장 사용자 소득총액신고</a:t>
            </a:r>
            <a:endParaRPr lang="en-US" altLang="ko-KR" sz="1400" dirty="0" smtClean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20000"/>
              </a:lnSpc>
            </a:pPr>
            <a:endParaRPr lang="en-US" altLang="ko-KR" sz="500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다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기준소득월액 특례 제도 </a:t>
            </a:r>
            <a:endParaRPr lang="en-US" altLang="ko-KR" sz="1600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ko-KR" altLang="en-US" sz="16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○ 개요 </a:t>
            </a:r>
            <a:r>
              <a:rPr lang="en-US" altLang="ko-KR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가입자의 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현재 </a:t>
            </a:r>
            <a:r>
              <a:rPr lang="ko-KR" altLang="en-US" sz="15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  <a:latin typeface="HY중고딕" panose="02030600000101010101" pitchFamily="18" charset="-127"/>
                <a:ea typeface="HY중고딕" panose="02030600000101010101" pitchFamily="18" charset="-127"/>
              </a:rPr>
              <a:t>실제 소득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이 기준소득월액 대비</a:t>
            </a:r>
            <a:r>
              <a:rPr lang="en-US" altLang="ko-KR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일정 </a:t>
            </a:r>
            <a:r>
              <a:rPr lang="ko-KR" altLang="en-US" sz="1500" dirty="0" err="1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변동율</a:t>
            </a:r>
            <a:r>
              <a:rPr lang="en-US" altLang="ko-KR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en-US" altLang="ko-KR" sz="1500" spc="-15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20%) 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이상으로 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변경</a:t>
            </a:r>
            <a:endParaRPr lang="en-US" altLang="ko-KR" sz="1500" dirty="0" smtClean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ko-KR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            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상</a:t>
            </a:r>
            <a:r>
              <a:rPr lang="en-US" altLang="ko-KR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하향</a:t>
            </a:r>
            <a:r>
              <a:rPr lang="en-US" altLang="ko-KR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될 경우</a:t>
            </a:r>
            <a:r>
              <a:rPr lang="en-US" altLang="ko-KR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실제소득에 맞추어 기준소득월액 변경 신청 가능</a:t>
            </a:r>
            <a:endParaRPr lang="en-US" altLang="ko-KR" sz="1500" dirty="0" smtClean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○ 신청요건 </a:t>
            </a:r>
            <a:r>
              <a:rPr lang="en-US" altLang="ko-KR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근로자 동의를 얻어 사용자가 신청하며</a:t>
            </a:r>
            <a:r>
              <a:rPr lang="en-US" altLang="ko-KR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입증서류 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제출</a:t>
            </a:r>
            <a:endParaRPr lang="en-US" altLang="ko-KR" sz="1500" dirty="0" smtClean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○ 적용시기 </a:t>
            </a:r>
            <a:r>
              <a:rPr lang="en-US" altLang="ko-KR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500" dirty="0" err="1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신청월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다음달부터 특례 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적용</a:t>
            </a:r>
            <a:endParaRPr lang="en-US" altLang="ko-KR" sz="1500" dirty="0" smtClean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○ 유의사항 </a:t>
            </a:r>
            <a:r>
              <a:rPr lang="en-US" altLang="ko-KR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5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익년도</a:t>
            </a:r>
            <a:r>
              <a:rPr lang="en-US" altLang="ko-KR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(or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자격상실 시점</a:t>
            </a:r>
            <a:r>
              <a:rPr lang="en-US" altLang="ko-KR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) </a:t>
            </a:r>
            <a:r>
              <a:rPr lang="ko-KR" altLang="en-US" sz="15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사후정산 </a:t>
            </a:r>
            <a:endParaRPr lang="en-US" altLang="ko-KR" sz="1500" dirty="0" smtClean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ko-KR" sz="14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 ※ </a:t>
            </a:r>
            <a:r>
              <a:rPr lang="ko-KR" altLang="en-US" sz="14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변경한 </a:t>
            </a:r>
            <a:r>
              <a:rPr lang="ko-KR" altLang="en-US" sz="14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기준소득월액이 정산소득과 </a:t>
            </a:r>
            <a:r>
              <a:rPr lang="en-US" altLang="ko-KR" sz="14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1</a:t>
            </a:r>
            <a:r>
              <a:rPr lang="ko-KR" altLang="en-US" sz="14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만원 이상 차이 발생 시 소급 부과</a:t>
            </a:r>
            <a:r>
              <a:rPr lang="en-US" altLang="ko-KR" sz="14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환급</a:t>
            </a:r>
            <a:r>
              <a:rPr lang="en-US" altLang="ko-KR" sz="14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endParaRPr lang="en-US" altLang="ko-KR" sz="1400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2082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27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53201" y="332656"/>
            <a:ext cx="5163210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3.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건설일용 근로자 소득</a:t>
            </a:r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보수</a:t>
            </a:r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)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기준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467542" y="764704"/>
            <a:ext cx="5040562" cy="89564"/>
            <a:chOff x="7218908" y="891107"/>
            <a:chExt cx="2484184" cy="82800"/>
          </a:xfrm>
        </p:grpSpPr>
        <p:sp>
          <p:nvSpPr>
            <p:cNvPr id="8" name="직사각형 7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323526" y="1129638"/>
            <a:ext cx="8382000" cy="4891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가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적용대상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○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건설현장의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일용근로자에 한하여 매월 변동된 소득을 적용, 보험료 산정 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○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건설현장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일용근로자는 본사 사업장과 분리하여 적용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○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보험료는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근로자가 당해 사업장에서 매월 지급받는 실제 소득(보수)월액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○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소득월액 </a:t>
            </a:r>
            <a:r>
              <a:rPr lang="ko-KR" altLang="en-US" sz="16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변경시에는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매월 신고하여야 함  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endParaRPr lang="en-US" altLang="ko-KR" sz="5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나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소득(보수)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적용기준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1)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자격취득시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기준소득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(보수)월액 적용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○ </a:t>
            </a:r>
            <a:r>
              <a:rPr lang="ko-KR" altLang="en-US" sz="16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취득월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또는 </a:t>
            </a:r>
            <a:r>
              <a:rPr lang="ko-KR" altLang="en-US" sz="16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부과대상월의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실제 소득월액을 기준으로 결정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○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적용기간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6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취득월부터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다음 변경신청 월의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전월까지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2)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가입기간 중의 기준소득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(보수)월액 적용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○ 소득월액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변경신청에 의해 신고된 </a:t>
            </a:r>
            <a:r>
              <a:rPr lang="ko-KR" altLang="en-US" sz="16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부과대상월의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실제 소득월액으로 결정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○ 적용기간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: 소득월액 변경신청 월부터 다음 변경신청 월의 전월까지</a:t>
            </a:r>
          </a:p>
        </p:txBody>
      </p:sp>
    </p:spTree>
    <p:extLst>
      <p:ext uri="{BB962C8B-B14F-4D97-AF65-F5344CB8AC3E}">
        <p14:creationId xmlns:p14="http://schemas.microsoft.com/office/powerpoint/2010/main" val="25163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28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37179" y="332656"/>
            <a:ext cx="3431967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4. 2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이상 사업장 가입자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51518" y="818938"/>
            <a:ext cx="3168354" cy="89782"/>
            <a:chOff x="7218908" y="891107"/>
            <a:chExt cx="2484184" cy="82800"/>
          </a:xfrm>
        </p:grpSpPr>
        <p:sp>
          <p:nvSpPr>
            <p:cNvPr id="8" name="직사각형 7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AutoShape 23"/>
          <p:cNvSpPr>
            <a:spLocks noChangeArrowheads="1"/>
          </p:cNvSpPr>
          <p:nvPr/>
        </p:nvSpPr>
        <p:spPr bwMode="auto">
          <a:xfrm>
            <a:off x="127464" y="1052736"/>
            <a:ext cx="8588284" cy="1296144"/>
          </a:xfrm>
          <a:prstGeom prst="rect">
            <a:avLst/>
          </a:prstGeom>
          <a:noFill/>
          <a:ln w="3175">
            <a:noFill/>
            <a:prstDash val="solid"/>
          </a:ln>
          <a:ex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5901" tIns="45901" rIns="45901" bIns="45901" spcCol="1270" anchor="ctr"/>
          <a:lstStyle/>
          <a:p>
            <a:pPr fontAlgn="base">
              <a:lnSpc>
                <a:spcPct val="13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가</a:t>
            </a:r>
            <a:r>
              <a:rPr lang="en-US" altLang="ko-KR" sz="1600" b="1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2</a:t>
            </a:r>
            <a:r>
              <a:rPr lang="ko-KR" altLang="en-US" sz="1600" b="1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이상 사업장가입자 </a:t>
            </a:r>
            <a:endParaRPr lang="en-US" altLang="ko-KR" sz="1600" b="1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13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 </a:t>
            </a:r>
            <a:r>
              <a:rPr lang="en-US" altLang="ko-KR" sz="16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2 </a:t>
            </a:r>
            <a:r>
              <a:rPr lang="ko-KR" altLang="en-US" sz="16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이상의 </a:t>
            </a:r>
            <a:r>
              <a:rPr lang="ko-KR" altLang="en-US" sz="16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국민연금에 가입된 사업장에서 </a:t>
            </a:r>
            <a:r>
              <a:rPr lang="ko-KR" altLang="en-US" sz="16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종사하는 근로자 </a:t>
            </a:r>
            <a:r>
              <a:rPr lang="ko-KR" altLang="en-US" sz="16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또는 </a:t>
            </a:r>
            <a:r>
              <a:rPr lang="ko-KR" altLang="en-US" sz="16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사용자인</a:t>
            </a:r>
            <a:r>
              <a:rPr lang="ko-KR" altLang="en-US" sz="16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사업장 가입자</a:t>
            </a:r>
            <a:endParaRPr lang="en-US" altLang="ko-KR" sz="1600" dirty="0" smtClean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fontAlgn="base">
              <a:lnSpc>
                <a:spcPct val="13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 (</a:t>
            </a:r>
            <a:r>
              <a:rPr lang="ko-KR" altLang="en-US" sz="16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하나의 사업장에서 근로자이면서 다른 사업장에서는 </a:t>
            </a:r>
            <a:r>
              <a:rPr lang="ko-KR" altLang="en-US" sz="1600" dirty="0" smtClean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사용자인 </a:t>
            </a:r>
            <a:r>
              <a:rPr lang="ko-KR" altLang="en-US" sz="16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경우 포함</a:t>
            </a:r>
            <a:r>
              <a:rPr lang="en-US" altLang="ko-KR" sz="1600" dirty="0">
                <a:solidFill>
                  <a:schemeClr val="tx1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endParaRPr lang="ko-KR" altLang="en-US" sz="1600" dirty="0">
              <a:solidFill>
                <a:schemeClr val="tx1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84176" y="2924944"/>
            <a:ext cx="8759236" cy="302433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7524328" y="3094118"/>
            <a:ext cx="1362666" cy="612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/>
              <a:t>468</a:t>
            </a:r>
            <a:r>
              <a:rPr lang="ko-KR" altLang="en-US" sz="1600" b="1" dirty="0" smtClean="0"/>
              <a:t>만원</a:t>
            </a:r>
            <a:endParaRPr lang="ko-KR" altLang="en-US" sz="1600" b="1" dirty="0"/>
          </a:p>
        </p:txBody>
      </p:sp>
      <p:grpSp>
        <p:nvGrpSpPr>
          <p:cNvPr id="16" name="그룹 15"/>
          <p:cNvGrpSpPr/>
          <p:nvPr/>
        </p:nvGrpSpPr>
        <p:grpSpPr>
          <a:xfrm>
            <a:off x="6845671" y="3074145"/>
            <a:ext cx="618656" cy="704772"/>
            <a:chOff x="6804248" y="3001573"/>
            <a:chExt cx="648072" cy="859475"/>
          </a:xfrm>
        </p:grpSpPr>
        <p:sp>
          <p:nvSpPr>
            <p:cNvPr id="17" name="갈매기형 수장 16"/>
            <p:cNvSpPr/>
            <p:nvPr/>
          </p:nvSpPr>
          <p:spPr>
            <a:xfrm rot="10800000">
              <a:off x="6895680" y="3001573"/>
              <a:ext cx="484632" cy="484632"/>
            </a:xfrm>
            <a:prstGeom prst="chevron">
              <a:avLst>
                <a:gd name="adj" fmla="val 6068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등호 17"/>
            <p:cNvSpPr/>
            <p:nvPr/>
          </p:nvSpPr>
          <p:spPr>
            <a:xfrm>
              <a:off x="6804248" y="3501008"/>
              <a:ext cx="648072" cy="360040"/>
            </a:xfrm>
            <a:prstGeom prst="mathEqual">
              <a:avLst>
                <a:gd name="adj1" fmla="val 35500"/>
                <a:gd name="adj2" fmla="val 1176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모서리가 둥근 직사각형 18"/>
          <p:cNvSpPr/>
          <p:nvPr/>
        </p:nvSpPr>
        <p:spPr>
          <a:xfrm>
            <a:off x="1349992" y="3951092"/>
            <a:ext cx="1205784" cy="612000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/>
              <a:t>200</a:t>
            </a:r>
            <a:r>
              <a:rPr lang="ko-KR" altLang="en-US" sz="1600" b="1" dirty="0" smtClean="0"/>
              <a:t>만원</a:t>
            </a:r>
            <a:endParaRPr lang="ko-KR" altLang="en-US" sz="1600" b="1" dirty="0"/>
          </a:p>
        </p:txBody>
      </p:sp>
      <p:sp>
        <p:nvSpPr>
          <p:cNvPr id="20" name="모서리가 둥근 직사각형 19"/>
          <p:cNvSpPr/>
          <p:nvPr/>
        </p:nvSpPr>
        <p:spPr>
          <a:xfrm>
            <a:off x="3416334" y="3951092"/>
            <a:ext cx="1227674" cy="612000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/>
              <a:t>300</a:t>
            </a:r>
            <a:r>
              <a:rPr lang="ko-KR" altLang="en-US" sz="1600" b="1" dirty="0" smtClean="0"/>
              <a:t>만원</a:t>
            </a:r>
            <a:endParaRPr lang="ko-KR" altLang="en-US" sz="1600" b="1" dirty="0"/>
          </a:p>
        </p:txBody>
      </p:sp>
      <p:sp>
        <p:nvSpPr>
          <p:cNvPr id="21" name="덧셈 기호 20"/>
          <p:cNvSpPr/>
          <p:nvPr/>
        </p:nvSpPr>
        <p:spPr>
          <a:xfrm>
            <a:off x="2661664" y="3933056"/>
            <a:ext cx="614192" cy="648072"/>
          </a:xfrm>
          <a:prstGeom prst="mathPl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5471133" y="3951092"/>
            <a:ext cx="1332000" cy="612000"/>
          </a:xfrm>
          <a:prstGeom prst="round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/>
              <a:t>500</a:t>
            </a:r>
            <a:r>
              <a:rPr lang="ko-KR" altLang="en-US" sz="1600" b="1" dirty="0" smtClean="0"/>
              <a:t>만원</a:t>
            </a:r>
            <a:endParaRPr lang="ko-KR" altLang="en-US" sz="1600" b="1" dirty="0"/>
          </a:p>
        </p:txBody>
      </p:sp>
      <p:sp>
        <p:nvSpPr>
          <p:cNvPr id="23" name="등호 22"/>
          <p:cNvSpPr/>
          <p:nvPr/>
        </p:nvSpPr>
        <p:spPr>
          <a:xfrm>
            <a:off x="4664694" y="4077072"/>
            <a:ext cx="614192" cy="360040"/>
          </a:xfrm>
          <a:prstGeom prst="mathEqual">
            <a:avLst>
              <a:gd name="adj1" fmla="val 35500"/>
              <a:gd name="adj2" fmla="val 1176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solidFill>
                <a:schemeClr val="tx1"/>
              </a:solidFill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7540111" y="3939039"/>
            <a:ext cx="1375121" cy="64208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/>
              <a:t>468</a:t>
            </a:r>
            <a:r>
              <a:rPr lang="ko-KR" altLang="en-US" sz="1600" b="1" dirty="0" smtClean="0"/>
              <a:t>만원</a:t>
            </a:r>
            <a:endParaRPr lang="ko-KR" altLang="en-US" sz="1600" b="1" dirty="0"/>
          </a:p>
        </p:txBody>
      </p:sp>
      <p:sp>
        <p:nvSpPr>
          <p:cNvPr id="25" name="갈매기형 수장 24"/>
          <p:cNvSpPr/>
          <p:nvPr/>
        </p:nvSpPr>
        <p:spPr>
          <a:xfrm>
            <a:off x="6925351" y="4005064"/>
            <a:ext cx="459296" cy="484632"/>
          </a:xfrm>
          <a:prstGeom prst="chevron">
            <a:avLst>
              <a:gd name="adj" fmla="val 6068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solidFill>
                <a:schemeClr val="tx1"/>
              </a:solidFill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1330974" y="3074145"/>
            <a:ext cx="1224802" cy="612000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150</a:t>
            </a:r>
            <a:r>
              <a:rPr lang="ko-KR" altLang="en-US" sz="1600" dirty="0" smtClean="0"/>
              <a:t>만원</a:t>
            </a:r>
            <a:endParaRPr lang="ko-KR" altLang="en-US" sz="16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3347198" y="3094118"/>
            <a:ext cx="1224802" cy="612000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200</a:t>
            </a:r>
            <a:r>
              <a:rPr lang="ko-KR" altLang="en-US" sz="1600" dirty="0" smtClean="0"/>
              <a:t>만원</a:t>
            </a:r>
            <a:endParaRPr lang="ko-KR" altLang="en-US" sz="1600" dirty="0"/>
          </a:p>
        </p:txBody>
      </p:sp>
      <p:sp>
        <p:nvSpPr>
          <p:cNvPr id="28" name="덧셈 기호 27"/>
          <p:cNvSpPr/>
          <p:nvPr/>
        </p:nvSpPr>
        <p:spPr>
          <a:xfrm>
            <a:off x="2595219" y="3094890"/>
            <a:ext cx="608629" cy="648072"/>
          </a:xfrm>
          <a:prstGeom prst="mathPl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모서리가 둥근 직사각형 28"/>
          <p:cNvSpPr/>
          <p:nvPr/>
        </p:nvSpPr>
        <p:spPr>
          <a:xfrm>
            <a:off x="5472248" y="3094118"/>
            <a:ext cx="1332000" cy="612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350</a:t>
            </a:r>
            <a:r>
              <a:rPr lang="ko-KR" altLang="en-US" sz="1600" dirty="0" smtClean="0"/>
              <a:t>만원</a:t>
            </a:r>
            <a:endParaRPr lang="ko-KR" altLang="en-US" sz="1600" dirty="0"/>
          </a:p>
        </p:txBody>
      </p:sp>
      <p:sp>
        <p:nvSpPr>
          <p:cNvPr id="30" name="등호 29"/>
          <p:cNvSpPr/>
          <p:nvPr/>
        </p:nvSpPr>
        <p:spPr>
          <a:xfrm>
            <a:off x="4611443" y="3234580"/>
            <a:ext cx="608629" cy="360040"/>
          </a:xfrm>
          <a:prstGeom prst="mathEqual">
            <a:avLst>
              <a:gd name="adj1" fmla="val 35500"/>
              <a:gd name="adj2" fmla="val 1176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7504" y="3132257"/>
            <a:ext cx="1204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/>
              <a:t>합산소득 </a:t>
            </a:r>
            <a:endParaRPr lang="en-US" altLang="ko-KR" sz="1600" b="1" dirty="0" smtClean="0"/>
          </a:p>
          <a:p>
            <a:r>
              <a:rPr lang="ko-KR" altLang="en-US" sz="1600" b="1" dirty="0" err="1" smtClean="0"/>
              <a:t>상한액</a:t>
            </a:r>
            <a:r>
              <a:rPr lang="ko-KR" altLang="en-US" sz="1600" b="1" dirty="0" smtClean="0"/>
              <a:t> 이하</a:t>
            </a:r>
            <a:endParaRPr lang="ko-KR" altLang="en-US" sz="16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127464" y="4054866"/>
            <a:ext cx="1204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/>
              <a:t>합산소득</a:t>
            </a:r>
            <a:endParaRPr lang="en-US" altLang="ko-KR" sz="1600" b="1" dirty="0" smtClean="0"/>
          </a:p>
          <a:p>
            <a:r>
              <a:rPr lang="ko-KR" altLang="en-US" sz="1600" b="1" dirty="0" err="1" smtClean="0"/>
              <a:t>상한액</a:t>
            </a:r>
            <a:r>
              <a:rPr lang="ko-KR" altLang="en-US" sz="1600" b="1" dirty="0" smtClean="0"/>
              <a:t> 초과</a:t>
            </a:r>
            <a:endParaRPr lang="ko-KR" altLang="en-US" sz="16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218803" y="4918464"/>
            <a:ext cx="8496945" cy="820792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342900" indent="-342900" fontAlgn="base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1500" b="1" dirty="0" smtClean="0">
                <a:latin typeface="+mn-ea"/>
              </a:rPr>
              <a:t>기준소득월액의 합이 </a:t>
            </a:r>
            <a:r>
              <a:rPr lang="ko-KR" altLang="en-US" sz="1500" b="1" dirty="0" err="1" smtClean="0">
                <a:latin typeface="+mn-ea"/>
              </a:rPr>
              <a:t>상한액</a:t>
            </a:r>
            <a:r>
              <a:rPr lang="en-US" altLang="ko-KR" sz="1500" b="1" dirty="0" smtClean="0">
                <a:latin typeface="+mn-ea"/>
              </a:rPr>
              <a:t>(468</a:t>
            </a:r>
            <a:r>
              <a:rPr lang="ko-KR" altLang="en-US" sz="1500" b="1" dirty="0" smtClean="0">
                <a:latin typeface="+mn-ea"/>
              </a:rPr>
              <a:t>만원</a:t>
            </a:r>
            <a:r>
              <a:rPr lang="en-US" altLang="ko-KR" sz="1500" b="1" dirty="0" smtClean="0">
                <a:latin typeface="+mn-ea"/>
              </a:rPr>
              <a:t>)</a:t>
            </a:r>
            <a:r>
              <a:rPr lang="ko-KR" altLang="en-US" sz="1500" b="1" dirty="0" smtClean="0">
                <a:latin typeface="+mn-ea"/>
              </a:rPr>
              <a:t>을 초과하지 않도록 </a:t>
            </a:r>
            <a:r>
              <a:rPr lang="ko-KR" altLang="en-US" sz="1500" b="1" dirty="0" smtClean="0">
                <a:solidFill>
                  <a:srgbClr val="C00000"/>
                </a:solidFill>
                <a:latin typeface="+mn-ea"/>
              </a:rPr>
              <a:t>기준소득월액 조정</a:t>
            </a:r>
            <a:endParaRPr lang="en-US" altLang="ko-KR" sz="1500" b="1" dirty="0" smtClean="0">
              <a:solidFill>
                <a:srgbClr val="C00000"/>
              </a:solidFill>
              <a:latin typeface="+mn-ea"/>
            </a:endParaRPr>
          </a:p>
          <a:p>
            <a:pPr marL="342900" indent="-342900" fontAlgn="base">
              <a:lnSpc>
                <a:spcPct val="150000"/>
              </a:lnSpc>
              <a:buFont typeface="+mj-ea"/>
              <a:buAutoNum type="circleNumDbPlain"/>
            </a:pPr>
            <a:r>
              <a:rPr lang="en-US" altLang="ko-KR" sz="1500" b="1" dirty="0">
                <a:latin typeface="+mn-ea"/>
              </a:rPr>
              <a:t>A</a:t>
            </a:r>
            <a:r>
              <a:rPr lang="ko-KR" altLang="en-US" sz="1500" b="1" dirty="0" smtClean="0">
                <a:latin typeface="+mn-ea"/>
              </a:rPr>
              <a:t>사업장에서 </a:t>
            </a:r>
            <a:r>
              <a:rPr lang="ko-KR" altLang="en-US" sz="1500" b="1" dirty="0">
                <a:latin typeface="+mn-ea"/>
              </a:rPr>
              <a:t>자격상실 또는 </a:t>
            </a:r>
            <a:r>
              <a:rPr lang="ko-KR" altLang="en-US" sz="1500" b="1" dirty="0" err="1">
                <a:latin typeface="+mn-ea"/>
              </a:rPr>
              <a:t>납부예외시</a:t>
            </a:r>
            <a:r>
              <a:rPr lang="ko-KR" altLang="en-US" sz="1500" b="1" dirty="0">
                <a:latin typeface="+mn-ea"/>
              </a:rPr>
              <a:t> </a:t>
            </a:r>
            <a:r>
              <a:rPr lang="en-US" altLang="ko-KR" sz="1500" b="1" dirty="0" smtClean="0">
                <a:latin typeface="+mn-ea"/>
              </a:rPr>
              <a:t>B</a:t>
            </a:r>
            <a:r>
              <a:rPr lang="ko-KR" altLang="en-US" sz="1500" b="1" dirty="0" smtClean="0">
                <a:latin typeface="+mn-ea"/>
              </a:rPr>
              <a:t>사업장에서 기존 </a:t>
            </a:r>
            <a:r>
              <a:rPr lang="ko-KR" altLang="en-US" sz="1500" b="1" dirty="0">
                <a:solidFill>
                  <a:srgbClr val="C00000"/>
                </a:solidFill>
                <a:latin typeface="+mn-ea"/>
              </a:rPr>
              <a:t>기준소득월액 </a:t>
            </a:r>
            <a:r>
              <a:rPr lang="ko-KR" altLang="en-US" sz="1500" b="1" dirty="0" smtClean="0">
                <a:solidFill>
                  <a:srgbClr val="C00000"/>
                </a:solidFill>
                <a:latin typeface="+mn-ea"/>
              </a:rPr>
              <a:t>복원</a:t>
            </a:r>
            <a:endParaRPr lang="en-US" altLang="ko-KR" sz="15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4" name="AutoShape 23"/>
          <p:cNvSpPr>
            <a:spLocks noChangeArrowheads="1"/>
          </p:cNvSpPr>
          <p:nvPr/>
        </p:nvSpPr>
        <p:spPr bwMode="auto">
          <a:xfrm>
            <a:off x="155996" y="2305897"/>
            <a:ext cx="8592468" cy="547039"/>
          </a:xfrm>
          <a:prstGeom prst="rect">
            <a:avLst/>
          </a:prstGeom>
          <a:noFill/>
          <a:ln w="3175">
            <a:noFill/>
            <a:prstDash val="solid"/>
          </a:ln>
          <a:ex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5901" tIns="45901" rIns="45901" bIns="45901" spcCol="1270" anchor="ctr"/>
          <a:lstStyle/>
          <a:p>
            <a:pPr fontAlgn="base">
              <a:lnSpc>
                <a:spcPct val="13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나</a:t>
            </a:r>
            <a:r>
              <a:rPr lang="en-US" altLang="ko-KR" sz="1600" b="1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2</a:t>
            </a:r>
            <a:r>
              <a:rPr lang="ko-KR" altLang="en-US" sz="1600" b="1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이상 사업장가입자 적용예시</a:t>
            </a:r>
            <a:endParaRPr lang="ko-KR" altLang="en-US" sz="16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293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3" grpId="0" animBg="1"/>
      <p:bldP spid="3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직사각형 47"/>
          <p:cNvSpPr/>
          <p:nvPr/>
        </p:nvSpPr>
        <p:spPr>
          <a:xfrm>
            <a:off x="179512" y="2788016"/>
            <a:ext cx="8900101" cy="32521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179511" y="1052736"/>
            <a:ext cx="8900101" cy="16916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5" name="그룹 24"/>
          <p:cNvGrpSpPr/>
          <p:nvPr/>
        </p:nvGrpSpPr>
        <p:grpSpPr>
          <a:xfrm>
            <a:off x="199472" y="1080414"/>
            <a:ext cx="8765016" cy="859475"/>
            <a:chOff x="206343" y="980728"/>
            <a:chExt cx="8765016" cy="859475"/>
          </a:xfrm>
        </p:grpSpPr>
        <p:grpSp>
          <p:nvGrpSpPr>
            <p:cNvPr id="16" name="그룹 15"/>
            <p:cNvGrpSpPr/>
            <p:nvPr/>
          </p:nvGrpSpPr>
          <p:grpSpPr>
            <a:xfrm>
              <a:off x="1389826" y="980728"/>
              <a:ext cx="7581533" cy="859475"/>
              <a:chOff x="898934" y="3073581"/>
              <a:chExt cx="8072870" cy="859475"/>
            </a:xfrm>
          </p:grpSpPr>
          <p:sp>
            <p:nvSpPr>
              <p:cNvPr id="3" name="모서리가 둥근 직사각형 2"/>
              <p:cNvSpPr/>
              <p:nvPr/>
            </p:nvSpPr>
            <p:spPr>
              <a:xfrm>
                <a:off x="898934" y="3286800"/>
                <a:ext cx="1310754" cy="479183"/>
              </a:xfrm>
              <a:prstGeom prst="roundRect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600" dirty="0" smtClean="0"/>
                  <a:t>150</a:t>
                </a:r>
                <a:r>
                  <a:rPr lang="ko-KR" altLang="en-US" sz="1600" dirty="0" smtClean="0"/>
                  <a:t>만원</a:t>
                </a:r>
                <a:endParaRPr lang="ko-KR" altLang="en-US" sz="1600" dirty="0"/>
              </a:p>
            </p:txBody>
          </p:sp>
          <p:sp>
            <p:nvSpPr>
              <p:cNvPr id="10" name="모서리가 둥근 직사각형 9"/>
              <p:cNvSpPr/>
              <p:nvPr/>
            </p:nvSpPr>
            <p:spPr>
              <a:xfrm>
                <a:off x="3199173" y="3286800"/>
                <a:ext cx="1310754" cy="479183"/>
              </a:xfrm>
              <a:prstGeom prst="roundRect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600" dirty="0" smtClean="0"/>
                  <a:t>200</a:t>
                </a:r>
                <a:r>
                  <a:rPr lang="ko-KR" altLang="en-US" sz="1600" dirty="0" smtClean="0"/>
                  <a:t>만원</a:t>
                </a:r>
                <a:endParaRPr lang="ko-KR" altLang="en-US" sz="1600" dirty="0"/>
              </a:p>
            </p:txBody>
          </p:sp>
          <p:sp>
            <p:nvSpPr>
              <p:cNvPr id="4" name="덧셈 기호 3"/>
              <p:cNvSpPr/>
              <p:nvPr/>
            </p:nvSpPr>
            <p:spPr>
              <a:xfrm>
                <a:off x="2321786" y="3115090"/>
                <a:ext cx="648072" cy="648072"/>
              </a:xfrm>
              <a:prstGeom prst="mathPlus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모서리가 둥근 직사각형 11"/>
              <p:cNvSpPr/>
              <p:nvPr/>
            </p:nvSpPr>
            <p:spPr>
              <a:xfrm>
                <a:off x="5429287" y="3286800"/>
                <a:ext cx="1458294" cy="479183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600" dirty="0" smtClean="0"/>
                  <a:t>350</a:t>
                </a:r>
                <a:r>
                  <a:rPr lang="ko-KR" altLang="en-US" sz="1600" dirty="0" smtClean="0"/>
                  <a:t>만원</a:t>
                </a:r>
                <a:endParaRPr lang="ko-KR" altLang="en-US" sz="1600" dirty="0"/>
              </a:p>
            </p:txBody>
          </p:sp>
          <p:sp>
            <p:nvSpPr>
              <p:cNvPr id="7" name="등호 6"/>
              <p:cNvSpPr/>
              <p:nvPr/>
            </p:nvSpPr>
            <p:spPr>
              <a:xfrm>
                <a:off x="4698699" y="3264732"/>
                <a:ext cx="648072" cy="360040"/>
              </a:xfrm>
              <a:prstGeom prst="mathEqual">
                <a:avLst>
                  <a:gd name="adj1" fmla="val 35500"/>
                  <a:gd name="adj2" fmla="val 11760"/>
                </a:avLst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모서리가 둥근 직사각형 12"/>
              <p:cNvSpPr/>
              <p:nvPr/>
            </p:nvSpPr>
            <p:spPr>
              <a:xfrm>
                <a:off x="7513510" y="3286800"/>
                <a:ext cx="1458294" cy="479183"/>
              </a:xfrm>
              <a:prstGeom prst="roundRect">
                <a:avLst/>
              </a:prstGeom>
              <a:ln>
                <a:noFill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600" b="1" dirty="0" smtClean="0"/>
                  <a:t>468</a:t>
                </a:r>
                <a:r>
                  <a:rPr lang="ko-KR" altLang="en-US" sz="1600" b="1" dirty="0" smtClean="0"/>
                  <a:t>만원</a:t>
                </a:r>
                <a:endParaRPr lang="ko-KR" altLang="en-US" sz="1600" b="1" dirty="0"/>
              </a:p>
            </p:txBody>
          </p:sp>
          <p:grpSp>
            <p:nvGrpSpPr>
              <p:cNvPr id="14" name="그룹 13"/>
              <p:cNvGrpSpPr/>
              <p:nvPr/>
            </p:nvGrpSpPr>
            <p:grpSpPr>
              <a:xfrm>
                <a:off x="6866914" y="3073581"/>
                <a:ext cx="648072" cy="859475"/>
                <a:chOff x="6866914" y="3001573"/>
                <a:chExt cx="648072" cy="859475"/>
              </a:xfrm>
            </p:grpSpPr>
            <p:sp>
              <p:nvSpPr>
                <p:cNvPr id="8" name="갈매기형 수장 7"/>
                <p:cNvSpPr/>
                <p:nvPr/>
              </p:nvSpPr>
              <p:spPr>
                <a:xfrm rot="10800000">
                  <a:off x="6958346" y="3001573"/>
                  <a:ext cx="484632" cy="484632"/>
                </a:xfrm>
                <a:prstGeom prst="chevron">
                  <a:avLst>
                    <a:gd name="adj" fmla="val 49308"/>
                  </a:avLst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등호 14"/>
                <p:cNvSpPr/>
                <p:nvPr/>
              </p:nvSpPr>
              <p:spPr>
                <a:xfrm>
                  <a:off x="6866914" y="3501008"/>
                  <a:ext cx="648072" cy="360040"/>
                </a:xfrm>
                <a:prstGeom prst="mathEqual">
                  <a:avLst>
                    <a:gd name="adj1" fmla="val 35500"/>
                    <a:gd name="adj2" fmla="val 11760"/>
                  </a:avLst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7" name="TextBox 16"/>
            <p:cNvSpPr txBox="1"/>
            <p:nvPr/>
          </p:nvSpPr>
          <p:spPr>
            <a:xfrm>
              <a:off x="206343" y="1161927"/>
              <a:ext cx="120417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/>
                <a:t>합산소득 </a:t>
              </a:r>
              <a:endParaRPr lang="en-US" altLang="ko-KR" sz="1600" b="1" dirty="0"/>
            </a:p>
            <a:p>
              <a:r>
                <a:rPr lang="ko-KR" altLang="en-US" sz="1600" b="1" dirty="0" err="1"/>
                <a:t>상한액</a:t>
              </a:r>
              <a:r>
                <a:rPr lang="ko-KR" altLang="en-US" sz="1600" b="1" dirty="0"/>
                <a:t> </a:t>
              </a:r>
              <a:r>
                <a:rPr lang="ko-KR" altLang="en-US" sz="1600" b="1" dirty="0" smtClean="0"/>
                <a:t>이하</a:t>
              </a:r>
              <a:endParaRPr lang="ko-KR" altLang="en-US" sz="1600" b="1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395536" y="3785371"/>
            <a:ext cx="8575823" cy="686652"/>
          </a:xfrm>
          <a:prstGeom prst="roundRect">
            <a:avLst>
              <a:gd name="adj" fmla="val 7931"/>
            </a:avLst>
          </a:prstGeom>
          <a:solidFill>
            <a:schemeClr val="bg1"/>
          </a:solidFill>
          <a:ln>
            <a:solidFill>
              <a:srgbClr val="1F2088"/>
            </a:solidFill>
          </a:ln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500" b="1" dirty="0" smtClean="0">
                <a:latin typeface="+mn-ea"/>
              </a:rPr>
              <a:t> 소득결정방법 </a:t>
            </a:r>
            <a:r>
              <a:rPr lang="en-US" altLang="ko-KR" sz="15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en-US" altLang="ko-KR" sz="1500" b="1" dirty="0" smtClean="0">
                <a:latin typeface="+mn-ea"/>
                <a:sym typeface="Wingdings" panose="05000000000000000000" pitchFamily="2" charset="2"/>
              </a:rPr>
              <a:t> </a:t>
            </a:r>
            <a:r>
              <a:rPr lang="ko-KR" altLang="en-US" sz="1500" b="1" dirty="0" smtClean="0">
                <a:latin typeface="+mn-ea"/>
              </a:rPr>
              <a:t>각 사업장의 기준소득월액 </a:t>
            </a:r>
            <a:r>
              <a:rPr lang="ko-KR" altLang="en-US" sz="1500" b="1" dirty="0">
                <a:latin typeface="+mn-ea"/>
              </a:rPr>
              <a:t>합계액에서 </a:t>
            </a:r>
            <a:r>
              <a:rPr lang="ko-KR" altLang="en-US" sz="1500" b="1" dirty="0" smtClean="0">
                <a:latin typeface="+mn-ea"/>
              </a:rPr>
              <a:t>차지하는</a:t>
            </a:r>
            <a:r>
              <a:rPr lang="en-US" altLang="ko-KR" sz="1500" b="1" dirty="0">
                <a:latin typeface="+mn-ea"/>
              </a:rPr>
              <a:t> </a:t>
            </a:r>
            <a:r>
              <a:rPr lang="ko-KR" altLang="en-US" sz="1500" b="1" dirty="0" smtClean="0">
                <a:latin typeface="+mn-ea"/>
              </a:rPr>
              <a:t>비율만큼</a:t>
            </a:r>
            <a:endParaRPr lang="en-US" altLang="ko-KR" sz="1500" b="1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500" b="1" dirty="0" smtClean="0">
                <a:latin typeface="+mn-ea"/>
              </a:rPr>
              <a:t>                        </a:t>
            </a:r>
            <a:r>
              <a:rPr lang="ko-KR" altLang="en-US" sz="1500" b="1" dirty="0" smtClean="0">
                <a:latin typeface="+mn-ea"/>
              </a:rPr>
              <a:t>  조정하여 기준소득월액 </a:t>
            </a:r>
            <a:r>
              <a:rPr lang="ko-KR" altLang="en-US" sz="1500" b="1" dirty="0" err="1" smtClean="0">
                <a:latin typeface="+mn-ea"/>
              </a:rPr>
              <a:t>상한액</a:t>
            </a:r>
            <a:r>
              <a:rPr lang="en-US" altLang="ko-KR" sz="1500" b="1" dirty="0" smtClean="0">
                <a:latin typeface="+mn-ea"/>
              </a:rPr>
              <a:t>(468</a:t>
            </a:r>
            <a:r>
              <a:rPr lang="ko-KR" altLang="en-US" sz="1500" b="1" dirty="0" smtClean="0">
                <a:latin typeface="+mn-ea"/>
              </a:rPr>
              <a:t>만원</a:t>
            </a:r>
            <a:r>
              <a:rPr lang="en-US" altLang="ko-KR" sz="1500" b="1" dirty="0" smtClean="0">
                <a:latin typeface="+mn-ea"/>
              </a:rPr>
              <a:t>)</a:t>
            </a:r>
            <a:r>
              <a:rPr lang="ko-KR" altLang="en-US" sz="1500" b="1" dirty="0" smtClean="0">
                <a:latin typeface="+mn-ea"/>
              </a:rPr>
              <a:t>이 초과하지 않도록 결정</a:t>
            </a:r>
            <a:endParaRPr lang="ko-KR" altLang="en-US" sz="15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700820" y="2020074"/>
            <a:ext cx="7831620" cy="456295"/>
          </a:xfrm>
          <a:prstGeom prst="roundRect">
            <a:avLst/>
          </a:prstGeom>
          <a:solidFill>
            <a:schemeClr val="bg1"/>
          </a:solidFill>
          <a:ln>
            <a:solidFill>
              <a:srgbClr val="1F2088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600" b="1" dirty="0" smtClean="0">
                <a:solidFill>
                  <a:prstClr val="black"/>
                </a:solidFill>
              </a:rPr>
              <a:t>소득결정방법</a:t>
            </a:r>
            <a:r>
              <a:rPr lang="en-US" altLang="ko-KR" sz="1600" b="1" dirty="0" smtClean="0">
                <a:solidFill>
                  <a:prstClr val="black"/>
                </a:solidFill>
              </a:rPr>
              <a:t> </a:t>
            </a:r>
            <a:r>
              <a:rPr lang="en-US" altLang="ko-KR" sz="16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 </a:t>
            </a:r>
            <a:r>
              <a:rPr lang="ko-KR" altLang="en-US" sz="1600" b="1" dirty="0" smtClean="0">
                <a:solidFill>
                  <a:prstClr val="black"/>
                </a:solidFill>
              </a:rPr>
              <a:t>각 사업장의 기준소득월액 그대로 결정 </a:t>
            </a:r>
            <a:r>
              <a:rPr lang="en-US" altLang="ko-KR" sz="1600" b="1" dirty="0" smtClean="0">
                <a:solidFill>
                  <a:prstClr val="black"/>
                </a:solidFill>
              </a:rPr>
              <a:t>(</a:t>
            </a:r>
            <a:r>
              <a:rPr lang="ko-KR" altLang="en-US" sz="1600" b="1" dirty="0" smtClean="0">
                <a:solidFill>
                  <a:prstClr val="black"/>
                </a:solidFill>
              </a:rPr>
              <a:t>조정사항 없음</a:t>
            </a:r>
            <a:r>
              <a:rPr lang="en-US" altLang="ko-KR" sz="1600" b="1" dirty="0" smtClean="0">
                <a:solidFill>
                  <a:prstClr val="black"/>
                </a:solidFill>
              </a:rPr>
              <a:t>)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199472" y="2636912"/>
            <a:ext cx="8771887" cy="936104"/>
            <a:chOff x="199472" y="2608456"/>
            <a:chExt cx="8771887" cy="936104"/>
          </a:xfrm>
        </p:grpSpPr>
        <p:grpSp>
          <p:nvGrpSpPr>
            <p:cNvPr id="27" name="그룹 26"/>
            <p:cNvGrpSpPr/>
            <p:nvPr/>
          </p:nvGrpSpPr>
          <p:grpSpPr>
            <a:xfrm>
              <a:off x="199472" y="2896488"/>
              <a:ext cx="8771887" cy="648072"/>
              <a:chOff x="199472" y="2636912"/>
              <a:chExt cx="8771887" cy="648072"/>
            </a:xfrm>
          </p:grpSpPr>
          <p:grpSp>
            <p:nvGrpSpPr>
              <p:cNvPr id="18" name="그룹 17"/>
              <p:cNvGrpSpPr/>
              <p:nvPr/>
            </p:nvGrpSpPr>
            <p:grpSpPr>
              <a:xfrm>
                <a:off x="1441269" y="2636912"/>
                <a:ext cx="7530090" cy="648072"/>
                <a:chOff x="1026268" y="3115090"/>
                <a:chExt cx="7945470" cy="648072"/>
              </a:xfrm>
            </p:grpSpPr>
            <p:sp>
              <p:nvSpPr>
                <p:cNvPr id="19" name="모서리가 둥근 직사각형 18"/>
                <p:cNvSpPr/>
                <p:nvPr/>
              </p:nvSpPr>
              <p:spPr>
                <a:xfrm>
                  <a:off x="1026268" y="3259106"/>
                  <a:ext cx="1278656" cy="504056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600" b="1" dirty="0" smtClean="0"/>
                    <a:t>200</a:t>
                  </a:r>
                  <a:r>
                    <a:rPr lang="ko-KR" altLang="en-US" sz="1600" b="1" dirty="0" smtClean="0"/>
                    <a:t>만원</a:t>
                  </a:r>
                  <a:endParaRPr lang="ko-KR" altLang="en-US" sz="1600" b="1" dirty="0"/>
                </a:p>
              </p:txBody>
            </p:sp>
            <p:sp>
              <p:nvSpPr>
                <p:cNvPr id="20" name="모서리가 둥근 직사각형 19"/>
                <p:cNvSpPr/>
                <p:nvPr/>
              </p:nvSpPr>
              <p:spPr>
                <a:xfrm>
                  <a:off x="3262243" y="3259106"/>
                  <a:ext cx="1301868" cy="504056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600" b="1" dirty="0" smtClean="0"/>
                    <a:t>300</a:t>
                  </a:r>
                  <a:r>
                    <a:rPr lang="ko-KR" altLang="en-US" sz="1600" b="1" dirty="0" smtClean="0"/>
                    <a:t>만원</a:t>
                  </a:r>
                  <a:endParaRPr lang="ko-KR" altLang="en-US" sz="1600" b="1" dirty="0"/>
                </a:p>
              </p:txBody>
            </p:sp>
            <p:sp>
              <p:nvSpPr>
                <p:cNvPr id="21" name="덧셈 기호 20"/>
                <p:cNvSpPr/>
                <p:nvPr/>
              </p:nvSpPr>
              <p:spPr>
                <a:xfrm>
                  <a:off x="2434452" y="3115090"/>
                  <a:ext cx="648072" cy="648072"/>
                </a:xfrm>
                <a:prstGeom prst="mathPlus">
                  <a:avLst/>
                </a:prstGeom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b="1"/>
                </a:p>
              </p:txBody>
            </p:sp>
            <p:sp>
              <p:nvSpPr>
                <p:cNvPr id="22" name="모서리가 둥근 직사각형 21"/>
                <p:cNvSpPr/>
                <p:nvPr/>
              </p:nvSpPr>
              <p:spPr>
                <a:xfrm>
                  <a:off x="5325343" y="3259106"/>
                  <a:ext cx="1424797" cy="504056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600" b="1" dirty="0" smtClean="0"/>
                    <a:t>500</a:t>
                  </a:r>
                  <a:r>
                    <a:rPr lang="ko-KR" altLang="en-US" sz="1600" b="1" dirty="0" smtClean="0"/>
                    <a:t>만원</a:t>
                  </a:r>
                  <a:endParaRPr lang="ko-KR" altLang="en-US" sz="1600" b="1" dirty="0"/>
                </a:p>
              </p:txBody>
            </p:sp>
            <p:sp>
              <p:nvSpPr>
                <p:cNvPr id="23" name="등호 22"/>
                <p:cNvSpPr/>
                <p:nvPr/>
              </p:nvSpPr>
              <p:spPr>
                <a:xfrm>
                  <a:off x="4593388" y="3259106"/>
                  <a:ext cx="648072" cy="360040"/>
                </a:xfrm>
                <a:prstGeom prst="mathEqual">
                  <a:avLst>
                    <a:gd name="adj1" fmla="val 35500"/>
                    <a:gd name="adj2" fmla="val 11760"/>
                  </a:avLst>
                </a:prstGeom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모서리가 둥근 직사각형 23"/>
                <p:cNvSpPr/>
                <p:nvPr/>
              </p:nvSpPr>
              <p:spPr>
                <a:xfrm>
                  <a:off x="7513512" y="3259106"/>
                  <a:ext cx="1458226" cy="504056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600" b="1" dirty="0" smtClean="0"/>
                    <a:t>468</a:t>
                  </a:r>
                  <a:r>
                    <a:rPr lang="ko-KR" altLang="en-US" sz="1600" b="1" dirty="0" smtClean="0"/>
                    <a:t>만원</a:t>
                  </a:r>
                  <a:endParaRPr lang="ko-KR" altLang="en-US" sz="1600" b="1" dirty="0"/>
                </a:p>
              </p:txBody>
            </p:sp>
            <p:sp>
              <p:nvSpPr>
                <p:cNvPr id="26" name="갈매기형 수장 25"/>
                <p:cNvSpPr/>
                <p:nvPr/>
              </p:nvSpPr>
              <p:spPr>
                <a:xfrm>
                  <a:off x="6895680" y="3232399"/>
                  <a:ext cx="484632" cy="484632"/>
                </a:xfrm>
                <a:prstGeom prst="chevron">
                  <a:avLst>
                    <a:gd name="adj" fmla="val 53168"/>
                  </a:avLst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b="1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199472" y="2700209"/>
                <a:ext cx="120417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600" b="1" dirty="0" smtClean="0"/>
                  <a:t>합산소득</a:t>
                </a:r>
                <a:endParaRPr lang="en-US" altLang="ko-KR" sz="1600" b="1" dirty="0" smtClean="0"/>
              </a:p>
              <a:p>
                <a:r>
                  <a:rPr lang="ko-KR" altLang="en-US" sz="1600" b="1" dirty="0" err="1" smtClean="0"/>
                  <a:t>상한액</a:t>
                </a:r>
                <a:r>
                  <a:rPr lang="ko-KR" altLang="en-US" sz="1600" b="1" dirty="0" smtClean="0"/>
                  <a:t> 초과</a:t>
                </a:r>
                <a:endParaRPr lang="ko-KR" altLang="en-US" sz="1600" b="1" dirty="0"/>
              </a:p>
            </p:txBody>
          </p:sp>
        </p:grpSp>
        <p:sp>
          <p:nvSpPr>
            <p:cNvPr id="37" name="포인트가 10개인 별 36"/>
            <p:cNvSpPr/>
            <p:nvPr/>
          </p:nvSpPr>
          <p:spPr>
            <a:xfrm>
              <a:off x="1691680" y="2608456"/>
              <a:ext cx="720080" cy="533432"/>
            </a:xfrm>
            <a:prstGeom prst="star10">
              <a:avLst>
                <a:gd name="adj" fmla="val 31627"/>
                <a:gd name="hf" fmla="val 105146"/>
              </a:avLst>
            </a:prstGeom>
            <a:solidFill>
              <a:srgbClr val="1F2088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b="1" dirty="0" smtClean="0">
                  <a:solidFill>
                    <a:schemeClr val="bg1"/>
                  </a:solidFill>
                </a:rPr>
                <a:t>A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39" name="포인트가 10개인 별 38"/>
            <p:cNvSpPr/>
            <p:nvPr/>
          </p:nvSpPr>
          <p:spPr>
            <a:xfrm>
              <a:off x="3563888" y="2634202"/>
              <a:ext cx="720080" cy="506766"/>
            </a:xfrm>
            <a:prstGeom prst="star10">
              <a:avLst>
                <a:gd name="adj" fmla="val 32988"/>
                <a:gd name="hf" fmla="val 105146"/>
              </a:avLst>
            </a:prstGeom>
            <a:solidFill>
              <a:srgbClr val="810257"/>
            </a:soli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b="1" dirty="0" smtClean="0">
                  <a:solidFill>
                    <a:schemeClr val="bg1"/>
                  </a:solidFill>
                </a:rPr>
                <a:t>B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6B36-0CE9-4BAE-A900-E05D1F6BE00A}" type="slidenum">
              <a:rPr lang="ko-KR" altLang="en-US" smtClean="0"/>
              <a:t>29</a:t>
            </a:fld>
            <a:endParaRPr lang="ko-KR" altLang="en-US"/>
          </a:p>
        </p:txBody>
      </p:sp>
      <p:grpSp>
        <p:nvGrpSpPr>
          <p:cNvPr id="9" name="그룹 8"/>
          <p:cNvGrpSpPr/>
          <p:nvPr/>
        </p:nvGrpSpPr>
        <p:grpSpPr>
          <a:xfrm>
            <a:off x="542121" y="4648207"/>
            <a:ext cx="5961832" cy="580993"/>
            <a:chOff x="542121" y="4864231"/>
            <a:chExt cx="5961832" cy="580993"/>
          </a:xfrm>
        </p:grpSpPr>
        <p:sp>
          <p:nvSpPr>
            <p:cNvPr id="40" name="포인트가 10개인 별 39"/>
            <p:cNvSpPr/>
            <p:nvPr/>
          </p:nvSpPr>
          <p:spPr>
            <a:xfrm>
              <a:off x="542121" y="4911792"/>
              <a:ext cx="720080" cy="533432"/>
            </a:xfrm>
            <a:prstGeom prst="star10">
              <a:avLst>
                <a:gd name="adj" fmla="val 31627"/>
                <a:gd name="hf" fmla="val 105146"/>
              </a:avLst>
            </a:prstGeom>
            <a:solidFill>
              <a:srgbClr val="1F2088"/>
            </a:solidFill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b="1" dirty="0" smtClean="0">
                  <a:solidFill>
                    <a:schemeClr val="bg1"/>
                  </a:solidFill>
                </a:rPr>
                <a:t>A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/>
                <p:cNvSpPr txBox="1"/>
                <p:nvPr/>
              </p:nvSpPr>
              <p:spPr>
                <a:xfrm>
                  <a:off x="1331640" y="4864231"/>
                  <a:ext cx="5172313" cy="5809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600" i="0" smtClean="0">
                            <a:latin typeface="Cambria Math"/>
                          </a:rPr>
                          <m:t>=</m:t>
                        </m:r>
                        <m:r>
                          <a:rPr lang="en-US" altLang="ko-KR" sz="1600" b="0" i="0" smtClean="0">
                            <a:latin typeface="Cambria Math"/>
                          </a:rPr>
                          <m:t>   </m:t>
                        </m:r>
                        <m:f>
                          <m:fPr>
                            <m:ctrlPr>
                              <a:rPr lang="en-US" altLang="ko-KR" sz="16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ko-KR" sz="16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2,</m:t>
                            </m:r>
                            <m:r>
                              <a:rPr lang="en-US" altLang="ko-KR" sz="1600" b="0" i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000,000</m:t>
                            </m:r>
                          </m:num>
                          <m:den>
                            <m:r>
                              <a:rPr lang="en-US" altLang="ko-KR" sz="1600" b="0" i="0" smtClean="0">
                                <a:latin typeface="Cambria Math"/>
                              </a:rPr>
                              <m:t>2,000,000 +3,000,000</m:t>
                            </m:r>
                          </m:den>
                        </m:f>
                        <m:r>
                          <a:rPr lang="en-US" altLang="ko-KR" sz="1600" b="0" i="0" smtClean="0">
                            <a:latin typeface="Cambria Math"/>
                          </a:rPr>
                          <m:t>   </m:t>
                        </m:r>
                        <m:r>
                          <a:rPr lang="en-US" altLang="ko-KR" sz="1600" i="0" smtClean="0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altLang="ko-KR" sz="1600" b="0" i="0" smtClean="0">
                            <a:latin typeface="Cambria Math"/>
                            <a:ea typeface="Cambria Math"/>
                          </a:rPr>
                          <m:t> 4,680,000 = 1,872,000</m:t>
                        </m:r>
                      </m:oMath>
                    </m:oMathPara>
                  </a14:m>
                  <a:endParaRPr lang="ko-KR" altLang="en-US" sz="1600" dirty="0"/>
                </a:p>
              </p:txBody>
            </p:sp>
          </mc:Choice>
          <mc:Fallback xmlns="">
            <p:sp>
              <p:nvSpPr>
                <p:cNvPr id="42" name="TextBox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31640" y="4864231"/>
                  <a:ext cx="5172313" cy="580993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8" name="그룹 27"/>
          <p:cNvGrpSpPr/>
          <p:nvPr/>
        </p:nvGrpSpPr>
        <p:grpSpPr>
          <a:xfrm>
            <a:off x="539552" y="5324018"/>
            <a:ext cx="5964401" cy="716113"/>
            <a:chOff x="539552" y="5540042"/>
            <a:chExt cx="5964401" cy="716113"/>
          </a:xfrm>
        </p:grpSpPr>
        <p:sp>
          <p:nvSpPr>
            <p:cNvPr id="46" name="포인트가 10개인 별 45"/>
            <p:cNvSpPr/>
            <p:nvPr/>
          </p:nvSpPr>
          <p:spPr>
            <a:xfrm>
              <a:off x="539552" y="5722723"/>
              <a:ext cx="720080" cy="533432"/>
            </a:xfrm>
            <a:prstGeom prst="star10">
              <a:avLst>
                <a:gd name="adj" fmla="val 31627"/>
                <a:gd name="hf" fmla="val 105146"/>
              </a:avLst>
            </a:prstGeom>
            <a:solidFill>
              <a:srgbClr val="810257"/>
            </a:solidFill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b="1" dirty="0" smtClean="0">
                  <a:solidFill>
                    <a:schemeClr val="bg1"/>
                  </a:solidFill>
                </a:rPr>
                <a:t>B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/>
                <p:cNvSpPr txBox="1"/>
                <p:nvPr/>
              </p:nvSpPr>
              <p:spPr>
                <a:xfrm>
                  <a:off x="1331640" y="5540042"/>
                  <a:ext cx="5172313" cy="5809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600" i="0" smtClean="0">
                            <a:latin typeface="Cambria Math"/>
                          </a:rPr>
                          <m:t>=</m:t>
                        </m:r>
                        <m:r>
                          <a:rPr lang="en-US" altLang="ko-KR" sz="1600" b="0" i="0" smtClean="0">
                            <a:latin typeface="Cambria Math"/>
                          </a:rPr>
                          <m:t>   </m:t>
                        </m:r>
                        <m:f>
                          <m:fPr>
                            <m:ctrlPr>
                              <a:rPr lang="en-US" altLang="ko-KR" sz="16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ko-KR" sz="16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3,</m:t>
                            </m:r>
                            <m:r>
                              <a:rPr lang="en-US" altLang="ko-KR" sz="1600" b="0" i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000,000</m:t>
                            </m:r>
                          </m:num>
                          <m:den>
                            <m:r>
                              <a:rPr lang="en-US" altLang="ko-KR" sz="1600" b="0" i="0" smtClean="0">
                                <a:latin typeface="Cambria Math"/>
                              </a:rPr>
                              <m:t>2,000,000 +3,000,000</m:t>
                            </m:r>
                          </m:den>
                        </m:f>
                        <m:r>
                          <a:rPr lang="en-US" altLang="ko-KR" sz="1600" b="0" i="0" smtClean="0">
                            <a:latin typeface="Cambria Math"/>
                          </a:rPr>
                          <m:t>   </m:t>
                        </m:r>
                        <m:r>
                          <a:rPr lang="en-US" altLang="ko-KR" sz="1600" i="0" smtClean="0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altLang="ko-KR" sz="1600" b="0" i="0" smtClean="0">
                            <a:latin typeface="Cambria Math"/>
                            <a:ea typeface="Cambria Math"/>
                          </a:rPr>
                          <m:t> 4,680,000 = 2,808,000</m:t>
                        </m:r>
                      </m:oMath>
                    </m:oMathPara>
                  </a14:m>
                  <a:endParaRPr lang="ko-KR" altLang="en-US" sz="1600" dirty="0"/>
                </a:p>
              </p:txBody>
            </p:sp>
          </mc:Choice>
          <mc:Fallback xmlns="">
            <p:sp>
              <p:nvSpPr>
                <p:cNvPr id="49" name="TextBox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31640" y="5540042"/>
                  <a:ext cx="5172313" cy="580993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8" name="TextBox 37"/>
          <p:cNvSpPr txBox="1"/>
          <p:nvPr/>
        </p:nvSpPr>
        <p:spPr>
          <a:xfrm>
            <a:off x="137179" y="332656"/>
            <a:ext cx="3431967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4. 2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이상 사업장 가입자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41" name="그룹 40"/>
          <p:cNvGrpSpPr/>
          <p:nvPr/>
        </p:nvGrpSpPr>
        <p:grpSpPr>
          <a:xfrm>
            <a:off x="251518" y="818938"/>
            <a:ext cx="3168354" cy="89782"/>
            <a:chOff x="7218908" y="891107"/>
            <a:chExt cx="2484184" cy="82800"/>
          </a:xfrm>
        </p:grpSpPr>
        <p:sp>
          <p:nvSpPr>
            <p:cNvPr id="43" name="직사각형 42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281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51381"/>
            <a:ext cx="1182955" cy="573363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ko-KR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제</a:t>
            </a:r>
            <a:r>
              <a:rPr lang="en-US" altLang="ko-K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r>
              <a:rPr lang="ko-KR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장</a:t>
            </a:r>
            <a:endParaRPr lang="ko-KR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2747798"/>
            <a:ext cx="7128792" cy="961162"/>
          </a:xfrm>
          <a:prstGeom prst="rect">
            <a:avLst/>
          </a:prstGeom>
          <a:noFill/>
        </p:spPr>
        <p:txBody>
          <a:bodyPr wrap="square" lIns="80138" tIns="40069" rIns="80138" bIns="40069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ko-KR" alt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주요 개정내용</a:t>
            </a:r>
            <a:endParaRPr lang="ko-KR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1914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6B36-0CE9-4BAE-A900-E05D1F6BE00A}" type="slidenum">
              <a:rPr lang="ko-KR" altLang="en-US" smtClean="0"/>
              <a:t>30</a:t>
            </a:fld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353201" y="332656"/>
            <a:ext cx="3431967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4. 2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이상 사업장 가입자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41" name="그룹 40"/>
          <p:cNvGrpSpPr/>
          <p:nvPr/>
        </p:nvGrpSpPr>
        <p:grpSpPr>
          <a:xfrm>
            <a:off x="323526" y="755230"/>
            <a:ext cx="3168354" cy="89782"/>
            <a:chOff x="7218908" y="891107"/>
            <a:chExt cx="2484184" cy="82800"/>
          </a:xfrm>
        </p:grpSpPr>
        <p:sp>
          <p:nvSpPr>
            <p:cNvPr id="43" name="직사각형 42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0" name="AutoShape 23"/>
          <p:cNvSpPr>
            <a:spLocks noChangeArrowheads="1"/>
          </p:cNvSpPr>
          <p:nvPr/>
        </p:nvSpPr>
        <p:spPr bwMode="auto">
          <a:xfrm>
            <a:off x="353201" y="980728"/>
            <a:ext cx="8592468" cy="547039"/>
          </a:xfrm>
          <a:prstGeom prst="rect">
            <a:avLst/>
          </a:prstGeom>
          <a:noFill/>
          <a:ln w="3175">
            <a:noFill/>
            <a:prstDash val="solid"/>
          </a:ln>
          <a:ex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5901" tIns="45901" rIns="45901" bIns="45901" spcCol="1270" anchor="ctr"/>
          <a:lstStyle/>
          <a:p>
            <a:pPr fontAlgn="base">
              <a:lnSpc>
                <a:spcPct val="13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다</a:t>
            </a:r>
            <a:r>
              <a:rPr lang="en-US" altLang="ko-KR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2</a:t>
            </a:r>
            <a:r>
              <a:rPr lang="ko-KR" altLang="en-US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이상 건설일용 근로자 적용 예시</a:t>
            </a:r>
            <a:endParaRPr lang="ko-KR" altLang="en-US" sz="16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56" y="3284984"/>
            <a:ext cx="5921591" cy="2640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79" y="1700808"/>
            <a:ext cx="6404116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820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31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53201" y="332656"/>
            <a:ext cx="2633672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5. </a:t>
            </a:r>
            <a:r>
              <a:rPr lang="ko-KR" altLang="en-US" sz="2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보험료 부과기준</a:t>
            </a:r>
            <a:endParaRPr lang="ko-KR" altLang="en-US" sz="2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323526" y="755230"/>
            <a:ext cx="2663347" cy="89564"/>
            <a:chOff x="7218908" y="891107"/>
            <a:chExt cx="2484184" cy="82800"/>
          </a:xfrm>
        </p:grpSpPr>
        <p:sp>
          <p:nvSpPr>
            <p:cNvPr id="8" name="직사각형 7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395536" y="1412776"/>
            <a:ext cx="8382000" cy="43204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가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보험료 부과기준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○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국민연금 : 기준소득월액의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9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% 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사용자 4.5%, 근로자 4.5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%)</a:t>
            </a:r>
            <a:endParaRPr lang="en-US" altLang="ko-KR" sz="14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-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2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이상 사업장가입자의 경우 </a:t>
            </a:r>
            <a:r>
              <a:rPr lang="ko-KR" altLang="en-US" sz="16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상한액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초과시 조정된 소득으로 보험료 부과</a:t>
            </a:r>
            <a:endParaRPr lang="ko-KR" altLang="en-US" sz="16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</a:t>
            </a:r>
            <a:r>
              <a:rPr lang="ko-KR" altLang="en-US" sz="16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○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건강보험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: 보수월액의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6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.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24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% 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사용자 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3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.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12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%, 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근로자 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3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.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12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%)</a:t>
            </a:r>
            <a:endParaRPr lang="en-US" altLang="ko-KR" sz="14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- 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장기요양보험료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사용자 및 근로자 건강보험료의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7.38%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※ 2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이상 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사업장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직장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가입자일 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경우 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각각 보험료 부과</a:t>
            </a:r>
            <a:endParaRPr lang="en-US" altLang="ko-KR" sz="14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endParaRPr lang="ko-KR" altLang="en-US" sz="500" dirty="0">
              <a:latin typeface="나눔고딕 ExtraBold" panose="020B0600000101010101" charset="-127"/>
              <a:ea typeface="나눔고딕 ExtraBold" panose="020B0600000101010101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나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보험료 부과 기간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</a:t>
            </a:r>
            <a:r>
              <a:rPr lang="ko-KR" altLang="en-US" sz="16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○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자격을 취득한 날이 속하는 달의 다음달부터 </a:t>
            </a:r>
            <a:r>
              <a:rPr lang="ko-KR" altLang="en-US" sz="16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상실일의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전날이 속한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달까지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- 1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일 자격 취득자는 취득한 달부터 부과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- 2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일 이후 자격 취득한 경우 다음달부터 부과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다만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국민연금의 경우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‘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취득 월 납부희망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’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시 자격 취득한 달부터 납부 가능</a:t>
            </a:r>
            <a:endParaRPr lang="ko-KR" altLang="en-US" sz="16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4457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51381"/>
            <a:ext cx="1182955" cy="573363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ko-KR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제</a:t>
            </a:r>
            <a:r>
              <a:rPr lang="en-US" altLang="ko-K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6</a:t>
            </a:r>
            <a:r>
              <a:rPr lang="ko-KR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장</a:t>
            </a:r>
            <a:endParaRPr lang="ko-KR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2747798"/>
            <a:ext cx="7128792" cy="961162"/>
          </a:xfrm>
          <a:prstGeom prst="rect">
            <a:avLst/>
          </a:prstGeom>
          <a:noFill/>
        </p:spPr>
        <p:txBody>
          <a:bodyPr wrap="square" lIns="80138" tIns="40069" rIns="80138" bIns="40069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ko-KR" alt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기타 참고자료</a:t>
            </a:r>
            <a:endParaRPr lang="ko-KR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69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슬라이드 번호 개체 틀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33</a:t>
            </a:fld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53201" y="332656"/>
            <a:ext cx="4342473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사업장 실태조사</a:t>
            </a:r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지도점검</a:t>
            </a:r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323527" y="755231"/>
            <a:ext cx="4032449" cy="90000"/>
            <a:chOff x="7218908" y="891107"/>
            <a:chExt cx="2484184" cy="82800"/>
          </a:xfrm>
        </p:grpSpPr>
        <p:sp>
          <p:nvSpPr>
            <p:cNvPr id="23" name="직사각형 22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67544" y="1147966"/>
            <a:ext cx="7961140" cy="44319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가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목적 </a:t>
            </a:r>
            <a:endParaRPr lang="en-US" altLang="ko-KR" sz="1600" b="1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○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 </a:t>
            </a:r>
            <a:r>
              <a:rPr lang="ko-KR" altLang="en-US" sz="16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착</a:t>
            </a:r>
            <a:r>
              <a:rPr lang="ko-KR" altLang="en-US" sz="1600" spc="-3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오ㆍ</a:t>
            </a:r>
            <a:r>
              <a:rPr lang="ko-KR" altLang="en-US" sz="16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누</a:t>
            </a:r>
            <a:r>
              <a:rPr lang="ko-KR" altLang="en-US" sz="1600" spc="-3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락ㆍ</a:t>
            </a:r>
            <a:r>
              <a:rPr lang="ko-KR" altLang="en-US" sz="16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부당신고로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발생된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자격 및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소득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보수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의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정정</a:t>
            </a:r>
            <a:endParaRPr lang="en-US" altLang="ko-KR" sz="16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○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일용근로자 등 저소득 취약계층 근로자의 권익보호</a:t>
            </a: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나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조사방법 </a:t>
            </a:r>
            <a:r>
              <a:rPr lang="en-US" altLang="ko-KR" sz="1600" dirty="0" smtClean="0">
                <a:latin typeface="나눔고딕 ExtraBold" panose="020B0600000101010101" charset="-127"/>
                <a:ea typeface="나눔고딕 ExtraBold" panose="020B0600000101010101" charset="-127"/>
              </a:rPr>
              <a:t>: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서류 또는 출장 조사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다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조사대상</a:t>
            </a:r>
            <a:endParaRPr lang="en-US" altLang="ko-KR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180000">
              <a:lnSpc>
                <a:spcPct val="150000"/>
              </a:lnSpc>
            </a:pPr>
            <a:r>
              <a:rPr lang="ko-KR" altLang="en-US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○ </a:t>
            </a:r>
            <a:r>
              <a:rPr lang="ko-KR" altLang="en-US" sz="16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자격변동률의 </a:t>
            </a:r>
            <a:r>
              <a:rPr lang="ko-KR" altLang="en-US" sz="1600" kern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차이가 일정비율 이상 발생한 </a:t>
            </a:r>
            <a:r>
              <a:rPr lang="ko-KR" altLang="en-US" sz="16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사업장 </a:t>
            </a:r>
            <a:r>
              <a:rPr lang="en-US" altLang="ko-KR" sz="14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kern="14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건보</a:t>
            </a:r>
            <a:r>
              <a:rPr lang="en-US" altLang="ko-KR" sz="14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endParaRPr lang="en-US" altLang="ko-KR" sz="1400" kern="14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marL="180000">
              <a:lnSpc>
                <a:spcPct val="150000"/>
              </a:lnSpc>
            </a:pPr>
            <a:r>
              <a:rPr lang="ko-KR" altLang="en-US" sz="16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○</a:t>
            </a:r>
            <a:r>
              <a:rPr lang="en-US" altLang="ko-KR" sz="16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kern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자격변동 관련서류를 일정비율 이상 지연 신고한 </a:t>
            </a:r>
            <a:r>
              <a:rPr lang="ko-KR" altLang="en-US" sz="16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사업장 </a:t>
            </a:r>
            <a:r>
              <a:rPr lang="en-US" altLang="ko-KR" sz="14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kern="14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건보</a:t>
            </a:r>
            <a:r>
              <a:rPr lang="en-US" altLang="ko-KR" sz="14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</a:p>
          <a:p>
            <a:pPr marL="180000">
              <a:lnSpc>
                <a:spcPct val="150000"/>
              </a:lnSpc>
            </a:pP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○ </a:t>
            </a:r>
            <a:r>
              <a:rPr lang="ko-KR" altLang="en-US" sz="16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두루누리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보험료 지원사업장 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연금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endParaRPr lang="en-US" altLang="ko-KR" sz="1400" kern="14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marL="180000">
              <a:lnSpc>
                <a:spcPct val="150000"/>
              </a:lnSpc>
            </a:pPr>
            <a:r>
              <a:rPr lang="ko-KR" altLang="en-US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○</a:t>
            </a:r>
            <a:r>
              <a:rPr lang="en-US" altLang="ko-KR" sz="16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공단 신고소득과 국세청 신고소득과 차이가 있는 경우 </a:t>
            </a:r>
            <a:r>
              <a:rPr lang="en-US" altLang="ko-KR" sz="14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공통</a:t>
            </a:r>
            <a:r>
              <a:rPr lang="en-US" altLang="ko-KR" sz="14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endParaRPr lang="en-US" altLang="ko-KR" sz="1400" kern="14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marL="180000">
              <a:lnSpc>
                <a:spcPct val="150000"/>
              </a:lnSpc>
            </a:pPr>
            <a:r>
              <a:rPr lang="ko-KR" altLang="en-US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○</a:t>
            </a:r>
            <a:r>
              <a:rPr lang="en-US" altLang="ko-KR" sz="16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기타 민원 제보</a:t>
            </a:r>
            <a:r>
              <a:rPr lang="en-US" altLang="ko-KR" sz="16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또는 근로자 신고 사업장 </a:t>
            </a:r>
            <a:r>
              <a:rPr lang="en-US" altLang="ko-KR" sz="14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공통</a:t>
            </a:r>
            <a:r>
              <a:rPr lang="en-US" altLang="ko-KR" sz="14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endParaRPr lang="en-US" altLang="ko-KR" sz="1400" b="1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marL="180000">
              <a:lnSpc>
                <a:spcPct val="150000"/>
              </a:lnSpc>
            </a:pP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* 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건보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허위취득 신고 사용자에 대한 가산금 부과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(‘16.9.23.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이후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</a:p>
          <a:p>
            <a:pPr marL="180000">
              <a:lnSpc>
                <a:spcPct val="150000"/>
              </a:lnSpc>
            </a:pPr>
            <a:r>
              <a:rPr lang="en-US" altLang="ko-KR" sz="14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(</a:t>
            </a:r>
            <a:r>
              <a:rPr lang="ko-KR" altLang="en-US" sz="14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연금</a:t>
            </a:r>
            <a:r>
              <a:rPr lang="en-US" altLang="ko-KR" sz="14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 </a:t>
            </a:r>
            <a:r>
              <a:rPr lang="ko-KR" altLang="en-US" sz="1400" kern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가입누락기간에 대해 소급보험료 부과</a:t>
            </a:r>
            <a:endParaRPr lang="en-US" altLang="ko-KR" sz="1400" kern="14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9538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슬라이드 번호 개체 틀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34</a:t>
            </a:fld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53201" y="332656"/>
            <a:ext cx="4162937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sz="2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두루누리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사회보험료 지원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323527" y="755231"/>
            <a:ext cx="3904069" cy="90000"/>
            <a:chOff x="7218908" y="891107"/>
            <a:chExt cx="2484184" cy="82800"/>
          </a:xfrm>
        </p:grpSpPr>
        <p:sp>
          <p:nvSpPr>
            <p:cNvPr id="23" name="직사각형 22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39552" y="1081474"/>
            <a:ext cx="7961140" cy="43858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가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지원요건 </a:t>
            </a:r>
            <a:endParaRPr lang="en-US" altLang="ko-KR" sz="1600" b="1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1)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사업장 기준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: 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근로자 수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10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인 미만 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3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</a:t>
            </a:r>
            <a:r>
              <a:rPr lang="en-US" altLang="ko-KR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* </a:t>
            </a:r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건설사업장의 경우 본점</a:t>
            </a:r>
            <a:r>
              <a:rPr lang="en-US" altLang="ko-KR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3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상용직을</a:t>
            </a:r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분리 적용한 경우 본점 합산</a:t>
            </a:r>
            <a:r>
              <a:rPr lang="en-US" altLang="ko-KR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10</a:t>
            </a:r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인 미만이고 건설현장 사업장의 </a:t>
            </a:r>
            <a:endParaRPr lang="en-US" altLang="ko-KR" sz="13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 </a:t>
            </a:r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건설일용근로자수 </a:t>
            </a:r>
            <a:r>
              <a:rPr lang="en-US" altLang="ko-KR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10</a:t>
            </a:r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인 미만</a:t>
            </a:r>
            <a:r>
              <a:rPr lang="en-US" altLang="ko-KR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사업장 </a:t>
            </a:r>
            <a:r>
              <a:rPr lang="en-US" altLang="ko-KR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모두 지원</a:t>
            </a:r>
            <a:r>
              <a:rPr lang="en-US" altLang="ko-KR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본점이 </a:t>
            </a:r>
            <a:r>
              <a:rPr lang="en-US" altLang="ko-KR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10</a:t>
            </a:r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인 이상인 경우 모두 지원 제외</a:t>
            </a:r>
            <a:endParaRPr lang="en-US" altLang="ko-KR" sz="13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2)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근로자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기준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월 소득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190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만원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(2018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년 적용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미만 근로자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* 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종합소득 및 재산이 많은 근로자는 지원제외</a:t>
            </a:r>
            <a:endParaRPr lang="en-US" altLang="ko-KR" sz="14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나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지원수준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해당 근로자의 사업주 및 근로자의 보험료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연금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,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고용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의 일부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1)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신규 가입자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보험료의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90%(5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인 미만 사업장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), 80%(5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인 이상 사업장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 -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최초 가입자 및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1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년간 사업장 가입이력이 없는 자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2)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기존 가입자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보험료의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40%</a:t>
            </a: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다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지원방법 </a:t>
            </a:r>
            <a:endParaRPr lang="en-US" altLang="ko-KR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○ 다음달 보험료에 차감하는 방식으로 지원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406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슬라이드 번호 개체 틀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35</a:t>
            </a:fld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53201" y="332656"/>
            <a:ext cx="3444791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3.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국민연금 </a:t>
            </a:r>
            <a:r>
              <a:rPr lang="ko-KR" altLang="en-US" sz="2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실업크레딧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323527" y="755231"/>
            <a:ext cx="3240427" cy="90000"/>
            <a:chOff x="7218908" y="891107"/>
            <a:chExt cx="2484184" cy="82800"/>
          </a:xfrm>
        </p:grpSpPr>
        <p:sp>
          <p:nvSpPr>
            <p:cNvPr id="23" name="직사각형 22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39552" y="1196752"/>
            <a:ext cx="7961140" cy="45243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가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지원요건 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나눔고딕 ExtraBold" panose="020B0600000101010101" charset="-127"/>
                <a:ea typeface="나눔고딕 ExtraBold" panose="020B0600000101010101" charset="-127"/>
              </a:rPr>
              <a:t> 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○ 국민연금 가입자 또는 가입자였던  자중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18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세 이상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60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세 미만 구직급여 수급자만 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-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다만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종합소득 및 재산이 많은 근로자는 지원제외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나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지원기간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○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구직급여 수급기간으로 최대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1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년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나눔고딕 ExtraBold" panose="020B0600000101010101" charset="-127"/>
                <a:ea typeface="나눔고딕 ExtraBold" panose="020B0600000101010101" charset="-127"/>
              </a:rPr>
              <a:t>다</a:t>
            </a:r>
            <a:r>
              <a:rPr lang="en-US" altLang="ko-KR" sz="1600" dirty="0" smtClean="0">
                <a:latin typeface="나눔고딕 ExtraBold" panose="020B0600000101010101" charset="-127"/>
                <a:ea typeface="나눔고딕 ExtraBold" panose="020B0600000101010101" charset="-127"/>
              </a:rPr>
              <a:t>. </a:t>
            </a:r>
            <a:r>
              <a:rPr lang="ko-KR" altLang="en-US" sz="1600" dirty="0" smtClean="0">
                <a:latin typeface="나눔고딕 ExtraBold" panose="020B0600000101010101" charset="-127"/>
                <a:ea typeface="나눔고딕 ExtraBold" panose="020B0600000101010101" charset="-127"/>
              </a:rPr>
              <a:t>지원방법</a:t>
            </a:r>
            <a:endParaRPr lang="en-US" altLang="ko-KR" sz="1600" dirty="0" smtClean="0">
              <a:latin typeface="나눔고딕 ExtraBold" panose="020B0600000101010101" charset="-127"/>
              <a:ea typeface="나눔고딕 ExtraBold" panose="020B0600000101010101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○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연금보험료의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25%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를 본인이 납부하면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75%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지원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라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인정소득 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○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실직 전 평균소득의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50%(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최대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70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만원으로 상한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latin typeface="+mn-ea"/>
              </a:rPr>
              <a:t>      * 70</a:t>
            </a:r>
            <a:r>
              <a:rPr lang="ko-KR" altLang="en-US" sz="1400" dirty="0" smtClean="0">
                <a:latin typeface="+mn-ea"/>
              </a:rPr>
              <a:t>만원 </a:t>
            </a:r>
            <a:r>
              <a:rPr lang="ko-KR" altLang="en-US" sz="1400" dirty="0" err="1" smtClean="0">
                <a:latin typeface="+mn-ea"/>
              </a:rPr>
              <a:t>신청시</a:t>
            </a:r>
            <a:r>
              <a:rPr lang="ko-KR" altLang="en-US" sz="1400" dirty="0" smtClean="0">
                <a:latin typeface="+mn-ea"/>
              </a:rPr>
              <a:t> 보험료 </a:t>
            </a:r>
            <a:r>
              <a:rPr lang="en-US" altLang="ko-KR" sz="1400" dirty="0" smtClean="0">
                <a:latin typeface="+mn-ea"/>
              </a:rPr>
              <a:t>63,000</a:t>
            </a:r>
            <a:r>
              <a:rPr lang="ko-KR" altLang="en-US" sz="1400" dirty="0" smtClean="0">
                <a:latin typeface="+mn-ea"/>
              </a:rPr>
              <a:t>원</a:t>
            </a:r>
            <a:r>
              <a:rPr lang="en-US" altLang="ko-KR" sz="1400" dirty="0" smtClean="0">
                <a:latin typeface="+mn-ea"/>
              </a:rPr>
              <a:t>(</a:t>
            </a:r>
            <a:r>
              <a:rPr lang="ko-KR" altLang="en-US" sz="1400" dirty="0" smtClean="0">
                <a:latin typeface="+mn-ea"/>
              </a:rPr>
              <a:t>본인 부담 </a:t>
            </a:r>
            <a:r>
              <a:rPr lang="en-US" altLang="ko-KR" sz="1400" dirty="0" smtClean="0">
                <a:latin typeface="+mn-ea"/>
              </a:rPr>
              <a:t>15,750</a:t>
            </a:r>
            <a:r>
              <a:rPr lang="ko-KR" altLang="en-US" sz="1400" dirty="0" smtClean="0">
                <a:latin typeface="+mn-ea"/>
              </a:rPr>
              <a:t>원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>
                <a:latin typeface="+mn-ea"/>
              </a:rPr>
              <a:t>국가 등 지원 </a:t>
            </a:r>
            <a:r>
              <a:rPr lang="en-US" altLang="ko-KR" sz="1400" dirty="0" smtClean="0">
                <a:latin typeface="+mn-ea"/>
              </a:rPr>
              <a:t>47,250</a:t>
            </a:r>
            <a:r>
              <a:rPr lang="ko-KR" altLang="en-US" sz="1400" dirty="0" smtClean="0">
                <a:latin typeface="+mn-ea"/>
              </a:rPr>
              <a:t>원</a:t>
            </a:r>
            <a:r>
              <a:rPr lang="en-US" altLang="ko-KR" sz="1400" dirty="0" smtClean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마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신청방법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○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전국 국민연금공단 지사 또는 지방고용노동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지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청 고용센터</a:t>
            </a:r>
            <a:endParaRPr lang="en-US" altLang="ko-KR" sz="16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6497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2293912" y="1787767"/>
            <a:ext cx="4556516" cy="911917"/>
          </a:xfrm>
          <a:prstGeom prst="rect">
            <a:avLst/>
          </a:prstGeom>
        </p:spPr>
        <p:txBody>
          <a:bodyPr wrap="square" lIns="80138" tIns="40069" rIns="80138" bIns="40069">
            <a:spAutoFit/>
          </a:bodyPr>
          <a:lstStyle/>
          <a:p>
            <a:pPr algn="ctr"/>
            <a:r>
              <a:rPr lang="ko-KR" altLang="en-US" sz="5400" b="1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감사합니다</a:t>
            </a:r>
            <a:endParaRPr lang="ko-KR" altLang="en-US" sz="5400" b="1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36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760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53201" y="260648"/>
            <a:ext cx="1768050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1. </a:t>
            </a:r>
            <a:r>
              <a:rPr lang="ko-KR" altLang="en-US" sz="24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개정 내용</a:t>
            </a:r>
            <a:endParaRPr lang="ko-KR" altLang="en-US" sz="2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323527" y="692696"/>
            <a:ext cx="2304257" cy="89347"/>
            <a:chOff x="7218908" y="891107"/>
            <a:chExt cx="2484184" cy="82800"/>
          </a:xfrm>
        </p:grpSpPr>
        <p:sp>
          <p:nvSpPr>
            <p:cNvPr id="12" name="직사각형 11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13599"/>
              </p:ext>
            </p:extLst>
          </p:nvPr>
        </p:nvGraphicFramePr>
        <p:xfrm>
          <a:off x="251520" y="908720"/>
          <a:ext cx="8496944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8"/>
                <a:gridCol w="4104456"/>
              </a:tblGrid>
              <a:tr h="3203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HY중고딕" panose="02030600000101010101" pitchFamily="18" charset="-127"/>
                          <a:ea typeface="HY중고딕" panose="02030600000101010101" pitchFamily="18" charset="-127"/>
                        </a:rPr>
                        <a:t>개정내용</a:t>
                      </a:r>
                      <a:r>
                        <a:rPr lang="en-US" altLang="ko-KR" sz="1600" dirty="0" smtClean="0">
                          <a:latin typeface="HY중고딕" panose="02030600000101010101" pitchFamily="18" charset="-127"/>
                          <a:ea typeface="HY중고딕" panose="02030600000101010101" pitchFamily="18" charset="-127"/>
                        </a:rPr>
                        <a:t>(</a:t>
                      </a:r>
                      <a:r>
                        <a:rPr lang="ko-KR" altLang="en-US" sz="1600" dirty="0" smtClean="0">
                          <a:latin typeface="HY중고딕" panose="02030600000101010101" pitchFamily="18" charset="-127"/>
                          <a:ea typeface="HY중고딕" panose="02030600000101010101" pitchFamily="18" charset="-127"/>
                        </a:rPr>
                        <a:t>시행령 제</a:t>
                      </a:r>
                      <a:r>
                        <a:rPr lang="en-US" altLang="ko-KR" sz="1600" dirty="0" smtClean="0">
                          <a:latin typeface="HY중고딕" panose="02030600000101010101" pitchFamily="18" charset="-127"/>
                          <a:ea typeface="HY중고딕" panose="02030600000101010101" pitchFamily="18" charset="-127"/>
                        </a:rPr>
                        <a:t>2</a:t>
                      </a:r>
                      <a:r>
                        <a:rPr lang="ko-KR" altLang="en-US" sz="1600" dirty="0" smtClean="0">
                          <a:latin typeface="HY중고딕" panose="02030600000101010101" pitchFamily="18" charset="-127"/>
                          <a:ea typeface="HY중고딕" panose="02030600000101010101" pitchFamily="18" charset="-127"/>
                        </a:rPr>
                        <a:t>조</a:t>
                      </a:r>
                      <a:r>
                        <a:rPr lang="en-US" altLang="ko-KR" sz="1600" dirty="0" smtClean="0">
                          <a:latin typeface="HY중고딕" panose="02030600000101010101" pitchFamily="18" charset="-127"/>
                          <a:ea typeface="HY중고딕" panose="02030600000101010101" pitchFamily="18" charset="-127"/>
                        </a:rPr>
                        <a:t>)</a:t>
                      </a:r>
                      <a:endParaRPr lang="ko-KR" altLang="en-US" sz="1600" dirty="0">
                        <a:latin typeface="HY중고딕" panose="02030600000101010101" pitchFamily="18" charset="-127"/>
                        <a:ea typeface="HY중고딕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29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/>
                        <a:t>부칙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4576190">
                <a:tc>
                  <a:txBody>
                    <a:bodyPr/>
                    <a:lstStyle/>
                    <a:p>
                      <a:pPr marL="0" marR="0" indent="0" algn="l" defTabSz="914295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1.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일용근로자나 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1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개월 미만의 기한을 정하여 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HY중고딕" panose="02030600000101010101" pitchFamily="18" charset="-127"/>
                        <a:ea typeface="HY중고딕" panose="02030600000101010101" pitchFamily="18" charset="-127"/>
                        <a:cs typeface="+mn-cs"/>
                      </a:endParaRPr>
                    </a:p>
                    <a:p>
                      <a:pPr marL="0" marR="0" indent="0" algn="l" defTabSz="914295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   사용되는 근로자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.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다만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, 1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개월 이상 계속 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HY중고딕" panose="02030600000101010101" pitchFamily="18" charset="-127"/>
                        <a:ea typeface="HY중고딕" panose="02030600000101010101" pitchFamily="18" charset="-127"/>
                        <a:cs typeface="+mn-cs"/>
                      </a:endParaRPr>
                    </a:p>
                    <a:p>
                      <a:pPr marL="0" marR="0" indent="0" algn="l" defTabSz="914295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   </a:t>
                      </a:r>
                      <a:r>
                        <a:rPr lang="ko-KR" altLang="en-US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사용되면서 다음 각 목의 어느 하나에 해당</a:t>
                      </a:r>
                      <a:endParaRPr lang="en-US" altLang="ko-KR" sz="1600" u="none" kern="1200" dirty="0" smtClean="0">
                        <a:solidFill>
                          <a:schemeClr val="dk1"/>
                        </a:solidFill>
                        <a:effectLst/>
                        <a:latin typeface="HY중고딕" panose="02030600000101010101" pitchFamily="18" charset="-127"/>
                        <a:ea typeface="HY중고딕" panose="02030600000101010101" pitchFamily="18" charset="-127"/>
                        <a:cs typeface="+mn-cs"/>
                      </a:endParaRPr>
                    </a:p>
                    <a:p>
                      <a:pPr marL="0" marR="0" indent="0" algn="l" defTabSz="914295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   </a:t>
                      </a:r>
                      <a:r>
                        <a:rPr lang="ko-KR" altLang="en-US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되는 사람은 </a:t>
                      </a:r>
                      <a:r>
                        <a:rPr lang="ko-KR" altLang="en-US" sz="1600" b="1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근로자에 포함</a:t>
                      </a:r>
                      <a:r>
                        <a:rPr lang="ko-KR" altLang="en-US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된다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. </a:t>
                      </a: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HY중고딕" panose="02030600000101010101" pitchFamily="18" charset="-127"/>
                        <a:ea typeface="HY중고딕" panose="02030600000101010101" pitchFamily="18" charset="-127"/>
                        <a:cs typeface="+mn-cs"/>
                      </a:endParaRPr>
                    </a:p>
                    <a:p>
                      <a:pPr marL="0" marR="0" indent="0" algn="l" defTabSz="914295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가.「</a:t>
                      </a:r>
                      <a:r>
                        <a:rPr lang="en-US" altLang="ko-KR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건설산업기본법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」 제2조제4호 </a:t>
                      </a:r>
                      <a:r>
                        <a:rPr lang="en-US" altLang="ko-KR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본문에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914295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    </a:t>
                      </a:r>
                      <a:r>
                        <a:rPr lang="en-US" altLang="ko-KR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따른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600" b="1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건설공사의</a:t>
                      </a:r>
                      <a:r>
                        <a:rPr lang="en-US" altLang="ko-KR" sz="1600" b="1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600" b="1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사업장</a:t>
                      </a:r>
                      <a:r>
                        <a:rPr lang="en-US" altLang="ko-KR" sz="1600" b="1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등 </a:t>
                      </a:r>
                      <a:r>
                        <a:rPr lang="en-US" altLang="ko-KR" sz="1600" b="1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보건복지부장</a:t>
                      </a:r>
                      <a:endParaRPr lang="en-US" altLang="ko-KR" sz="1600" b="1" u="none" kern="1200" dirty="0" smtClean="0">
                        <a:solidFill>
                          <a:schemeClr val="dk1"/>
                        </a:solidFill>
                        <a:effectLst/>
                        <a:latin typeface="HY중고딕" panose="02030600000101010101" pitchFamily="18" charset="-127"/>
                        <a:ea typeface="HY중고딕" panose="02030600000101010101" pitchFamily="18" charset="-127"/>
                        <a:cs typeface="+mn-cs"/>
                      </a:endParaRPr>
                    </a:p>
                    <a:p>
                      <a:pPr marL="0" marR="0" indent="0" algn="l" defTabSz="914295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   </a:t>
                      </a:r>
                      <a:r>
                        <a:rPr lang="en-US" altLang="ko-KR" sz="1600" b="1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관이</a:t>
                      </a:r>
                      <a:r>
                        <a:rPr lang="en-US" altLang="ko-KR" sz="1600" b="1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600" b="1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정하여</a:t>
                      </a:r>
                      <a:r>
                        <a:rPr lang="en-US" altLang="ko-KR" sz="1600" b="1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600" b="1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고시하는</a:t>
                      </a:r>
                      <a:r>
                        <a:rPr lang="en-US" altLang="ko-KR" sz="1600" b="1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600" b="1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사업장</a:t>
                      </a:r>
                      <a:r>
                        <a:rPr lang="en-US" altLang="ko-KR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에서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사용되는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914295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   </a:t>
                      </a:r>
                      <a:r>
                        <a:rPr lang="en-US" altLang="ko-KR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경우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: 1</a:t>
                      </a:r>
                      <a:r>
                        <a:rPr lang="en-US" altLang="ko-KR" sz="1600" b="1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개월 </a:t>
                      </a:r>
                      <a:r>
                        <a:rPr lang="en-US" altLang="ko-KR" sz="1600" b="1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동안의</a:t>
                      </a:r>
                      <a:r>
                        <a:rPr lang="en-US" altLang="ko-KR" sz="1600" b="1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600" b="1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근로일수가</a:t>
                      </a:r>
                      <a:r>
                        <a:rPr lang="en-US" altLang="ko-KR" sz="1600" b="1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8일 </a:t>
                      </a:r>
                      <a:r>
                        <a:rPr lang="en-US" altLang="ko-KR" sz="1600" b="1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이상</a:t>
                      </a:r>
                      <a:r>
                        <a:rPr lang="en-US" altLang="ko-KR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인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914295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   </a:t>
                      </a:r>
                      <a:r>
                        <a:rPr lang="en-US" altLang="ko-KR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사람</a:t>
                      </a:r>
                      <a:endParaRPr lang="en-US" altLang="ko-KR" sz="1600" u="none" kern="1200" dirty="0" smtClean="0">
                        <a:solidFill>
                          <a:schemeClr val="dk1"/>
                        </a:solidFill>
                        <a:effectLst/>
                        <a:latin typeface="HY중고딕" panose="02030600000101010101" pitchFamily="18" charset="-127"/>
                        <a:ea typeface="HY중고딕" panose="02030600000101010101" pitchFamily="18" charset="-127"/>
                        <a:cs typeface="+mn-cs"/>
                      </a:endParaRPr>
                    </a:p>
                    <a:p>
                      <a:pPr marL="0" marR="0" indent="0" algn="l" defTabSz="914295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나. </a:t>
                      </a:r>
                      <a:r>
                        <a:rPr lang="en-US" altLang="ko-KR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가목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600" b="1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외의</a:t>
                      </a:r>
                      <a:r>
                        <a:rPr lang="en-US" altLang="ko-KR" sz="1600" b="1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600" b="1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사업장</a:t>
                      </a:r>
                      <a:r>
                        <a:rPr lang="en-US" altLang="ko-KR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에서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사용되는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경우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: 1개</a:t>
                      </a:r>
                    </a:p>
                    <a:p>
                      <a:pPr marL="0" marR="0" indent="0" algn="l" defTabSz="914295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    월 </a:t>
                      </a:r>
                      <a:r>
                        <a:rPr lang="en-US" altLang="ko-KR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동안의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근로일수가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600" b="1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8일 </a:t>
                      </a:r>
                      <a:r>
                        <a:rPr lang="en-US" altLang="ko-KR" sz="1600" b="1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이상</a:t>
                      </a:r>
                      <a:r>
                        <a:rPr lang="en-US" altLang="ko-KR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이거나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1개</a:t>
                      </a:r>
                    </a:p>
                    <a:p>
                      <a:pPr marL="0" marR="0" indent="0" algn="l" defTabSz="914295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    월 </a:t>
                      </a:r>
                      <a:r>
                        <a:rPr lang="en-US" altLang="ko-KR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동안의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소정근로시간이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600" b="1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60시간 </a:t>
                      </a:r>
                      <a:r>
                        <a:rPr lang="en-US" altLang="ko-KR" sz="1600" b="1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이상</a:t>
                      </a:r>
                      <a:r>
                        <a:rPr lang="en-US" altLang="ko-KR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인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914295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   </a:t>
                      </a:r>
                      <a:r>
                        <a:rPr lang="en-US" altLang="ko-KR" sz="1600" u="none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사람</a:t>
                      </a:r>
                      <a:endParaRPr lang="ko-KR" altLang="en-US" sz="1600" u="none" dirty="0">
                        <a:latin typeface="HY중고딕" panose="02030600000101010101" pitchFamily="18" charset="-127"/>
                        <a:ea typeface="HY중고딕" panose="02030600000101010101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295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1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조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시행일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)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이 영은 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2018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년 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8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월 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1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일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부터 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시행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한다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.</a:t>
                      </a:r>
                    </a:p>
                    <a:p>
                      <a:pPr marL="0" marR="0" indent="0" algn="just" defTabSz="914295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HY중고딕" panose="02030600000101010101" pitchFamily="18" charset="-127"/>
                        <a:ea typeface="HY중고딕" panose="02030600000101010101" pitchFamily="18" charset="-127"/>
                        <a:cs typeface="+mn-cs"/>
                      </a:endParaRPr>
                    </a:p>
                    <a:p>
                      <a:pPr marL="0" marR="0" indent="0" algn="just" defTabSz="914295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2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조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근로자에서 제외되는 사람에 관한 경과조치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)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이 영 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시행 전에 발주자가 입찰을 공고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하거나 입찰을 공고하지 아니하고 수급인과 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수의계약을 체결한 공사의 사업장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이 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제</a:t>
                      </a:r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2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조제</a:t>
                      </a:r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1</a:t>
                      </a:r>
                      <a:r>
                        <a:rPr lang="ko-KR" altLang="en-US" sz="1600" u="sng" kern="1200" dirty="0" err="1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호가목의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 개정규정에 따른 사업장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에 해당하는 경우 그 사업장에서 사용되는 사람에 대해서는 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2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조제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1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호의 개정규정에도 불구하고 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2020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년 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7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월 </a:t>
                      </a:r>
                      <a:r>
                        <a:rPr lang="en-US" altLang="ko-KR" sz="1600" b="1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31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일까지는 종전의 규정에 따른다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HY중고딕" panose="02030600000101010101" pitchFamily="18" charset="-127"/>
                          <a:ea typeface="HY중고딕" panose="02030600000101010101" pitchFamily="18" charset="-127"/>
                          <a:cs typeface="+mn-cs"/>
                        </a:rPr>
                        <a:t>.</a:t>
                      </a:r>
                      <a:endParaRPr lang="ko-KR" altLang="en-US" sz="1600" dirty="0">
                        <a:latin typeface="HY중고딕" panose="02030600000101010101" pitchFamily="18" charset="-127"/>
                        <a:ea typeface="HY중고딕" panose="02030600000101010101" pitchFamily="18" charset="-127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095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51381"/>
            <a:ext cx="1182955" cy="573363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ko-KR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제</a:t>
            </a:r>
            <a:r>
              <a:rPr lang="en-US" altLang="ko-K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r>
              <a:rPr lang="ko-KR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장</a:t>
            </a:r>
            <a:endParaRPr lang="ko-KR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2747798"/>
            <a:ext cx="7128792" cy="961162"/>
          </a:xfrm>
          <a:prstGeom prst="rect">
            <a:avLst/>
          </a:prstGeom>
          <a:noFill/>
        </p:spPr>
        <p:txBody>
          <a:bodyPr wrap="square" lIns="80138" tIns="40069" rIns="80138" bIns="40069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ko-KR" alt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사업장 적용 기준</a:t>
            </a:r>
            <a:endParaRPr lang="ko-KR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247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53201" y="260648"/>
            <a:ext cx="2829238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사업장 적용일반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323528" y="692696"/>
            <a:ext cx="2808312" cy="89564"/>
            <a:chOff x="7218908" y="891107"/>
            <a:chExt cx="2484184" cy="82800"/>
          </a:xfrm>
        </p:grpSpPr>
        <p:sp>
          <p:nvSpPr>
            <p:cNvPr id="12" name="직사각형 11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230320" y="1412776"/>
            <a:ext cx="8734168" cy="38884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180000">
              <a:lnSpc>
                <a:spcPct val="200000"/>
              </a:lnSpc>
            </a:pPr>
            <a:r>
              <a:rPr lang="ko-KR" altLang="en-US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가</a:t>
            </a:r>
            <a:r>
              <a:rPr lang="en-US" altLang="ko-KR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용어의 정의</a:t>
            </a:r>
            <a:endParaRPr lang="en-US" altLang="ko-KR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180000">
              <a:lnSpc>
                <a:spcPct val="150000"/>
              </a:lnSpc>
            </a:pPr>
            <a:r>
              <a:rPr lang="ko-KR" altLang="en-US" sz="1600" b="1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○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사업장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근로자를 사용하는 사업소 및 사무소 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marL="180000">
              <a:lnSpc>
                <a:spcPct val="150000"/>
              </a:lnSpc>
            </a:pPr>
            <a:r>
              <a:rPr lang="ko-KR" altLang="en-US" sz="1600" b="1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○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사용자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근로자가 소속되어 있는 사업장의 사업주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marL="180000">
              <a:lnSpc>
                <a:spcPct val="150000"/>
              </a:lnSpc>
            </a:pPr>
            <a:r>
              <a:rPr lang="ko-KR" altLang="en-US" sz="1600" b="1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○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근로자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직업의 종류가 무엇이든 사업장에서 노무를 제공하고 그 대가로 임금을 받아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</a:p>
          <a:p>
            <a:pPr marL="180000">
              <a:lnSpc>
                <a:spcPct val="150000"/>
              </a:lnSpc>
            </a:pP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            </a:t>
            </a:r>
            <a:r>
              <a:rPr lang="ko-KR" altLang="en-US" sz="16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생활하는자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법인의 이사 포함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</a:p>
          <a:p>
            <a:pPr marL="180000">
              <a:lnSpc>
                <a:spcPct val="150000"/>
              </a:lnSpc>
            </a:pPr>
            <a:endParaRPr lang="en-US" altLang="ko-KR" sz="500" dirty="0" smtClean="0">
              <a:latin typeface="나눔고딕 ExtraBold" panose="020B0600000101010101" charset="-127"/>
              <a:ea typeface="나눔고딕 ExtraBold" panose="020B0600000101010101" charset="-127"/>
            </a:endParaRPr>
          </a:p>
          <a:p>
            <a:pPr marL="180000">
              <a:lnSpc>
                <a:spcPct val="150000"/>
              </a:lnSpc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나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사업장 당연적용</a:t>
            </a:r>
            <a:endParaRPr lang="en-US" altLang="ko-KR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   </a:t>
            </a:r>
            <a:r>
              <a:rPr lang="ko-KR" altLang="en-US" sz="1600" dirty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○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대상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상시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1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인 이상의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근로자를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사용하는 모든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사업장 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개인 또는 법인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endParaRPr lang="en-US" altLang="ko-KR" sz="14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marL="180000">
              <a:lnSpc>
                <a:spcPct val="150000"/>
              </a:lnSpc>
            </a:pPr>
            <a:r>
              <a:rPr lang="ko-KR" altLang="en-US" sz="16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 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○ 적용일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: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근로자 사용하게 된 날</a:t>
            </a:r>
            <a:endParaRPr lang="en-US" altLang="ko-KR" sz="16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marL="180000">
              <a:lnSpc>
                <a:spcPct val="150000"/>
              </a:lnSpc>
            </a:pPr>
            <a:r>
              <a:rPr lang="ko-KR" altLang="en-US" sz="16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 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○ 제외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: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고용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산재는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법인대표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1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인만 있으면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비대상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8451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7</a:t>
            </a:fld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53201" y="332656"/>
            <a:ext cx="2829238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사업장 적용일반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323528" y="764704"/>
            <a:ext cx="2808312" cy="90000"/>
            <a:chOff x="7218908" y="891107"/>
            <a:chExt cx="2484184" cy="82800"/>
          </a:xfrm>
        </p:grpSpPr>
        <p:sp>
          <p:nvSpPr>
            <p:cNvPr id="12" name="직사각형 11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230320" y="1124744"/>
            <a:ext cx="8610600" cy="48965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180000">
              <a:lnSpc>
                <a:spcPct val="150000"/>
              </a:lnSpc>
            </a:pPr>
            <a:r>
              <a:rPr lang="ko-KR" altLang="en-US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다</a:t>
            </a:r>
            <a:r>
              <a:rPr lang="en-US" altLang="ko-KR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사업장 가입대상 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180000">
              <a:lnSpc>
                <a:spcPct val="150000"/>
              </a:lnSpc>
            </a:pPr>
            <a:r>
              <a:rPr lang="ko-KR" altLang="en-US" sz="1600" b="1" dirty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○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국민연금 </a:t>
            </a:r>
            <a:endParaRPr lang="en-US" altLang="ko-KR" sz="16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marL="180000">
              <a:lnSpc>
                <a:spcPct val="150000"/>
              </a:lnSpc>
            </a:pP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 -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무보수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대표자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근로자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)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제외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, 60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세 이상 제외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단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, 18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세 미만 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근로자는 본인이 </a:t>
            </a:r>
            <a:r>
              <a:rPr lang="ko-KR" altLang="en-US" sz="14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희망시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제외 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가능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) </a:t>
            </a:r>
          </a:p>
          <a:p>
            <a:pPr marL="180000">
              <a:lnSpc>
                <a:spcPct val="150000"/>
              </a:lnSpc>
            </a:pP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 - 1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개월 미만 일용근로자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월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60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시간 미만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단시간 근로자 제외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marL="180000">
              <a:lnSpc>
                <a:spcPct val="150000"/>
              </a:lnSpc>
            </a:pP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(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단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, 1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개월 이상 </a:t>
            </a:r>
            <a:r>
              <a:rPr lang="ko-KR" altLang="en-US" sz="1400" u="sng" dirty="0">
                <a:latin typeface="HY중고딕" panose="02030600000101010101" pitchFamily="18" charset="-127"/>
                <a:ea typeface="HY중고딕" panose="02030600000101010101" pitchFamily="18" charset="-127"/>
              </a:rPr>
              <a:t>월</a:t>
            </a:r>
            <a:r>
              <a:rPr lang="en-US" altLang="ko-KR" sz="1400" u="sng" dirty="0">
                <a:latin typeface="HY중고딕" panose="02030600000101010101" pitchFamily="18" charset="-127"/>
                <a:ea typeface="HY중고딕" panose="02030600000101010101" pitchFamily="18" charset="-127"/>
              </a:rPr>
              <a:t>8</a:t>
            </a:r>
            <a:r>
              <a:rPr lang="ko-KR" altLang="en-US" sz="1400" u="sng" dirty="0">
                <a:latin typeface="HY중고딕" panose="02030600000101010101" pitchFamily="18" charset="-127"/>
                <a:ea typeface="HY중고딕" panose="02030600000101010101" pitchFamily="18" charset="-127"/>
              </a:rPr>
              <a:t>일 이상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 또는 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60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시간 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이상 일용근로자 포함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endParaRPr lang="en-US" altLang="ko-KR" sz="14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marL="180000">
              <a:lnSpc>
                <a:spcPct val="150000"/>
              </a:lnSpc>
            </a:pPr>
            <a:r>
              <a:rPr lang="en-US" altLang="ko-KR" sz="1400" dirty="0">
                <a:latin typeface="+mn-ea"/>
              </a:rPr>
              <a:t>     </a:t>
            </a:r>
            <a:r>
              <a:rPr lang="en-US" altLang="ko-KR" sz="1400" dirty="0" smtClean="0">
                <a:latin typeface="+mn-ea"/>
              </a:rPr>
              <a:t>*(</a:t>
            </a:r>
            <a:r>
              <a:rPr lang="ko-KR" altLang="en-US" sz="1400" dirty="0" smtClean="0">
                <a:latin typeface="+mn-ea"/>
              </a:rPr>
              <a:t>예외</a:t>
            </a:r>
            <a:r>
              <a:rPr lang="en-US" altLang="ko-KR" sz="1400" dirty="0" smtClean="0">
                <a:latin typeface="+mn-ea"/>
              </a:rPr>
              <a:t>) </a:t>
            </a:r>
            <a:r>
              <a:rPr lang="ko-KR" altLang="en-US" sz="1400" dirty="0">
                <a:latin typeface="+mn-ea"/>
              </a:rPr>
              <a:t>생업을 목적으로 </a:t>
            </a:r>
            <a:r>
              <a:rPr lang="en-US" altLang="ko-KR" sz="1400" dirty="0">
                <a:latin typeface="+mn-ea"/>
              </a:rPr>
              <a:t>3</a:t>
            </a:r>
            <a:r>
              <a:rPr lang="ko-KR" altLang="en-US" sz="1400" dirty="0">
                <a:latin typeface="+mn-ea"/>
              </a:rPr>
              <a:t>개월 이상 계속 근로를 제공한 </a:t>
            </a:r>
            <a:r>
              <a:rPr lang="ko-KR" altLang="en-US" sz="1400" dirty="0" smtClean="0">
                <a:latin typeface="+mn-ea"/>
              </a:rPr>
              <a:t>시간강사 또는</a:t>
            </a:r>
            <a:r>
              <a:rPr lang="en-US" altLang="ko-KR" sz="1400" dirty="0" smtClean="0">
                <a:latin typeface="+mn-ea"/>
              </a:rPr>
              <a:t> </a:t>
            </a:r>
            <a:r>
              <a:rPr lang="ko-KR" altLang="en-US" sz="1400" dirty="0">
                <a:latin typeface="+mn-ea"/>
              </a:rPr>
              <a:t>사용자의 동의를 받아 </a:t>
            </a:r>
            <a:r>
              <a:rPr lang="ko-KR" altLang="en-US" sz="1400" dirty="0" smtClean="0">
                <a:latin typeface="+mn-ea"/>
              </a:rPr>
              <a:t>가입 </a:t>
            </a:r>
            <a:r>
              <a:rPr lang="ko-KR" altLang="en-US" sz="1400" dirty="0" err="1" smtClean="0">
                <a:latin typeface="+mn-ea"/>
              </a:rPr>
              <a:t>희망시</a:t>
            </a:r>
            <a:r>
              <a:rPr lang="en-US" altLang="ko-KR" sz="1400" dirty="0" smtClean="0">
                <a:latin typeface="+mn-ea"/>
              </a:rPr>
              <a:t>, </a:t>
            </a:r>
          </a:p>
          <a:p>
            <a:pPr marL="180000">
              <a:lnSpc>
                <a:spcPct val="150000"/>
              </a:lnSpc>
            </a:pPr>
            <a:r>
              <a:rPr lang="en-US" altLang="ko-KR" sz="1400" dirty="0">
                <a:latin typeface="+mn-ea"/>
              </a:rPr>
              <a:t> </a:t>
            </a:r>
            <a:r>
              <a:rPr lang="en-US" altLang="ko-KR" sz="1400" dirty="0" smtClean="0">
                <a:latin typeface="+mn-ea"/>
              </a:rPr>
              <a:t>       </a:t>
            </a:r>
            <a:r>
              <a:rPr lang="ko-KR" altLang="en-US" sz="1400" dirty="0" smtClean="0">
                <a:latin typeface="+mn-ea"/>
              </a:rPr>
              <a:t>사업장 </a:t>
            </a:r>
            <a:r>
              <a:rPr lang="ko-KR" altLang="en-US" sz="1400" dirty="0">
                <a:latin typeface="+mn-ea"/>
              </a:rPr>
              <a:t>근로시간이 </a:t>
            </a:r>
            <a:r>
              <a:rPr lang="en-US" altLang="ko-KR" sz="1400" dirty="0">
                <a:latin typeface="+mn-ea"/>
              </a:rPr>
              <a:t>60</a:t>
            </a:r>
            <a:r>
              <a:rPr lang="ko-KR" altLang="en-US" sz="1400" dirty="0">
                <a:latin typeface="+mn-ea"/>
              </a:rPr>
              <a:t>시간 미만이나 </a:t>
            </a:r>
            <a:r>
              <a:rPr lang="ko-KR" altLang="en-US" sz="1400" dirty="0" smtClean="0">
                <a:latin typeface="+mn-ea"/>
              </a:rPr>
              <a:t>둘 이상 </a:t>
            </a:r>
            <a:r>
              <a:rPr lang="ko-KR" altLang="en-US" sz="1400" dirty="0">
                <a:latin typeface="+mn-ea"/>
              </a:rPr>
              <a:t>사업장에 종사하고 근로시간</a:t>
            </a:r>
            <a:r>
              <a:rPr lang="en-US" altLang="ko-KR" sz="1400" dirty="0">
                <a:latin typeface="+mn-ea"/>
              </a:rPr>
              <a:t> </a:t>
            </a:r>
            <a:r>
              <a:rPr lang="ko-KR" altLang="en-US" sz="1400" dirty="0">
                <a:latin typeface="+mn-ea"/>
              </a:rPr>
              <a:t>합이 </a:t>
            </a:r>
            <a:r>
              <a:rPr lang="en-US" altLang="ko-KR" sz="1400" dirty="0" smtClean="0">
                <a:latin typeface="+mn-ea"/>
              </a:rPr>
              <a:t>60</a:t>
            </a:r>
            <a:r>
              <a:rPr lang="ko-KR" altLang="en-US" sz="1400" dirty="0">
                <a:latin typeface="+mn-ea"/>
              </a:rPr>
              <a:t>시간 </a:t>
            </a:r>
            <a:r>
              <a:rPr lang="ko-KR" altLang="en-US" sz="1400" dirty="0" smtClean="0">
                <a:latin typeface="+mn-ea"/>
              </a:rPr>
              <a:t>이상으로 가입희망</a:t>
            </a:r>
            <a:endParaRPr lang="en-US" altLang="ko-KR" sz="1400" dirty="0" smtClean="0">
              <a:latin typeface="+mn-ea"/>
            </a:endParaRPr>
          </a:p>
          <a:p>
            <a:pPr marL="180000">
              <a:lnSpc>
                <a:spcPct val="150000"/>
              </a:lnSpc>
            </a:pPr>
            <a:endParaRPr lang="en-US" altLang="ko-KR" sz="500" dirty="0">
              <a:solidFill>
                <a:srgbClr val="0066FF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  <a:p>
            <a:pPr marL="180000">
              <a:lnSpc>
                <a:spcPct val="150000"/>
              </a:lnSpc>
            </a:pPr>
            <a:r>
              <a:rPr lang="ko-KR" altLang="en-US" sz="1600" b="1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</a:t>
            </a:r>
            <a:r>
              <a:rPr lang="ko-KR" altLang="en-US" sz="1600" b="1" dirty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○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건강보험 </a:t>
            </a:r>
            <a:endParaRPr lang="en-US" altLang="ko-KR" sz="16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marL="180000">
              <a:lnSpc>
                <a:spcPct val="150000"/>
              </a:lnSpc>
            </a:pP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  -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무보수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대표자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근로자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제외</a:t>
            </a:r>
            <a:endParaRPr lang="en-US" altLang="ko-KR" sz="1600" dirty="0">
              <a:solidFill>
                <a:srgbClr val="0000CC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marL="180000">
              <a:lnSpc>
                <a:spcPct val="150000"/>
              </a:lnSpc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-</a:t>
            </a:r>
            <a:r>
              <a:rPr lang="ko-KR" altLang="en-US" sz="1600" spc="-131" dirty="0">
                <a:latin typeface="HY중고딕" panose="02030600000101010101" pitchFamily="18" charset="-127"/>
                <a:ea typeface="HY중고딕" panose="02030600000101010101" pitchFamily="18" charset="-127"/>
              </a:rPr>
              <a:t>「 </a:t>
            </a:r>
            <a:r>
              <a:rPr lang="ko-KR" altLang="en-US" sz="16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의료급여법</a:t>
            </a:r>
            <a:r>
              <a:rPr lang="ko-KR" altLang="en-US" sz="1600" spc="-131" dirty="0">
                <a:latin typeface="HY중고딕" panose="02030600000101010101" pitchFamily="18" charset="-127"/>
                <a:ea typeface="HY중고딕" panose="02030600000101010101" pitchFamily="18" charset="-127"/>
              </a:rPr>
              <a:t> 」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에 따라 의료급여를 받는 자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국가 유공자 등 의료보호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대상자 제외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marL="180000">
              <a:lnSpc>
                <a:spcPct val="150000"/>
              </a:lnSpc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- 1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개월 미만 일용근로자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월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60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시간 미만 근로자 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제외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marL="180000">
              <a:lnSpc>
                <a:spcPct val="150000"/>
              </a:lnSpc>
            </a:pP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 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1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개월 이상 </a:t>
            </a:r>
            <a:r>
              <a:rPr lang="ko-KR" altLang="en-US" sz="1400" u="sng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월</a:t>
            </a:r>
            <a:r>
              <a:rPr lang="en-US" altLang="ko-KR" sz="1400" u="sng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15</a:t>
            </a:r>
            <a:r>
              <a:rPr lang="ko-KR" altLang="en-US" sz="1400" u="sng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일 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이상 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일용근로자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, 1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개월 이상 </a:t>
            </a:r>
            <a:r>
              <a:rPr lang="ko-KR" altLang="en-US" sz="1400" u="sng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월 </a:t>
            </a:r>
            <a:r>
              <a:rPr lang="en-US" altLang="ko-KR" sz="1400" u="sng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8</a:t>
            </a:r>
            <a:r>
              <a:rPr lang="ko-KR" altLang="en-US" sz="1400" u="sng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일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이상 건설일용근로자 대상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endParaRPr lang="en-US" altLang="ko-KR" sz="1400" dirty="0">
              <a:solidFill>
                <a:srgbClr val="0000CC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9361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AD9E-8D52-40B5-B2C4-693067CD2C29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53201" y="242444"/>
            <a:ext cx="2829238" cy="450252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사업장 적용일반</a:t>
            </a:r>
            <a:endParaRPr lang="ko-KR" altLang="en-US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323528" y="674922"/>
            <a:ext cx="2808312" cy="89782"/>
            <a:chOff x="7218908" y="891107"/>
            <a:chExt cx="2484184" cy="82800"/>
          </a:xfrm>
        </p:grpSpPr>
        <p:sp>
          <p:nvSpPr>
            <p:cNvPr id="12" name="직사각형 11"/>
            <p:cNvSpPr/>
            <p:nvPr/>
          </p:nvSpPr>
          <p:spPr>
            <a:xfrm>
              <a:off x="7218908" y="891107"/>
              <a:ext cx="828000" cy="82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8044904" y="891107"/>
              <a:ext cx="828000" cy="825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8875092" y="891107"/>
              <a:ext cx="828000" cy="8259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196783" y="908720"/>
            <a:ext cx="8610600" cy="52565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180000">
              <a:lnSpc>
                <a:spcPct val="150000"/>
              </a:lnSpc>
            </a:pPr>
            <a:r>
              <a:rPr lang="ko-KR" altLang="en-US" sz="1600" b="1" dirty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○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고용보험 </a:t>
            </a:r>
            <a:endParaRPr lang="en-US" altLang="ko-KR" sz="16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marL="180000">
              <a:lnSpc>
                <a:spcPct val="150000"/>
              </a:lnSpc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-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대표자 제외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근로기준법상 근로자 아님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, 65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세 이상 제외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단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고용안정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,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직업능력 사업 가능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)    </a:t>
            </a:r>
          </a:p>
          <a:p>
            <a:pPr marL="522900" indent="-342900">
              <a:lnSpc>
                <a:spcPct val="150000"/>
              </a:lnSpc>
            </a:pP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-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월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60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시간 미만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근로자 제외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생업목적 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3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개월 이상은 대상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</a:p>
          <a:p>
            <a:pPr marL="522900" indent="-342900">
              <a:lnSpc>
                <a:spcPct val="150000"/>
              </a:lnSpc>
            </a:pP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-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일용근로자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소정 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근로시간에 관계없이 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적용대상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</a:p>
          <a:p>
            <a:pPr marL="180000">
              <a:lnSpc>
                <a:spcPct val="150000"/>
              </a:lnSpc>
            </a:pP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○ </a:t>
            </a:r>
            <a:r>
              <a:rPr lang="ko-KR" altLang="en-US" sz="1600" dirty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산재보험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endParaRPr lang="en-US" altLang="ko-KR" sz="16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marL="180000">
              <a:lnSpc>
                <a:spcPct val="150000"/>
              </a:lnSpc>
            </a:pP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-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대표자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제외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연령제한 없음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시간제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일용근로자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소정 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근로시간에 관계없이 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적용대상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</a:p>
          <a:p>
            <a:pPr marL="180000">
              <a:lnSpc>
                <a:spcPct val="150000"/>
              </a:lnSpc>
            </a:pP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○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외국인  근로자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  - </a:t>
            </a: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건강보험 </a:t>
            </a:r>
            <a:r>
              <a:rPr lang="ko-KR" altLang="en-US" sz="1600" dirty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및 산재보험은 당연 </a:t>
            </a: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가입</a:t>
            </a:r>
            <a:r>
              <a:rPr lang="en-US" altLang="ko-KR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고용보험은 임의가입</a:t>
            </a:r>
            <a:endParaRPr lang="en-US" altLang="ko-KR" sz="1600" dirty="0">
              <a:solidFill>
                <a:srgbClr val="000000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    </a:t>
            </a:r>
            <a:r>
              <a:rPr lang="en-US" altLang="ko-KR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-</a:t>
            </a: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국민연금은 </a:t>
            </a:r>
            <a:r>
              <a:rPr lang="ko-KR" altLang="en-US" sz="1600" dirty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상호주의 원칙에 따라 </a:t>
            </a:r>
            <a:r>
              <a:rPr lang="ko-KR" altLang="en-US" sz="1600" dirty="0" smtClean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국가별로 다름</a:t>
            </a:r>
            <a:endParaRPr lang="en-US" altLang="ko-KR" sz="1600" dirty="0" smtClean="0">
              <a:solidFill>
                <a:srgbClr val="000000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300" dirty="0" smtClean="0">
              <a:solidFill>
                <a:srgbClr val="000000"/>
              </a:solidFill>
              <a:latin typeface="나눔고딕 ExtraBold" panose="020B0600000101010101" charset="-127"/>
              <a:ea typeface="나눔고딕 ExtraBold" panose="020B0600000101010101" charset="-127"/>
            </a:endParaRPr>
          </a:p>
          <a:p>
            <a:pPr marL="180000">
              <a:lnSpc>
                <a:spcPct val="150000"/>
              </a:lnSpc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라</a:t>
            </a:r>
            <a:r>
              <a:rPr lang="en-US" altLang="ko-KR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신고기한 </a:t>
            </a:r>
            <a:r>
              <a:rPr lang="en-US" altLang="ko-KR" sz="1600" dirty="0" smtClean="0">
                <a:latin typeface="나눔고딕 ExtraBold" panose="020B0600000101010101" charset="-127"/>
                <a:ea typeface="나눔고딕 ExtraBold" panose="020B0600000101010101" charset="-127"/>
              </a:rPr>
              <a:t>: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사유발생일이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속하는 달의 다음 달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15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일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건설일용근로자는 다음달 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5</a:t>
            </a:r>
            <a:r>
              <a:rPr lang="ko-KR" altLang="en-US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일까지 신고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endParaRPr lang="en-US" altLang="ko-KR" sz="14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marL="271463" lvl="1">
              <a:lnSpc>
                <a:spcPct val="150000"/>
              </a:lnSpc>
              <a:spcBef>
                <a:spcPts val="600"/>
              </a:spcBef>
            </a:pPr>
            <a:r>
              <a:rPr lang="ko-KR" altLang="en-US" sz="1600" b="1" dirty="0">
                <a:solidFill>
                  <a:srgbClr val="00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○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 지연신고 시 입증서류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제출</a:t>
            </a:r>
            <a:endParaRPr lang="en-US" altLang="ko-KR" sz="16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marL="271463" lvl="1">
              <a:lnSpc>
                <a:spcPct val="150000"/>
              </a:lnSpc>
              <a:spcBef>
                <a:spcPts val="600"/>
              </a:spcBef>
            </a:pP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-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자격취득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/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상실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: 1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년 이상 소급 신고 시 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건강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고용은 </a:t>
            </a:r>
            <a:r>
              <a:rPr lang="en-US" altLang="ko-KR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6</a:t>
            </a:r>
            <a:r>
              <a:rPr lang="ko-KR" altLang="en-US" sz="1400" dirty="0">
                <a:latin typeface="HY중고딕" panose="02030600000101010101" pitchFamily="18" charset="-127"/>
                <a:ea typeface="HY중고딕" panose="02030600000101010101" pitchFamily="18" charset="-127"/>
              </a:rPr>
              <a:t>개월 이상 </a:t>
            </a:r>
            <a:r>
              <a:rPr lang="ko-KR" altLang="en-US" sz="14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신고시</a:t>
            </a:r>
            <a:r>
              <a:rPr lang="en-US" altLang="ko-KR" sz="14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</a:p>
          <a:p>
            <a:pPr marL="271463" lvl="1">
              <a:lnSpc>
                <a:spcPct val="150000"/>
              </a:lnSpc>
              <a:spcBef>
                <a:spcPts val="600"/>
              </a:spcBef>
            </a:pP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-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사업장가입자 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내용변경 </a:t>
            </a:r>
            <a:r>
              <a:rPr lang="en-US" altLang="ko-KR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: 6</a:t>
            </a:r>
            <a:r>
              <a:rPr lang="ko-KR" altLang="en-US" sz="1600" dirty="0">
                <a:latin typeface="HY중고딕" panose="02030600000101010101" pitchFamily="18" charset="-127"/>
                <a:ea typeface="HY중고딕" panose="02030600000101010101" pitchFamily="18" charset="-127"/>
              </a:rPr>
              <a:t>개월 이상 소급 신고 </a:t>
            </a:r>
            <a:r>
              <a:rPr lang="ko-KR" altLang="en-US" sz="16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시</a:t>
            </a:r>
            <a:endParaRPr lang="en-US" altLang="ko-KR" sz="1600" dirty="0" smtClean="0">
              <a:solidFill>
                <a:srgbClr val="0066FF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0073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51381"/>
            <a:ext cx="1182955" cy="573363"/>
          </a:xfrm>
          <a:prstGeom prst="rect">
            <a:avLst/>
          </a:prstGeom>
          <a:noFill/>
        </p:spPr>
        <p:txBody>
          <a:bodyPr wrap="none" lIns="80138" tIns="40069" rIns="80138" bIns="40069" rtlCol="0">
            <a:spAutoFit/>
          </a:bodyPr>
          <a:lstStyle/>
          <a:p>
            <a:r>
              <a:rPr lang="ko-KR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제</a:t>
            </a:r>
            <a:r>
              <a:rPr lang="en-US" altLang="ko-K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r>
              <a:rPr lang="ko-KR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장</a:t>
            </a:r>
            <a:endParaRPr lang="ko-KR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2747798"/>
            <a:ext cx="7128792" cy="961162"/>
          </a:xfrm>
          <a:prstGeom prst="rect">
            <a:avLst/>
          </a:prstGeom>
          <a:noFill/>
        </p:spPr>
        <p:txBody>
          <a:bodyPr wrap="square" lIns="80138" tIns="40069" rIns="80138" bIns="40069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ko-KR" alt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건설현장 사업장 적용 기준</a:t>
            </a:r>
            <a:endParaRPr lang="ko-KR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2190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3">
      <a:majorFont>
        <a:latin typeface="나눔고딕"/>
        <a:ea typeface="나눔고딕"/>
        <a:cs typeface=""/>
      </a:majorFont>
      <a:minorFont>
        <a:latin typeface="나눔고딕"/>
        <a:ea typeface="나눔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00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7817</TotalTime>
  <Words>2994</Words>
  <Application>Microsoft Office PowerPoint</Application>
  <PresentationFormat>화면 슬라이드 쇼(4:3)</PresentationFormat>
  <Paragraphs>409</Paragraphs>
  <Slides>36</Slides>
  <Notes>11</Notes>
  <HiddenSlides>0</HiddenSlides>
  <MMClips>0</MMClips>
  <ScaleCrop>false</ScaleCrop>
  <HeadingPairs>
    <vt:vector size="6" baseType="variant">
      <vt:variant>
        <vt:lpstr>사용한 글꼴</vt:lpstr>
      </vt:variant>
      <vt:variant>
        <vt:i4>14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36</vt:i4>
      </vt:variant>
    </vt:vector>
  </HeadingPairs>
  <TitlesOfParts>
    <vt:vector size="51" baseType="lpstr">
      <vt:lpstr>굴림</vt:lpstr>
      <vt:lpstr>Arial</vt:lpstr>
      <vt:lpstr>HY견고딕</vt:lpstr>
      <vt:lpstr>Arial Unicode MS</vt:lpstr>
      <vt:lpstr>Cambria Math</vt:lpstr>
      <vt:lpstr>HY그래픽</vt:lpstr>
      <vt:lpstr>HY헤드라인M</vt:lpstr>
      <vt:lpstr>나눔고딕</vt:lpstr>
      <vt:lpstr>나눔고딕 ExtraBold</vt:lpstr>
      <vt:lpstr>HY중고딕</vt:lpstr>
      <vt:lpstr>HY울릉도M</vt:lpstr>
      <vt:lpstr>Wingdings</vt:lpstr>
      <vt:lpstr>SM3중고딕 03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Registered User</dc:creator>
  <cp:lastModifiedBy>이훈환</cp:lastModifiedBy>
  <cp:revision>646</cp:revision>
  <cp:lastPrinted>2018-07-11T00:17:30Z</cp:lastPrinted>
  <dcterms:created xsi:type="dcterms:W3CDTF">2016-04-07T09:36:44Z</dcterms:created>
  <dcterms:modified xsi:type="dcterms:W3CDTF">2018-07-18T06:28:42Z</dcterms:modified>
</cp:coreProperties>
</file>